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8"/>
  </p:notesMasterIdLst>
  <p:sldIdLst>
    <p:sldId id="256" r:id="rId5"/>
    <p:sldId id="272" r:id="rId6"/>
    <p:sldId id="261" r:id="rId7"/>
    <p:sldId id="258" r:id="rId8"/>
    <p:sldId id="262" r:id="rId9"/>
    <p:sldId id="286" r:id="rId10"/>
    <p:sldId id="287" r:id="rId11"/>
    <p:sldId id="291" r:id="rId12"/>
    <p:sldId id="292" r:id="rId13"/>
    <p:sldId id="263" r:id="rId14"/>
    <p:sldId id="294" r:id="rId15"/>
    <p:sldId id="259" r:id="rId16"/>
    <p:sldId id="270" r:id="rId17"/>
    <p:sldId id="268" r:id="rId18"/>
    <p:sldId id="269" r:id="rId19"/>
    <p:sldId id="273" r:id="rId20"/>
    <p:sldId id="277" r:id="rId21"/>
    <p:sldId id="271" r:id="rId22"/>
    <p:sldId id="279" r:id="rId23"/>
    <p:sldId id="257" r:id="rId24"/>
    <p:sldId id="265" r:id="rId25"/>
    <p:sldId id="276" r:id="rId26"/>
    <p:sldId id="278" r:id="rId27"/>
    <p:sldId id="281" r:id="rId28"/>
    <p:sldId id="282" r:id="rId29"/>
    <p:sldId id="283" r:id="rId30"/>
    <p:sldId id="284" r:id="rId31"/>
    <p:sldId id="293" r:id="rId32"/>
    <p:sldId id="260" r:id="rId33"/>
    <p:sldId id="288" r:id="rId34"/>
    <p:sldId id="266" r:id="rId35"/>
    <p:sldId id="267" r:id="rId36"/>
    <p:sldId id="28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95" autoAdjust="0"/>
  </p:normalViewPr>
  <p:slideViewPr>
    <p:cSldViewPr snapToGrid="0">
      <p:cViewPr varScale="1">
        <p:scale>
          <a:sx n="79" d="100"/>
          <a:sy n="79" d="100"/>
        </p:scale>
        <p:origin x="821"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tx>
                <c:rich>
                  <a:bodyPr/>
                  <a:lstStyle/>
                  <a:p>
                    <a:r>
                      <a:rPr lang="en-US"/>
                      <a:t>Budget </a:t>
                    </a:r>
                    <a:br>
                      <a:rPr lang="en-US"/>
                    </a:br>
                    <a:r>
                      <a:rPr lang="en-US"/>
                      <a:t>£76,000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AED-4443-8D7F-463441872FF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-76</c:v>
                </c:pt>
              </c:numCache>
            </c:numRef>
          </c:val>
          <c:extLst>
            <c:ext xmlns:c16="http://schemas.microsoft.com/office/drawing/2014/chart" uri="{C3380CC4-5D6E-409C-BE32-E72D297353CC}">
              <c16:uniqueId val="{00000000-C83E-433C-88D4-40DF75AA0199}"/>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9096087652995019E-3"/>
                  <c:y val="0.1717754815855937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dirty="0">
                        <a:solidFill>
                          <a:schemeClr val="bg1"/>
                        </a:solidFill>
                      </a:rPr>
                      <a:t>Estimated outturn</a:t>
                    </a:r>
                    <a:r>
                      <a:rPr lang="en-US" baseline="0" dirty="0">
                        <a:solidFill>
                          <a:schemeClr val="bg1"/>
                        </a:solidFill>
                      </a:rPr>
                      <a:t> </a:t>
                    </a:r>
                    <a:br>
                      <a:rPr lang="en-US" baseline="0" dirty="0">
                        <a:solidFill>
                          <a:schemeClr val="bg1"/>
                        </a:solidFill>
                      </a:rPr>
                    </a:br>
                    <a:r>
                      <a:rPr lang="en-US" baseline="0" dirty="0">
                        <a:solidFill>
                          <a:schemeClr val="bg1"/>
                        </a:solidFill>
                      </a:rPr>
                      <a:t>£311,000</a:t>
                    </a:r>
                    <a:endParaRPr lang="en-US" dirty="0">
                      <a:solidFill>
                        <a:schemeClr val="bg1"/>
                      </a:solidFill>
                    </a:endParaRP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ED-4443-8D7F-463441872FF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-311</c:v>
                </c:pt>
              </c:numCache>
            </c:numRef>
          </c:val>
          <c:extLst>
            <c:ext xmlns:c16="http://schemas.microsoft.com/office/drawing/2014/chart" uri="{C3380CC4-5D6E-409C-BE32-E72D297353CC}">
              <c16:uniqueId val="{00000001-C83E-433C-88D4-40DF75AA0199}"/>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4600109147E-2"/>
          <c:y val="2.8527604019895144E-3"/>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2.5293071955934159E-2"/>
                </c:manualLayout>
              </c:layout>
              <c:tx>
                <c:rich>
                  <a:bodyPr/>
                  <a:lstStyle/>
                  <a:p>
                    <a:r>
                      <a:rPr lang="en-US"/>
                      <a:t>Budget </a:t>
                    </a:r>
                    <a:br>
                      <a:rPr lang="en-US"/>
                    </a:br>
                    <a:r>
                      <a:rPr lang="en-US"/>
                      <a:t>£737,000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851E-4330-9A4B-3477922B05D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-737</c:v>
                </c:pt>
              </c:numCache>
            </c:numRef>
          </c:val>
          <c:extLst>
            <c:ext xmlns:c16="http://schemas.microsoft.com/office/drawing/2014/chart" uri="{C3380CC4-5D6E-409C-BE32-E72D297353CC}">
              <c16:uniqueId val="{00000001-851E-4330-9A4B-3477922B05D8}"/>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5994258001003E-3"/>
                  <c:y val="0.2096500627648513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£1,418,000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851E-4330-9A4B-3477922B05D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-1418</c:v>
                </c:pt>
              </c:numCache>
            </c:numRef>
          </c:val>
          <c:extLst>
            <c:ext xmlns:c16="http://schemas.microsoft.com/office/drawing/2014/chart" uri="{C3380CC4-5D6E-409C-BE32-E72D297353CC}">
              <c16:uniqueId val="{00000003-851E-4330-9A4B-3477922B05D8}"/>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3.5851107879824484E-2"/>
          <c:y val="2.762349041573160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7.1936507666487855E-3"/>
                  <c:y val="0.16296892475748848"/>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lumMod val="95000"/>
                            <a:lumOff val="5000"/>
                          </a:schemeClr>
                        </a:solidFill>
                        <a:latin typeface="+mn-lt"/>
                        <a:ea typeface="+mn-ea"/>
                        <a:cs typeface="+mn-cs"/>
                      </a:defRPr>
                    </a:pPr>
                    <a:r>
                      <a:rPr lang="en-US">
                        <a:solidFill>
                          <a:schemeClr val="bg1">
                            <a:lumMod val="95000"/>
                            <a:lumOff val="5000"/>
                          </a:schemeClr>
                        </a:solidFill>
                      </a:rPr>
                      <a:t>Budget </a:t>
                    </a:r>
                    <a:br>
                      <a:rPr lang="en-US">
                        <a:solidFill>
                          <a:schemeClr val="bg1">
                            <a:lumMod val="95000"/>
                            <a:lumOff val="5000"/>
                          </a:schemeClr>
                        </a:solidFill>
                      </a:rPr>
                    </a:br>
                    <a:r>
                      <a:rPr lang="en-US">
                        <a:solidFill>
                          <a:schemeClr val="bg1">
                            <a:lumMod val="95000"/>
                            <a:lumOff val="5000"/>
                          </a:schemeClr>
                        </a:solidFill>
                      </a:rPr>
                      <a:t>-£5,075,000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lumMod val="95000"/>
                          <a:lumOff val="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B008-43DE-8B7F-C29530B8914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5075</c:v>
                </c:pt>
              </c:numCache>
            </c:numRef>
          </c:val>
          <c:extLst>
            <c:ext xmlns:c16="http://schemas.microsoft.com/office/drawing/2014/chart" uri="{C3380CC4-5D6E-409C-BE32-E72D297353CC}">
              <c16:uniqueId val="{00000001-B008-43DE-8B7F-C29530B89143}"/>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5217410130179E-3"/>
                  <c:y val="1.1483595818442521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-£3,944,000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B008-43DE-8B7F-C29530B8914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3944</c:v>
                </c:pt>
              </c:numCache>
            </c:numRef>
          </c:val>
          <c:extLst>
            <c:ext xmlns:c16="http://schemas.microsoft.com/office/drawing/2014/chart" uri="{C3380CC4-5D6E-409C-BE32-E72D297353CC}">
              <c16:uniqueId val="{00000003-B008-43DE-8B7F-C29530B89143}"/>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60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5212765109908919E-2"/>
          <c:y val="5.9836245554829866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1.2909170732952087E-2"/>
                  <c:y val="8.4305511584668105E-2"/>
                </c:manualLayout>
              </c:layout>
              <c:tx>
                <c:rich>
                  <a:bodyPr/>
                  <a:lstStyle/>
                  <a:p>
                    <a:r>
                      <a:rPr lang="en-US" dirty="0"/>
                      <a:t>Budget </a:t>
                    </a:r>
                    <a:br>
                      <a:rPr lang="en-US" dirty="0"/>
                    </a:br>
                    <a:r>
                      <a:rPr lang="en-US" dirty="0"/>
                      <a:t>£1,122,000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E488-444E-B4AB-45163C8D733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-1122</c:v>
                </c:pt>
              </c:numCache>
            </c:numRef>
          </c:val>
          <c:extLst>
            <c:ext xmlns:c16="http://schemas.microsoft.com/office/drawing/2014/chart" uri="{C3380CC4-5D6E-409C-BE32-E72D297353CC}">
              <c16:uniqueId val="{00000001-E488-444E-B4AB-45163C8D733F}"/>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5994258001003E-3"/>
                  <c:y val="0.2096500627648513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£936,000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E488-444E-B4AB-45163C8D733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-936</c:v>
                </c:pt>
              </c:numCache>
            </c:numRef>
          </c:val>
          <c:extLst>
            <c:ext xmlns:c16="http://schemas.microsoft.com/office/drawing/2014/chart" uri="{C3380CC4-5D6E-409C-BE32-E72D297353CC}">
              <c16:uniqueId val="{00000003-E488-444E-B4AB-45163C8D733F}"/>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1.372761048348428E-2"/>
                  <c:y val="1.838211667823603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a:solidFill>
                          <a:schemeClr val="bg1"/>
                        </a:solidFill>
                      </a:rPr>
                      <a:t>Budget </a:t>
                    </a:r>
                    <a:br>
                      <a:rPr lang="en-US">
                        <a:solidFill>
                          <a:schemeClr val="bg1"/>
                        </a:solidFill>
                      </a:rPr>
                    </a:br>
                    <a:r>
                      <a:rPr lang="en-US">
                        <a:solidFill>
                          <a:schemeClr val="bg1"/>
                        </a:solidFill>
                      </a:rPr>
                      <a:t>£2,055,000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120C-4279-875A-79F5ECCCC1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-2055</c:v>
                </c:pt>
              </c:numCache>
            </c:numRef>
          </c:val>
          <c:extLst>
            <c:ext xmlns:c16="http://schemas.microsoft.com/office/drawing/2014/chart" uri="{C3380CC4-5D6E-409C-BE32-E72D297353CC}">
              <c16:uniqueId val="{00000001-120C-4279-875A-79F5ECCCC13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8.8928973991907988E-3"/>
                  <c:y val="0.19300998168779168"/>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£2,092,000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120C-4279-875A-79F5ECCCC1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-2092</c:v>
                </c:pt>
              </c:numCache>
            </c:numRef>
          </c:val>
          <c:extLst>
            <c:ext xmlns:c16="http://schemas.microsoft.com/office/drawing/2014/chart" uri="{C3380CC4-5D6E-409C-BE32-E72D297353CC}">
              <c16:uniqueId val="{00000003-120C-4279-875A-79F5ECCCC13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86127330831E-2"/>
          <c:y val="7.720306635411051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8.2365662900905669E-3"/>
                  <c:y val="0.1066141925115052"/>
                </c:manualLayout>
              </c:layout>
              <c:tx>
                <c:rich>
                  <a:bodyPr/>
                  <a:lstStyle/>
                  <a:p>
                    <a:r>
                      <a:rPr lang="en-US"/>
                      <a:t>Budget </a:t>
                    </a:r>
                    <a:br>
                      <a:rPr lang="en-US"/>
                    </a:br>
                    <a:r>
                      <a:rPr lang="en-US"/>
                      <a:t>£1,602,000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C88B-43AF-A227-CA553284785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-1602</c:v>
                </c:pt>
              </c:numCache>
            </c:numRef>
          </c:val>
          <c:extLst>
            <c:ext xmlns:c16="http://schemas.microsoft.com/office/drawing/2014/chart" uri="{C3380CC4-5D6E-409C-BE32-E72D297353CC}">
              <c16:uniqueId val="{00000001-C88B-43AF-A227-CA553284785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3.401853205796986E-3"/>
                  <c:y val="1.6544961595310038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a:solidFill>
                          <a:schemeClr val="bg1"/>
                        </a:solidFill>
                        <a:latin typeface="+mn-lt"/>
                        <a:ea typeface="+mn-ea"/>
                        <a:cs typeface="+mn-cs"/>
                      </a:rPr>
                      <a:t>Estimated outturn</a:t>
                    </a:r>
                    <a:r>
                      <a:rPr lang="en-US" sz="1400" baseline="0">
                        <a:solidFill>
                          <a:schemeClr val="bg1"/>
                        </a:solidFill>
                        <a:latin typeface="+mn-lt"/>
                        <a:ea typeface="+mn-ea"/>
                        <a:cs typeface="+mn-cs"/>
                      </a:rPr>
                      <a:t> </a:t>
                    </a:r>
                    <a:br>
                      <a:rPr lang="en-US" sz="1400" baseline="0">
                        <a:solidFill>
                          <a:schemeClr val="bg1"/>
                        </a:solidFill>
                        <a:latin typeface="+mn-lt"/>
                        <a:ea typeface="+mn-ea"/>
                        <a:cs typeface="+mn-cs"/>
                      </a:rPr>
                    </a:br>
                    <a:r>
                      <a:rPr lang="en-US" sz="1400" baseline="0">
                        <a:solidFill>
                          <a:schemeClr val="bg1"/>
                        </a:solidFill>
                        <a:latin typeface="+mn-lt"/>
                        <a:ea typeface="+mn-ea"/>
                        <a:cs typeface="+mn-cs"/>
                      </a:rPr>
                      <a:t>£960,000</a:t>
                    </a:r>
                    <a:endParaRPr lang="en-US" sz="140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C88B-43AF-A227-CA553284785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-960</c:v>
                </c:pt>
              </c:numCache>
            </c:numRef>
          </c:val>
          <c:extLst>
            <c:ext xmlns:c16="http://schemas.microsoft.com/office/drawing/2014/chart" uri="{C3380CC4-5D6E-409C-BE32-E72D297353CC}">
              <c16:uniqueId val="{00000003-C88B-43AF-A227-CA553284785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0"/>
                  <c:y val="0.17646458587950994"/>
                </c:manualLayout>
              </c:layout>
              <c:tx>
                <c:rich>
                  <a:bodyPr/>
                  <a:lstStyle/>
                  <a:p>
                    <a:r>
                      <a:rPr lang="en-US"/>
                      <a:t>Budget </a:t>
                    </a:r>
                    <a:br>
                      <a:rPr lang="en-US"/>
                    </a:br>
                    <a:r>
                      <a:rPr lang="en-US"/>
                      <a:t>£334,000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1A8C-4C9E-8F78-17969B10942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-334</c:v>
                </c:pt>
              </c:numCache>
            </c:numRef>
          </c:val>
          <c:extLst>
            <c:ext xmlns:c16="http://schemas.microsoft.com/office/drawing/2014/chart" uri="{C3380CC4-5D6E-409C-BE32-E72D297353CC}">
              <c16:uniqueId val="{00000001-1A8C-4C9E-8F78-17969B10942F}"/>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4.8347130842935817E-3"/>
                  <c:y val="0.17462945712378486"/>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£328,000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1A8C-4C9E-8F78-17969B10942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-328</c:v>
                </c:pt>
              </c:numCache>
            </c:numRef>
          </c:val>
          <c:extLst>
            <c:ext xmlns:c16="http://schemas.microsoft.com/office/drawing/2014/chart" uri="{C3380CC4-5D6E-409C-BE32-E72D297353CC}">
              <c16:uniqueId val="{00000003-1A8C-4C9E-8F78-17969B10942F}"/>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41933937119E-2"/>
          <c:y val="5.146871090274034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0"/>
                  <c:y val="0.17646458587950994"/>
                </c:manualLayout>
              </c:layout>
              <c:tx>
                <c:rich>
                  <a:bodyPr/>
                  <a:lstStyle/>
                  <a:p>
                    <a:r>
                      <a:rPr lang="en-US"/>
                      <a:t>Budget </a:t>
                    </a:r>
                    <a:br>
                      <a:rPr lang="en-US"/>
                    </a:br>
                    <a:r>
                      <a:rPr lang="en-US"/>
                      <a:t>£1,396,000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6814-46F5-8C19-483329D68EB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-1396</c:v>
                </c:pt>
              </c:numCache>
            </c:numRef>
          </c:val>
          <c:extLst>
            <c:ext xmlns:c16="http://schemas.microsoft.com/office/drawing/2014/chart" uri="{C3380CC4-5D6E-409C-BE32-E72D297353CC}">
              <c16:uniqueId val="{00000001-6814-46F5-8C19-483329D68EBF}"/>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9.755464394860254E-3"/>
                  <c:y val="0.1161570779058837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£1,417,000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6814-46F5-8C19-483329D68EB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-1417</c:v>
                </c:pt>
              </c:numCache>
            </c:numRef>
          </c:val>
          <c:extLst>
            <c:ext xmlns:c16="http://schemas.microsoft.com/office/drawing/2014/chart" uri="{C3380CC4-5D6E-409C-BE32-E72D297353CC}">
              <c16:uniqueId val="{00000003-6814-46F5-8C19-483329D68EBF}"/>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4348374848043083"/>
          <c:y val="5.1468710902740349E-2"/>
          <c:w val="0.85102517036125791"/>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9.686496539499111E-8"/>
                  <c:y val="0.11149564205370217"/>
                </c:manualLayout>
              </c:layout>
              <c:tx>
                <c:rich>
                  <a:bodyPr/>
                  <a:lstStyle/>
                  <a:p>
                    <a:r>
                      <a:rPr lang="en-US"/>
                      <a:t>Budget </a:t>
                    </a:r>
                    <a:br>
                      <a:rPr lang="en-US"/>
                    </a:br>
                    <a:r>
                      <a:rPr lang="en-US"/>
                      <a:t>£2,753,000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A8BE-462B-B3F7-2EE193CA6BC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-2753</c:v>
                </c:pt>
              </c:numCache>
            </c:numRef>
          </c:val>
          <c:extLst>
            <c:ext xmlns:c16="http://schemas.microsoft.com/office/drawing/2014/chart" uri="{C3380CC4-5D6E-409C-BE32-E72D297353CC}">
              <c16:uniqueId val="{00000001-A8BE-462B-B3F7-2EE193CA6BC7}"/>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9.755464394860254E-3"/>
                  <c:y val="0.1161570779058837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£2,625,000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A8BE-462B-B3F7-2EE193CA6BC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-2625</c:v>
                </c:pt>
              </c:numCache>
            </c:numRef>
          </c:val>
          <c:extLst>
            <c:ext xmlns:c16="http://schemas.microsoft.com/office/drawing/2014/chart" uri="{C3380CC4-5D6E-409C-BE32-E72D297353CC}">
              <c16:uniqueId val="{00000003-A8BE-462B-B3F7-2EE193CA6BC7}"/>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41933937119E-2"/>
          <c:y val="5.146871090274034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2.5293071955934159E-2"/>
                </c:manualLayout>
              </c:layout>
              <c:tx>
                <c:rich>
                  <a:bodyPr/>
                  <a:lstStyle/>
                  <a:p>
                    <a:r>
                      <a:rPr lang="en-US"/>
                      <a:t>Budget </a:t>
                    </a:r>
                    <a:br>
                      <a:rPr lang="en-US"/>
                    </a:br>
                    <a:r>
                      <a:rPr lang="en-US"/>
                      <a:t>£4,281,000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9AEA-417C-9D02-73CBF64AE0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-4281</c:v>
                </c:pt>
              </c:numCache>
            </c:numRef>
          </c:val>
          <c:extLst>
            <c:ext xmlns:c16="http://schemas.microsoft.com/office/drawing/2014/chart" uri="{C3380CC4-5D6E-409C-BE32-E72D297353CC}">
              <c16:uniqueId val="{00000001-9AEA-417C-9D02-73CBF64AE03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9.7553963838030149E-3"/>
                  <c:y val="0.19034550996712588"/>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£5,725,000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9AEA-417C-9D02-73CBF64AE0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-5725</c:v>
                </c:pt>
              </c:numCache>
            </c:numRef>
          </c:val>
          <c:extLst>
            <c:ext xmlns:c16="http://schemas.microsoft.com/office/drawing/2014/chart" uri="{C3380CC4-5D6E-409C-BE32-E72D297353CC}">
              <c16:uniqueId val="{00000003-9AEA-417C-9D02-73CBF64AE03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4600109147E-2"/>
          <c:y val="2.8527604019895144E-3"/>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2.5293071955934159E-2"/>
                </c:manualLayout>
              </c:layout>
              <c:tx>
                <c:rich>
                  <a:bodyPr/>
                  <a:lstStyle/>
                  <a:p>
                    <a:r>
                      <a:rPr lang="en-US"/>
                      <a:t>Budget </a:t>
                    </a:r>
                    <a:br>
                      <a:rPr lang="en-US"/>
                    </a:br>
                    <a:r>
                      <a:rPr lang="en-US"/>
                      <a:t>£1,375,000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3B56-431F-8481-5F7D235D8AD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-1375</c:v>
                </c:pt>
              </c:numCache>
            </c:numRef>
          </c:val>
          <c:extLst>
            <c:ext xmlns:c16="http://schemas.microsoft.com/office/drawing/2014/chart" uri="{C3380CC4-5D6E-409C-BE32-E72D297353CC}">
              <c16:uniqueId val="{00000001-3B56-431F-8481-5F7D235D8AD1}"/>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5994258001003E-3"/>
                  <c:y val="0.2096500627648513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£1,368,000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3B56-431F-8481-5F7D235D8AD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-1368</c:v>
                </c:pt>
              </c:numCache>
            </c:numRef>
          </c:val>
          <c:extLst>
            <c:ext xmlns:c16="http://schemas.microsoft.com/office/drawing/2014/chart" uri="{C3380CC4-5D6E-409C-BE32-E72D297353CC}">
              <c16:uniqueId val="{00000003-3B56-431F-8481-5F7D235D8AD1}"/>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4600109147E-2"/>
          <c:y val="2.8527604019895144E-3"/>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572851058006E-3"/>
                  <c:y val="0.12758199429242231"/>
                </c:manualLayout>
              </c:layout>
              <c:tx>
                <c:rich>
                  <a:bodyPr/>
                  <a:lstStyle/>
                  <a:p>
                    <a:r>
                      <a:rPr lang="en-US"/>
                      <a:t>Budget </a:t>
                    </a:r>
                    <a:br>
                      <a:rPr lang="en-US"/>
                    </a:br>
                    <a:r>
                      <a:rPr lang="en-US"/>
                      <a:t>-£458,000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1242-4F43-A14A-87CFAE59BC4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458</c:v>
                </c:pt>
              </c:numCache>
            </c:numRef>
          </c:val>
          <c:extLst>
            <c:ext xmlns:c16="http://schemas.microsoft.com/office/drawing/2014/chart" uri="{C3380CC4-5D6E-409C-BE32-E72D297353CC}">
              <c16:uniqueId val="{00000001-1242-4F43-A14A-87CFAE59BC4D}"/>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5994258001003E-3"/>
                  <c:y val="0.2096500627648513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£804,000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1242-4F43-A14A-87CFAE59BC4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-804</c:v>
                </c:pt>
              </c:numCache>
            </c:numRef>
          </c:val>
          <c:extLst>
            <c:ext xmlns:c16="http://schemas.microsoft.com/office/drawing/2014/chart" uri="{C3380CC4-5D6E-409C-BE32-E72D297353CC}">
              <c16:uniqueId val="{00000003-1242-4F43-A14A-87CFAE59BC4D}"/>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6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10.xml><?xml version="1.0" encoding="utf-8"?>
<cs:colorStyle xmlns:cs="http://schemas.microsoft.com/office/drawing/2012/chartStyle" xmlns:a="http://schemas.openxmlformats.org/drawingml/2006/main" meth="withinLinear" id="16">
  <a:schemeClr val="accent3"/>
</cs:colorStyle>
</file>

<file path=ppt/charts/colors11.xml><?xml version="1.0" encoding="utf-8"?>
<cs:colorStyle xmlns:cs="http://schemas.microsoft.com/office/drawing/2012/chartStyle" xmlns:a="http://schemas.openxmlformats.org/drawingml/2006/main" meth="withinLinear" id="16">
  <a:schemeClr val="accent3"/>
</cs:colorStyle>
</file>

<file path=ppt/charts/colors12.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0BD217-A7BA-4B48-9D83-E1938D7920DC}" type="datetimeFigureOut">
              <a:rPr lang="en-GB" smtClean="0"/>
              <a:t>03/03/2021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C11D0E-059A-46A1-9448-DDFE758BF58A}" type="slidenum">
              <a:rPr lang="en-GB" smtClean="0"/>
              <a:t>‹#›</a:t>
            </a:fld>
            <a:endParaRPr lang="en-GB"/>
          </a:p>
        </p:txBody>
      </p:sp>
    </p:spTree>
    <p:extLst>
      <p:ext uri="{BB962C8B-B14F-4D97-AF65-F5344CB8AC3E}">
        <p14:creationId xmlns:p14="http://schemas.microsoft.com/office/powerpoint/2010/main" val="3740610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2 new starters were in the Effective Working and Legal teams</a:t>
            </a:r>
          </a:p>
          <a:p>
            <a:endParaRPr lang="en-GB" dirty="0"/>
          </a:p>
          <a:p>
            <a:r>
              <a:rPr lang="en-GB" dirty="0"/>
              <a:t>The 5 leavers were from the Customer Services, Benefits, Environmental Protection and Legal teams</a:t>
            </a:r>
            <a:endParaRPr lang="en-GB" dirty="0">
              <a:cs typeface="Calibri"/>
            </a:endParaRPr>
          </a:p>
          <a:p>
            <a:endParaRPr lang="en-GB" dirty="0"/>
          </a:p>
          <a:p>
            <a:r>
              <a:rPr lang="en-GB" dirty="0"/>
              <a:t>Turnover rate is calculated as the number of leavers as a % of the total FTE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are now separating short term and long term sickness to be able to understand the most common reasons for sickness without the data being skewed by a small number of staff being off for a large number of days (e.g. for operation/recovery). Short term sickness is defined by the HR team as less than 21 days</a:t>
            </a:r>
            <a:endParaRPr lang="en-GB" sz="1100" dirty="0">
              <a:cs typeface="Calibri"/>
            </a:endParaRPr>
          </a:p>
          <a:p>
            <a:r>
              <a:rPr lang="en-GB"/>
              <a:t>Average number of sick days per FTE still includes both short and long term sickness</a:t>
            </a:r>
            <a:endParaRPr lang="en-GB">
              <a:cs typeface="Calibri"/>
            </a:endParaRPr>
          </a:p>
          <a:p>
            <a:endParaRPr lang="en-GB" dirty="0">
              <a:cs typeface="Calibri" panose="020F0502020204030204"/>
            </a:endParaRPr>
          </a:p>
          <a:p>
            <a:r>
              <a:rPr lang="en-GB">
                <a:cs typeface="Calibri"/>
              </a:rPr>
              <a:t>As might be expected in the winter months the number one reason for short term sick leave was cough/cold/flu</a:t>
            </a:r>
            <a:endParaRPr lang="en-GB" dirty="0">
              <a:cs typeface="Calibri"/>
            </a:endParaRPr>
          </a:p>
          <a:p>
            <a:r>
              <a:rPr lang="en-GB">
                <a:cs typeface="Calibri"/>
              </a:rPr>
              <a:t>8 sick days were due to coronavirus</a:t>
            </a:r>
            <a:endParaRPr lang="en-GB" dirty="0">
              <a:cs typeface="Calibri"/>
            </a:endParaRPr>
          </a:p>
          <a:p>
            <a:endParaRPr lang="en-GB" dirty="0"/>
          </a:p>
          <a:p>
            <a:r>
              <a:rPr lang="en-GB" dirty="0"/>
              <a:t>It should also be noted that these figures relate to those staff who are employed by EHDC and therefore may not provide an accurate picture when comparing to the HBC figures given that many staff are shared across both organisations and which authority they are employed by is largely a matter of chance. This will be addressed as we implement the One Workforce programme</a:t>
            </a:r>
          </a:p>
        </p:txBody>
      </p:sp>
      <p:sp>
        <p:nvSpPr>
          <p:cNvPr id="4" name="Slide Number Placeholder 3"/>
          <p:cNvSpPr>
            <a:spLocks noGrp="1"/>
          </p:cNvSpPr>
          <p:nvPr>
            <p:ph type="sldNum" sz="quarter" idx="5"/>
          </p:nvPr>
        </p:nvSpPr>
        <p:spPr/>
        <p:txBody>
          <a:bodyPr/>
          <a:lstStyle/>
          <a:p>
            <a:fld id="{4AC11D0E-059A-46A1-9448-DDFE758BF58A}" type="slidenum">
              <a:rPr lang="en-GB" smtClean="0"/>
              <a:t>4</a:t>
            </a:fld>
            <a:endParaRPr lang="en-GB"/>
          </a:p>
        </p:txBody>
      </p:sp>
    </p:spTree>
    <p:extLst>
      <p:ext uri="{BB962C8B-B14F-4D97-AF65-F5344CB8AC3E}">
        <p14:creationId xmlns:p14="http://schemas.microsoft.com/office/powerpoint/2010/main" val="2274227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Building Control KPIs: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a:solidFill>
                  <a:schemeClr val="tx1"/>
                </a:solidFill>
                <a:effectLst/>
                <a:latin typeface="+mn-lt"/>
                <a:ea typeface="+mn-ea"/>
                <a:cs typeface="+mn-cs"/>
              </a:rPr>
              <a:t>Of 3 non compliances: Two related to a procedural deviation. The other related to checking of conflict of interests which is not built in to current procedures</a:t>
            </a:r>
            <a:r>
              <a:rPr lang="en-GB" dirty="0"/>
              <a:t> </a:t>
            </a:r>
          </a:p>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29</a:t>
            </a:fld>
            <a:endParaRPr lang="en-GB"/>
          </a:p>
        </p:txBody>
      </p:sp>
    </p:spTree>
    <p:extLst>
      <p:ext uri="{BB962C8B-B14F-4D97-AF65-F5344CB8AC3E}">
        <p14:creationId xmlns:p14="http://schemas.microsoft.com/office/powerpoint/2010/main" val="2990714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32</a:t>
            </a:fld>
            <a:endParaRPr lang="en-GB"/>
          </a:p>
        </p:txBody>
      </p:sp>
    </p:spTree>
    <p:extLst>
      <p:ext uri="{BB962C8B-B14F-4D97-AF65-F5344CB8AC3E}">
        <p14:creationId xmlns:p14="http://schemas.microsoft.com/office/powerpoint/2010/main" val="3581120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7</a:t>
            </a:fld>
            <a:endParaRPr lang="en-GB"/>
          </a:p>
        </p:txBody>
      </p:sp>
    </p:spTree>
    <p:extLst>
      <p:ext uri="{BB962C8B-B14F-4D97-AF65-F5344CB8AC3E}">
        <p14:creationId xmlns:p14="http://schemas.microsoft.com/office/powerpoint/2010/main" val="3022080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8</a:t>
            </a:fld>
            <a:endParaRPr lang="en-GB"/>
          </a:p>
        </p:txBody>
      </p:sp>
    </p:spTree>
    <p:extLst>
      <p:ext uri="{BB962C8B-B14F-4D97-AF65-F5344CB8AC3E}">
        <p14:creationId xmlns:p14="http://schemas.microsoft.com/office/powerpoint/2010/main" val="994051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9</a:t>
            </a:fld>
            <a:endParaRPr lang="en-GB"/>
          </a:p>
        </p:txBody>
      </p:sp>
    </p:spTree>
    <p:extLst>
      <p:ext uri="{BB962C8B-B14F-4D97-AF65-F5344CB8AC3E}">
        <p14:creationId xmlns:p14="http://schemas.microsoft.com/office/powerpoint/2010/main" val="902073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common areas for complaints in Q3 were: </a:t>
            </a:r>
          </a:p>
          <a:p>
            <a:r>
              <a:rPr lang="en-GB" dirty="0"/>
              <a:t>Regeneration &amp; Place: Planning (18), Traffic and Parking (9) – mainly related to enforcement action during lockdowns</a:t>
            </a:r>
            <a:endParaRPr lang="en-GB" dirty="0">
              <a:cs typeface="Calibri"/>
            </a:endParaRPr>
          </a:p>
          <a:p>
            <a:r>
              <a:rPr lang="en-GB" dirty="0"/>
              <a:t>Corporate Services: Waste and Recycling (98% of complaints)</a:t>
            </a:r>
            <a:endParaRPr lang="en-GB" dirty="0">
              <a:cs typeface="Calibri"/>
            </a:endParaRPr>
          </a:p>
          <a:p>
            <a:endParaRPr lang="en-GB" dirty="0"/>
          </a:p>
          <a:p>
            <a:r>
              <a:rPr lang="en-GB" dirty="0"/>
              <a:t>Regeneration &amp; Place complaints resolution rate is still below target (85%) but in Q3 this was partly due to a large number of complaints coming from one individual relating to different areas of Planning and Planning Enforcement</a:t>
            </a:r>
          </a:p>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10</a:t>
            </a:fld>
            <a:endParaRPr lang="en-GB"/>
          </a:p>
        </p:txBody>
      </p:sp>
    </p:spTree>
    <p:extLst>
      <p:ext uri="{BB962C8B-B14F-4D97-AF65-F5344CB8AC3E}">
        <p14:creationId xmlns:p14="http://schemas.microsoft.com/office/powerpoint/2010/main" val="3796775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common areas for complaints in Q3 were: </a:t>
            </a:r>
          </a:p>
          <a:p>
            <a:r>
              <a:rPr lang="en-GB" dirty="0"/>
              <a:t>Regeneration &amp; Place: Planning (18), Traffic and Parking (9) – mainly related to enforcement action during lockdowns</a:t>
            </a:r>
            <a:endParaRPr lang="en-GB" dirty="0">
              <a:cs typeface="Calibri"/>
            </a:endParaRPr>
          </a:p>
          <a:p>
            <a:r>
              <a:rPr lang="en-GB" dirty="0"/>
              <a:t>Corporate Services: Waste and Recycling (98% of complaints)</a:t>
            </a:r>
            <a:endParaRPr lang="en-GB" dirty="0">
              <a:cs typeface="Calibri"/>
            </a:endParaRPr>
          </a:p>
          <a:p>
            <a:endParaRPr lang="en-GB" dirty="0"/>
          </a:p>
          <a:p>
            <a:r>
              <a:rPr lang="en-GB" dirty="0"/>
              <a:t>Regeneration &amp; Place complaints resolution rate is still below target (85%) but in Q3 this was partly due to a large number of complaints coming from one individual relating to different areas of Planning and Planning Enforcement</a:t>
            </a:r>
          </a:p>
          <a:p>
            <a:endParaRPr lang="en-GB" dirty="0"/>
          </a:p>
          <a:p>
            <a:r>
              <a:rPr lang="en-GB" dirty="0"/>
              <a:t>Processing time for housing benefit and council benefit claims has increased slightly above target – this is due to increase in caseload as a result of </a:t>
            </a:r>
            <a:r>
              <a:rPr lang="en-GB" dirty="0" err="1"/>
              <a:t>Covid</a:t>
            </a:r>
            <a:r>
              <a:rPr lang="en-GB" dirty="0"/>
              <a:t>-related economic downturn. Also one member of staff down – vacancy due to be filled mid January</a:t>
            </a:r>
          </a:p>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14</a:t>
            </a:fld>
            <a:endParaRPr lang="en-GB"/>
          </a:p>
        </p:txBody>
      </p:sp>
    </p:spTree>
    <p:extLst>
      <p:ext uri="{BB962C8B-B14F-4D97-AF65-F5344CB8AC3E}">
        <p14:creationId xmlns:p14="http://schemas.microsoft.com/office/powerpoint/2010/main" val="2157713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19</a:t>
            </a:fld>
            <a:endParaRPr lang="en-GB"/>
          </a:p>
        </p:txBody>
      </p:sp>
    </p:spTree>
    <p:extLst>
      <p:ext uri="{BB962C8B-B14F-4D97-AF65-F5344CB8AC3E}">
        <p14:creationId xmlns:p14="http://schemas.microsoft.com/office/powerpoint/2010/main" val="3937240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20</a:t>
            </a:fld>
            <a:endParaRPr lang="en-GB"/>
          </a:p>
        </p:txBody>
      </p:sp>
    </p:spTree>
    <p:extLst>
      <p:ext uri="{BB962C8B-B14F-4D97-AF65-F5344CB8AC3E}">
        <p14:creationId xmlns:p14="http://schemas.microsoft.com/office/powerpoint/2010/main" val="835007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24</a:t>
            </a:fld>
            <a:endParaRPr lang="en-GB"/>
          </a:p>
        </p:txBody>
      </p:sp>
    </p:spTree>
    <p:extLst>
      <p:ext uri="{BB962C8B-B14F-4D97-AF65-F5344CB8AC3E}">
        <p14:creationId xmlns:p14="http://schemas.microsoft.com/office/powerpoint/2010/main" val="1007633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5345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56449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632760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34700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62660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86084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2D12F-BF91-40FB-A1B8-F28419B9B560}" type="datetimeFigureOut">
              <a:rPr lang="en-GB" smtClean="0"/>
              <a:t>03/03/2021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77677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2D12F-BF91-40FB-A1B8-F28419B9B560}" type="datetimeFigureOut">
              <a:rPr lang="en-GB" smtClean="0"/>
              <a:t>03/03/2021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12162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2D12F-BF91-40FB-A1B8-F28419B9B560}" type="datetimeFigureOut">
              <a:rPr lang="en-GB" smtClean="0"/>
              <a:t>03/03/2021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46015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78766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3914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54000">
              <a:schemeClr val="tx1">
                <a:lumMod val="95000"/>
              </a:schemeClr>
            </a:gs>
            <a:gs pos="100000">
              <a:schemeClr val="tx1">
                <a:lumMod val="9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D12F-BF91-40FB-A1B8-F28419B9B560}" type="datetimeFigureOut">
              <a:rPr lang="en-GB" smtClean="0"/>
              <a:t>03/03/2021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C009A-7980-4A19-839D-E91541AB6054}" type="slidenum">
              <a:rPr lang="en-GB" smtClean="0"/>
              <a:t>‹#›</a:t>
            </a:fld>
            <a:endParaRPr lang="en-GB"/>
          </a:p>
        </p:txBody>
      </p:sp>
    </p:spTree>
    <p:extLst>
      <p:ext uri="{BB962C8B-B14F-4D97-AF65-F5344CB8AC3E}">
        <p14:creationId xmlns:p14="http://schemas.microsoft.com/office/powerpoint/2010/main" val="41043390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4.xml"/><Relationship Id="rId7" Type="http://schemas.openxmlformats.org/officeDocument/2006/relationships/slide" Target="slide20.xml"/><Relationship Id="rId2" Type="http://schemas.openxmlformats.org/officeDocument/2006/relationships/slide" Target="slide13.xml"/><Relationship Id="rId1" Type="http://schemas.openxmlformats.org/officeDocument/2006/relationships/slideLayout" Target="../slideLayouts/slideLayout3.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6.xml"/></Relationships>
</file>

<file path=ppt/slides/_rels/slide1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1.xml"/><Relationship Id="rId5" Type="http://schemas.openxmlformats.org/officeDocument/2006/relationships/image" Target="../media/image24.sv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6.svg"/></Relationships>
</file>

<file path=ppt/slides/_rels/slide15.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8.xml"/><Relationship Id="rId6" Type="http://schemas.openxmlformats.org/officeDocument/2006/relationships/chart" Target="../charts/chart3.xml"/><Relationship Id="rId5" Type="http://schemas.openxmlformats.org/officeDocument/2006/relationships/image" Target="../media/image22.sv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8.xml"/><Relationship Id="rId6" Type="http://schemas.openxmlformats.org/officeDocument/2006/relationships/chart" Target="../charts/chart4.xml"/><Relationship Id="rId5" Type="http://schemas.openxmlformats.org/officeDocument/2006/relationships/image" Target="../media/image22.svg"/><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8.xml"/><Relationship Id="rId6" Type="http://schemas.openxmlformats.org/officeDocument/2006/relationships/image" Target="../media/image27.svg"/><Relationship Id="rId5" Type="http://schemas.openxmlformats.org/officeDocument/2006/relationships/image" Target="../media/image21.png"/><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2.svg"/></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4.xml"/><Relationship Id="rId7" Type="http://schemas.openxmlformats.org/officeDocument/2006/relationships/slide" Target="slide1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7.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7" Type="http://schemas.openxmlformats.org/officeDocument/2006/relationships/image" Target="../media/image24.sv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23.png"/><Relationship Id="rId5" Type="http://schemas.openxmlformats.org/officeDocument/2006/relationships/image" Target="../media/image26.svg"/><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image" Target="../media/image26.svg"/><Relationship Id="rId7" Type="http://schemas.openxmlformats.org/officeDocument/2006/relationships/image" Target="../media/image24.svg"/><Relationship Id="rId2" Type="http://schemas.openxmlformats.org/officeDocument/2006/relationships/image" Target="../media/image25.png"/><Relationship Id="rId1" Type="http://schemas.openxmlformats.org/officeDocument/2006/relationships/slideLayout" Target="../slideLayouts/slideLayout8.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4.xml"/><Relationship Id="rId1" Type="http://schemas.openxmlformats.org/officeDocument/2006/relationships/slideLayout" Target="../slideLayouts/slideLayout3.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29.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slides/_rels/slide25.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8.xml"/><Relationship Id="rId6" Type="http://schemas.openxmlformats.org/officeDocument/2006/relationships/chart" Target="../charts/chart9.xml"/><Relationship Id="rId5" Type="http://schemas.openxmlformats.org/officeDocument/2006/relationships/image" Target="../media/image24.svg"/><Relationship Id="rId4" Type="http://schemas.openxmlformats.org/officeDocument/2006/relationships/image" Target="../media/image23.png"/></Relationships>
</file>

<file path=ppt/slides/_rels/slide27.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5.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5.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25.png"/><Relationship Id="rId7"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6.svg"/><Relationship Id="rId9" Type="http://schemas.openxmlformats.org/officeDocument/2006/relationships/chart" Target="../charts/chart11.xml"/></Relationships>
</file>

<file path=ppt/slides/_rels/slide3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12.xml"/><Relationship Id="rId5" Type="http://schemas.openxmlformats.org/officeDocument/2006/relationships/image" Target="../media/image24.svg"/><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7DBD-4368-4297-9B67-93A21CF962AB}"/>
              </a:ext>
            </a:extLst>
          </p:cNvPr>
          <p:cNvSpPr>
            <a:spLocks noGrp="1"/>
          </p:cNvSpPr>
          <p:nvPr>
            <p:ph type="ctrTitle"/>
          </p:nvPr>
        </p:nvSpPr>
        <p:spPr>
          <a:xfrm>
            <a:off x="1524000" y="1448934"/>
            <a:ext cx="9144000" cy="2387600"/>
          </a:xfrm>
        </p:spPr>
        <p:txBody>
          <a:bodyPr>
            <a:normAutofit/>
          </a:bodyPr>
          <a:lstStyle/>
          <a:p>
            <a:r>
              <a:rPr lang="en-GB" sz="4000" dirty="0">
                <a:solidFill>
                  <a:schemeClr val="bg1"/>
                </a:solidFill>
              </a:rPr>
              <a:t>East Hampshire District Council</a:t>
            </a:r>
            <a:br>
              <a:rPr lang="en-GB" dirty="0">
                <a:solidFill>
                  <a:schemeClr val="bg1"/>
                </a:solidFill>
              </a:rPr>
            </a:br>
            <a:r>
              <a:rPr lang="en-GB" sz="7200" dirty="0">
                <a:solidFill>
                  <a:schemeClr val="bg1"/>
                </a:solidFill>
              </a:rPr>
              <a:t>Performance report </a:t>
            </a:r>
            <a:endParaRPr lang="en-GB" dirty="0">
              <a:solidFill>
                <a:schemeClr val="bg1"/>
              </a:solidFill>
            </a:endParaRPr>
          </a:p>
        </p:txBody>
      </p:sp>
      <p:sp>
        <p:nvSpPr>
          <p:cNvPr id="3" name="Subtitle 2">
            <a:extLst>
              <a:ext uri="{FF2B5EF4-FFF2-40B4-BE49-F238E27FC236}">
                <a16:creationId xmlns:a16="http://schemas.microsoft.com/office/drawing/2014/main" id="{66B98902-830D-47D7-AAF7-DCF2F45C398B}"/>
              </a:ext>
            </a:extLst>
          </p:cNvPr>
          <p:cNvSpPr>
            <a:spLocks noGrp="1"/>
          </p:cNvSpPr>
          <p:nvPr>
            <p:ph type="subTitle" idx="1"/>
          </p:nvPr>
        </p:nvSpPr>
        <p:spPr>
          <a:xfrm>
            <a:off x="1524000" y="3836534"/>
            <a:ext cx="9144000" cy="1655762"/>
          </a:xfrm>
        </p:spPr>
        <p:txBody>
          <a:bodyPr>
            <a:normAutofit/>
          </a:bodyPr>
          <a:lstStyle/>
          <a:p>
            <a:r>
              <a:rPr lang="en-GB" sz="4000" dirty="0">
                <a:solidFill>
                  <a:schemeClr val="tx1">
                    <a:lumMod val="50000"/>
                  </a:schemeClr>
                </a:solidFill>
              </a:rPr>
              <a:t>Q3 2020-21</a:t>
            </a:r>
          </a:p>
        </p:txBody>
      </p:sp>
    </p:spTree>
    <p:extLst>
      <p:ext uri="{BB962C8B-B14F-4D97-AF65-F5344CB8AC3E}">
        <p14:creationId xmlns:p14="http://schemas.microsoft.com/office/powerpoint/2010/main" val="306727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A6DF-B923-4A2F-BED1-9A392FCC8F4B}"/>
              </a:ext>
            </a:extLst>
          </p:cNvPr>
          <p:cNvSpPr>
            <a:spLocks noGrp="1"/>
          </p:cNvSpPr>
          <p:nvPr>
            <p:ph type="title"/>
          </p:nvPr>
        </p:nvSpPr>
        <p:spPr>
          <a:xfrm>
            <a:off x="813486" y="954128"/>
            <a:ext cx="10515600" cy="1325563"/>
          </a:xfrm>
        </p:spPr>
        <p:txBody>
          <a:bodyPr/>
          <a:lstStyle/>
          <a:p>
            <a:pPr algn="ctr"/>
            <a:r>
              <a:rPr lang="en-GB" dirty="0">
                <a:solidFill>
                  <a:schemeClr val="bg1"/>
                </a:solidFill>
              </a:rPr>
              <a:t>Corporate governance – key statistics for Q3</a:t>
            </a:r>
          </a:p>
        </p:txBody>
      </p:sp>
      <p:sp>
        <p:nvSpPr>
          <p:cNvPr id="4" name="Content Placeholder 2">
            <a:extLst>
              <a:ext uri="{FF2B5EF4-FFF2-40B4-BE49-F238E27FC236}">
                <a16:creationId xmlns:a16="http://schemas.microsoft.com/office/drawing/2014/main" id="{D336365B-16C7-4C6D-8B16-A0C8ECA05E1B}"/>
              </a:ext>
            </a:extLst>
          </p:cNvPr>
          <p:cNvSpPr txBox="1">
            <a:spLocks/>
          </p:cNvSpPr>
          <p:nvPr/>
        </p:nvSpPr>
        <p:spPr>
          <a:xfrm>
            <a:off x="631071" y="3832726"/>
            <a:ext cx="2537844" cy="938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000" dirty="0">
                <a:solidFill>
                  <a:schemeClr val="bg1"/>
                </a:solidFill>
              </a:rPr>
              <a:t>Number of complaints received</a:t>
            </a:r>
          </a:p>
        </p:txBody>
      </p:sp>
      <p:pic>
        <p:nvPicPr>
          <p:cNvPr id="5" name="Graphic 4" descr="Thumbs up sign">
            <a:extLst>
              <a:ext uri="{FF2B5EF4-FFF2-40B4-BE49-F238E27FC236}">
                <a16:creationId xmlns:a16="http://schemas.microsoft.com/office/drawing/2014/main" id="{64A2BB60-9D4F-401C-877F-F27DBE2EDE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891107" y="2752788"/>
            <a:ext cx="914400" cy="914400"/>
          </a:xfrm>
          <a:prstGeom prst="rect">
            <a:avLst/>
          </a:prstGeom>
        </p:spPr>
      </p:pic>
      <p:sp>
        <p:nvSpPr>
          <p:cNvPr id="7" name="Content Placeholder 2">
            <a:extLst>
              <a:ext uri="{FF2B5EF4-FFF2-40B4-BE49-F238E27FC236}">
                <a16:creationId xmlns:a16="http://schemas.microsoft.com/office/drawing/2014/main" id="{B57EA29C-83C5-4ED6-BECA-CFC55FC9BD11}"/>
              </a:ext>
            </a:extLst>
          </p:cNvPr>
          <p:cNvSpPr txBox="1">
            <a:spLocks/>
          </p:cNvSpPr>
          <p:nvPr/>
        </p:nvSpPr>
        <p:spPr>
          <a:xfrm>
            <a:off x="4034526" y="3724806"/>
            <a:ext cx="1899201" cy="93844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solidFill>
                  <a:schemeClr val="bg1"/>
                </a:solidFill>
              </a:rPr>
              <a:t>% of complaints resolved within 10 working days</a:t>
            </a:r>
          </a:p>
        </p:txBody>
      </p:sp>
      <p:pic>
        <p:nvPicPr>
          <p:cNvPr id="8" name="Graphic 7" descr="Speech">
            <a:extLst>
              <a:ext uri="{FF2B5EF4-FFF2-40B4-BE49-F238E27FC236}">
                <a16:creationId xmlns:a16="http://schemas.microsoft.com/office/drawing/2014/main" id="{14F05655-76AC-473A-A084-39079D534A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669699" y="2862316"/>
            <a:ext cx="914400" cy="914400"/>
          </a:xfrm>
          <a:prstGeom prst="rect">
            <a:avLst/>
          </a:prstGeom>
        </p:spPr>
      </p:pic>
      <p:sp>
        <p:nvSpPr>
          <p:cNvPr id="13" name="Content Placeholder 2">
            <a:extLst>
              <a:ext uri="{FF2B5EF4-FFF2-40B4-BE49-F238E27FC236}">
                <a16:creationId xmlns:a16="http://schemas.microsoft.com/office/drawing/2014/main" id="{0244DF75-77B6-45F3-9B70-F77B56FBC3E7}"/>
              </a:ext>
            </a:extLst>
          </p:cNvPr>
          <p:cNvSpPr txBox="1">
            <a:spLocks/>
          </p:cNvSpPr>
          <p:nvPr/>
        </p:nvSpPr>
        <p:spPr>
          <a:xfrm>
            <a:off x="7046852" y="3706350"/>
            <a:ext cx="1899201" cy="938440"/>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solidFill>
                  <a:schemeClr val="bg1"/>
                </a:solidFill>
              </a:rPr>
              <a:t>Number of information requests received (FOI, EIR and SAR)</a:t>
            </a:r>
          </a:p>
        </p:txBody>
      </p:sp>
      <p:pic>
        <p:nvPicPr>
          <p:cNvPr id="14" name="Graphic 13" descr="Document">
            <a:extLst>
              <a:ext uri="{FF2B5EF4-FFF2-40B4-BE49-F238E27FC236}">
                <a16:creationId xmlns:a16="http://schemas.microsoft.com/office/drawing/2014/main" id="{64C4EFA8-9BD4-4F83-8183-A1A0AAEE67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7137213" y="2752788"/>
            <a:ext cx="914400" cy="914400"/>
          </a:xfrm>
          <a:prstGeom prst="rect">
            <a:avLst/>
          </a:prstGeom>
        </p:spPr>
      </p:pic>
      <p:sp>
        <p:nvSpPr>
          <p:cNvPr id="15" name="Content Placeholder 2">
            <a:extLst>
              <a:ext uri="{FF2B5EF4-FFF2-40B4-BE49-F238E27FC236}">
                <a16:creationId xmlns:a16="http://schemas.microsoft.com/office/drawing/2014/main" id="{A729A1E8-C392-4346-A485-1758BB86BA00}"/>
              </a:ext>
            </a:extLst>
          </p:cNvPr>
          <p:cNvSpPr txBox="1">
            <a:spLocks/>
          </p:cNvSpPr>
          <p:nvPr/>
        </p:nvSpPr>
        <p:spPr>
          <a:xfrm>
            <a:off x="7398571" y="2956297"/>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171</a:t>
            </a:r>
          </a:p>
        </p:txBody>
      </p:sp>
      <p:sp>
        <p:nvSpPr>
          <p:cNvPr id="16" name="Content Placeholder 2">
            <a:extLst>
              <a:ext uri="{FF2B5EF4-FFF2-40B4-BE49-F238E27FC236}">
                <a16:creationId xmlns:a16="http://schemas.microsoft.com/office/drawing/2014/main" id="{3962C49D-DF54-483E-8B80-2E95DE074D1D}"/>
              </a:ext>
            </a:extLst>
          </p:cNvPr>
          <p:cNvSpPr txBox="1">
            <a:spLocks/>
          </p:cNvSpPr>
          <p:nvPr/>
        </p:nvSpPr>
        <p:spPr>
          <a:xfrm>
            <a:off x="9465272" y="5216731"/>
            <a:ext cx="1899201" cy="938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a:p>
        </p:txBody>
      </p:sp>
      <p:sp>
        <p:nvSpPr>
          <p:cNvPr id="17" name="Content Placeholder 2">
            <a:extLst>
              <a:ext uri="{FF2B5EF4-FFF2-40B4-BE49-F238E27FC236}">
                <a16:creationId xmlns:a16="http://schemas.microsoft.com/office/drawing/2014/main" id="{B19B8602-5B90-4024-8E2D-7613B4D1CF65}"/>
              </a:ext>
            </a:extLst>
          </p:cNvPr>
          <p:cNvSpPr txBox="1">
            <a:spLocks/>
          </p:cNvSpPr>
          <p:nvPr/>
        </p:nvSpPr>
        <p:spPr>
          <a:xfrm>
            <a:off x="9560882" y="3707591"/>
            <a:ext cx="2016576" cy="1063575"/>
          </a:xfrm>
          <a:prstGeom prst="rect">
            <a:avLst/>
          </a:prstGeom>
        </p:spPr>
        <p:txBody>
          <a:bodyPr vert="horz" lIns="91440" tIns="45720" rIns="91440" bIns="45720" rtlCol="0" anchor="t">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dirty="0">
                <a:solidFill>
                  <a:schemeClr val="bg1"/>
                </a:solidFill>
              </a:rPr>
              <a:t>Number of internal audit management actions overdue by more than 60 days</a:t>
            </a:r>
          </a:p>
        </p:txBody>
      </p:sp>
      <p:sp>
        <p:nvSpPr>
          <p:cNvPr id="18" name="Content Placeholder 2">
            <a:extLst>
              <a:ext uri="{FF2B5EF4-FFF2-40B4-BE49-F238E27FC236}">
                <a16:creationId xmlns:a16="http://schemas.microsoft.com/office/drawing/2014/main" id="{E09C3379-E193-41B9-90E9-D92F0E44F7D1}"/>
              </a:ext>
            </a:extLst>
          </p:cNvPr>
          <p:cNvSpPr txBox="1">
            <a:spLocks/>
          </p:cNvSpPr>
          <p:nvPr/>
        </p:nvSpPr>
        <p:spPr>
          <a:xfrm>
            <a:off x="4778557" y="2837152"/>
            <a:ext cx="2150769" cy="1006488"/>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500" dirty="0">
                <a:solidFill>
                  <a:schemeClr val="bg1"/>
                </a:solidFill>
              </a:rPr>
              <a:t>Regeneration &amp; Place</a:t>
            </a:r>
            <a:r>
              <a:rPr lang="en-GB" sz="3500" dirty="0"/>
              <a:t>: </a:t>
            </a:r>
            <a:r>
              <a:rPr lang="en-GB" sz="5800" b="1" dirty="0">
                <a:solidFill>
                  <a:srgbClr val="FF0000"/>
                </a:solidFill>
              </a:rPr>
              <a:t>59%</a:t>
            </a:r>
            <a:br>
              <a:rPr lang="en-GB" sz="5800" dirty="0"/>
            </a:br>
            <a:r>
              <a:rPr lang="en-GB" sz="3500" dirty="0">
                <a:solidFill>
                  <a:schemeClr val="bg1"/>
                </a:solidFill>
              </a:rPr>
              <a:t>Corporate Services</a:t>
            </a:r>
            <a:r>
              <a:rPr lang="en-GB" sz="3500" dirty="0"/>
              <a:t>: </a:t>
            </a:r>
            <a:r>
              <a:rPr lang="en-GB" sz="6000" b="1" dirty="0">
                <a:solidFill>
                  <a:srgbClr val="FF0000"/>
                </a:solidFill>
              </a:rPr>
              <a:t>33%</a:t>
            </a:r>
            <a:br>
              <a:rPr lang="en-GB" dirty="0"/>
            </a:br>
            <a:endParaRPr lang="en-GB" sz="1200" dirty="0"/>
          </a:p>
        </p:txBody>
      </p:sp>
      <p:pic>
        <p:nvPicPr>
          <p:cNvPr id="19" name="Graphic 18" descr="Gears">
            <a:extLst>
              <a:ext uri="{FF2B5EF4-FFF2-40B4-BE49-F238E27FC236}">
                <a16:creationId xmlns:a16="http://schemas.microsoft.com/office/drawing/2014/main" id="{5BE3243E-C7DB-4C51-9C5A-B4188011092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9769335" y="2706600"/>
            <a:ext cx="914400" cy="914400"/>
          </a:xfrm>
          <a:prstGeom prst="rect">
            <a:avLst/>
          </a:prstGeom>
        </p:spPr>
      </p:pic>
      <p:sp>
        <p:nvSpPr>
          <p:cNvPr id="20" name="Content Placeholder 2">
            <a:extLst>
              <a:ext uri="{FF2B5EF4-FFF2-40B4-BE49-F238E27FC236}">
                <a16:creationId xmlns:a16="http://schemas.microsoft.com/office/drawing/2014/main" id="{86FA47B3-74BA-49F9-B46F-4B11A944DD70}"/>
              </a:ext>
            </a:extLst>
          </p:cNvPr>
          <p:cNvSpPr txBox="1">
            <a:spLocks/>
          </p:cNvSpPr>
          <p:nvPr/>
        </p:nvSpPr>
        <p:spPr>
          <a:xfrm>
            <a:off x="9852353" y="2985915"/>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rgbClr val="FF0000"/>
                </a:solidFill>
              </a:rPr>
              <a:t>18</a:t>
            </a:r>
          </a:p>
        </p:txBody>
      </p:sp>
      <p:sp>
        <p:nvSpPr>
          <p:cNvPr id="21" name="Content Placeholder 2">
            <a:extLst>
              <a:ext uri="{FF2B5EF4-FFF2-40B4-BE49-F238E27FC236}">
                <a16:creationId xmlns:a16="http://schemas.microsoft.com/office/drawing/2014/main" id="{2D5EBEC9-29E8-4E28-9BDC-8F5C680FAA84}"/>
              </a:ext>
            </a:extLst>
          </p:cNvPr>
          <p:cNvSpPr txBox="1">
            <a:spLocks/>
          </p:cNvSpPr>
          <p:nvPr/>
        </p:nvSpPr>
        <p:spPr>
          <a:xfrm>
            <a:off x="1534680" y="2837152"/>
            <a:ext cx="1919221" cy="1125248"/>
          </a:xfrm>
          <a:prstGeom prst="rect">
            <a:avLst/>
          </a:prstGeom>
        </p:spPr>
        <p:txBody>
          <a:bodyPr vert="horz" lIns="91440" tIns="45720" rIns="91440" bIns="45720" rtlCol="0" anchor="t">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500" dirty="0">
                <a:solidFill>
                  <a:schemeClr val="bg1"/>
                </a:solidFill>
              </a:rPr>
              <a:t>Regeneration &amp; Place </a:t>
            </a:r>
            <a:r>
              <a:rPr lang="en-GB" sz="5800" b="1" dirty="0">
                <a:solidFill>
                  <a:schemeClr val="bg1"/>
                </a:solidFill>
              </a:rPr>
              <a:t>46</a:t>
            </a:r>
            <a:br>
              <a:rPr lang="en-GB" sz="5800" dirty="0">
                <a:solidFill>
                  <a:schemeClr val="bg1"/>
                </a:solidFill>
              </a:rPr>
            </a:br>
            <a:r>
              <a:rPr lang="en-GB" sz="3500" dirty="0">
                <a:solidFill>
                  <a:schemeClr val="bg1"/>
                </a:solidFill>
              </a:rPr>
              <a:t>Corporate Services </a:t>
            </a:r>
            <a:r>
              <a:rPr lang="en-GB" sz="6000" b="1" dirty="0">
                <a:solidFill>
                  <a:schemeClr val="bg1"/>
                </a:solidFill>
              </a:rPr>
              <a:t>267</a:t>
            </a:r>
            <a:br>
              <a:rPr lang="en-GB" dirty="0">
                <a:solidFill>
                  <a:schemeClr val="bg1"/>
                </a:solidFill>
              </a:rPr>
            </a:br>
            <a:endParaRPr lang="en-GB" sz="1200" dirty="0">
              <a:solidFill>
                <a:schemeClr val="bg1"/>
              </a:solidFill>
            </a:endParaRPr>
          </a:p>
        </p:txBody>
      </p:sp>
    </p:spTree>
    <p:extLst>
      <p:ext uri="{BB962C8B-B14F-4D97-AF65-F5344CB8AC3E}">
        <p14:creationId xmlns:p14="http://schemas.microsoft.com/office/powerpoint/2010/main" val="122663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6321A-DA34-4C18-B64A-987163B71A2A}"/>
              </a:ext>
            </a:extLst>
          </p:cNvPr>
          <p:cNvSpPr>
            <a:spLocks noGrp="1"/>
          </p:cNvSpPr>
          <p:nvPr>
            <p:ph type="title"/>
          </p:nvPr>
        </p:nvSpPr>
        <p:spPr>
          <a:xfrm>
            <a:off x="838200" y="0"/>
            <a:ext cx="10515600" cy="728155"/>
          </a:xfrm>
        </p:spPr>
        <p:txBody>
          <a:bodyPr>
            <a:normAutofit/>
          </a:bodyPr>
          <a:lstStyle/>
          <a:p>
            <a:pPr algn="ctr"/>
            <a:r>
              <a:rPr lang="en-GB" sz="3200" dirty="0">
                <a:solidFill>
                  <a:schemeClr val="bg1"/>
                </a:solidFill>
              </a:rPr>
              <a:t>Risks currently scoring above 16 on the corporate risk register</a:t>
            </a:r>
          </a:p>
        </p:txBody>
      </p:sp>
      <p:graphicFrame>
        <p:nvGraphicFramePr>
          <p:cNvPr id="4" name="Table 3">
            <a:extLst>
              <a:ext uri="{FF2B5EF4-FFF2-40B4-BE49-F238E27FC236}">
                <a16:creationId xmlns:a16="http://schemas.microsoft.com/office/drawing/2014/main" id="{06C67C9F-1838-4A07-BF50-56B722732148}"/>
              </a:ext>
            </a:extLst>
          </p:cNvPr>
          <p:cNvGraphicFramePr>
            <a:graphicFrameLocks noGrp="1"/>
          </p:cNvGraphicFramePr>
          <p:nvPr>
            <p:extLst>
              <p:ext uri="{D42A27DB-BD31-4B8C-83A1-F6EECF244321}">
                <p14:modId xmlns:p14="http://schemas.microsoft.com/office/powerpoint/2010/main" val="3559451977"/>
              </p:ext>
            </p:extLst>
          </p:nvPr>
        </p:nvGraphicFramePr>
        <p:xfrm>
          <a:off x="377952" y="620059"/>
          <a:ext cx="11472670" cy="5373489"/>
        </p:xfrm>
        <a:graphic>
          <a:graphicData uri="http://schemas.openxmlformats.org/drawingml/2006/table">
            <a:tbl>
              <a:tblPr>
                <a:tableStyleId>{5C22544A-7EE6-4342-B048-85BDC9FD1C3A}</a:tableStyleId>
              </a:tblPr>
              <a:tblGrid>
                <a:gridCol w="342114">
                  <a:extLst>
                    <a:ext uri="{9D8B030D-6E8A-4147-A177-3AD203B41FA5}">
                      <a16:colId xmlns:a16="http://schemas.microsoft.com/office/drawing/2014/main" val="261284426"/>
                    </a:ext>
                  </a:extLst>
                </a:gridCol>
                <a:gridCol w="741245">
                  <a:extLst>
                    <a:ext uri="{9D8B030D-6E8A-4147-A177-3AD203B41FA5}">
                      <a16:colId xmlns:a16="http://schemas.microsoft.com/office/drawing/2014/main" val="675314152"/>
                    </a:ext>
                  </a:extLst>
                </a:gridCol>
                <a:gridCol w="636710">
                  <a:extLst>
                    <a:ext uri="{9D8B030D-6E8A-4147-A177-3AD203B41FA5}">
                      <a16:colId xmlns:a16="http://schemas.microsoft.com/office/drawing/2014/main" val="1352799517"/>
                    </a:ext>
                  </a:extLst>
                </a:gridCol>
                <a:gridCol w="788761">
                  <a:extLst>
                    <a:ext uri="{9D8B030D-6E8A-4147-A177-3AD203B41FA5}">
                      <a16:colId xmlns:a16="http://schemas.microsoft.com/office/drawing/2014/main" val="1867732447"/>
                    </a:ext>
                  </a:extLst>
                </a:gridCol>
                <a:gridCol w="2195227">
                  <a:extLst>
                    <a:ext uri="{9D8B030D-6E8A-4147-A177-3AD203B41FA5}">
                      <a16:colId xmlns:a16="http://schemas.microsoft.com/office/drawing/2014/main" val="2368830916"/>
                    </a:ext>
                  </a:extLst>
                </a:gridCol>
                <a:gridCol w="506043">
                  <a:extLst>
                    <a:ext uri="{9D8B030D-6E8A-4147-A177-3AD203B41FA5}">
                      <a16:colId xmlns:a16="http://schemas.microsoft.com/office/drawing/2014/main" val="3187005459"/>
                    </a:ext>
                  </a:extLst>
                </a:gridCol>
                <a:gridCol w="446647">
                  <a:extLst>
                    <a:ext uri="{9D8B030D-6E8A-4147-A177-3AD203B41FA5}">
                      <a16:colId xmlns:a16="http://schemas.microsoft.com/office/drawing/2014/main" val="441486601"/>
                    </a:ext>
                  </a:extLst>
                </a:gridCol>
                <a:gridCol w="209069">
                  <a:extLst>
                    <a:ext uri="{9D8B030D-6E8A-4147-A177-3AD203B41FA5}">
                      <a16:colId xmlns:a16="http://schemas.microsoft.com/office/drawing/2014/main" val="1533523017"/>
                    </a:ext>
                  </a:extLst>
                </a:gridCol>
                <a:gridCol w="285092">
                  <a:extLst>
                    <a:ext uri="{9D8B030D-6E8A-4147-A177-3AD203B41FA5}">
                      <a16:colId xmlns:a16="http://schemas.microsoft.com/office/drawing/2014/main" val="1148103215"/>
                    </a:ext>
                  </a:extLst>
                </a:gridCol>
                <a:gridCol w="285092">
                  <a:extLst>
                    <a:ext uri="{9D8B030D-6E8A-4147-A177-3AD203B41FA5}">
                      <a16:colId xmlns:a16="http://schemas.microsoft.com/office/drawing/2014/main" val="3172969264"/>
                    </a:ext>
                  </a:extLst>
                </a:gridCol>
                <a:gridCol w="3354615">
                  <a:extLst>
                    <a:ext uri="{9D8B030D-6E8A-4147-A177-3AD203B41FA5}">
                      <a16:colId xmlns:a16="http://schemas.microsoft.com/office/drawing/2014/main" val="426586476"/>
                    </a:ext>
                  </a:extLst>
                </a:gridCol>
                <a:gridCol w="883792">
                  <a:extLst>
                    <a:ext uri="{9D8B030D-6E8A-4147-A177-3AD203B41FA5}">
                      <a16:colId xmlns:a16="http://schemas.microsoft.com/office/drawing/2014/main" val="219056662"/>
                    </a:ext>
                  </a:extLst>
                </a:gridCol>
                <a:gridCol w="209069">
                  <a:extLst>
                    <a:ext uri="{9D8B030D-6E8A-4147-A177-3AD203B41FA5}">
                      <a16:colId xmlns:a16="http://schemas.microsoft.com/office/drawing/2014/main" val="4169105776"/>
                    </a:ext>
                  </a:extLst>
                </a:gridCol>
                <a:gridCol w="294597">
                  <a:extLst>
                    <a:ext uri="{9D8B030D-6E8A-4147-A177-3AD203B41FA5}">
                      <a16:colId xmlns:a16="http://schemas.microsoft.com/office/drawing/2014/main" val="4285783834"/>
                    </a:ext>
                  </a:extLst>
                </a:gridCol>
                <a:gridCol w="294597">
                  <a:extLst>
                    <a:ext uri="{9D8B030D-6E8A-4147-A177-3AD203B41FA5}">
                      <a16:colId xmlns:a16="http://schemas.microsoft.com/office/drawing/2014/main" val="4238554693"/>
                    </a:ext>
                  </a:extLst>
                </a:gridCol>
              </a:tblGrid>
              <a:tr h="231427">
                <a:tc rowSpan="2">
                  <a:txBody>
                    <a:bodyPr/>
                    <a:lstStyle/>
                    <a:p>
                      <a:pPr algn="ctr" fontAlgn="ctr"/>
                      <a:r>
                        <a:rPr lang="en-GB" sz="800" u="none" strike="noStrike" dirty="0">
                          <a:effectLst/>
                        </a:rPr>
                        <a:t>Risk ID</a:t>
                      </a:r>
                      <a:endParaRPr lang="en-GB" sz="800" b="1" i="0" u="none" strike="noStrike" dirty="0">
                        <a:effectLst/>
                        <a:latin typeface="Arial" panose="020B0604020202020204" pitchFamily="34" charset="0"/>
                      </a:endParaRPr>
                    </a:p>
                  </a:txBody>
                  <a:tcPr marL="0" marR="0" marT="0" marB="0" vert="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800" u="none" strike="noStrike">
                          <a:effectLst/>
                        </a:rPr>
                        <a:t>Risk Title</a:t>
                      </a:r>
                      <a:endParaRPr lang="en-GB" sz="8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800" u="none" strike="noStrike">
                          <a:effectLst/>
                        </a:rPr>
                        <a:t>Type</a:t>
                      </a:r>
                      <a:endParaRPr lang="en-GB" sz="8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800" u="none" strike="noStrike" dirty="0">
                          <a:effectLst/>
                        </a:rPr>
                        <a:t>Category</a:t>
                      </a:r>
                      <a:endParaRPr lang="en-GB" sz="8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800" u="none" strike="noStrike">
                          <a:effectLst/>
                        </a:rPr>
                        <a:t>Identification of areas where there are significant risks</a:t>
                      </a:r>
                      <a:endParaRPr lang="en-GB" sz="8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800" u="none" strike="noStrike">
                          <a:effectLst/>
                        </a:rPr>
                        <a:t>Date Added</a:t>
                      </a:r>
                      <a:endParaRPr lang="en-GB" sz="8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800" u="none" strike="noStrike" dirty="0">
                          <a:effectLst/>
                        </a:rPr>
                        <a:t>Risk Owner</a:t>
                      </a:r>
                      <a:endParaRPr lang="en-GB" sz="8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800" u="none" strike="noStrike">
                          <a:effectLst/>
                        </a:rPr>
                        <a:t>Original Assessment</a:t>
                      </a:r>
                      <a:endParaRPr lang="en-GB" sz="8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rowSpan="2">
                  <a:txBody>
                    <a:bodyPr/>
                    <a:lstStyle/>
                    <a:p>
                      <a:pPr algn="ctr" fontAlgn="ctr"/>
                      <a:br>
                        <a:rPr lang="en-GB" sz="800" u="none" strike="noStrike">
                          <a:effectLst/>
                        </a:rPr>
                      </a:br>
                      <a:r>
                        <a:rPr lang="en-GB" sz="800" u="none" strike="noStrike">
                          <a:effectLst/>
                        </a:rPr>
                        <a:t>Planned Mitigation Actions </a:t>
                      </a:r>
                      <a:br>
                        <a:rPr lang="en-GB" sz="800" u="none" strike="noStrike">
                          <a:effectLst/>
                        </a:rPr>
                      </a:br>
                      <a:br>
                        <a:rPr lang="en-GB" sz="800" u="none" strike="noStrike">
                          <a:effectLst/>
                        </a:rPr>
                      </a:br>
                      <a:br>
                        <a:rPr lang="en-GB" sz="800" u="none" strike="noStrike">
                          <a:effectLst/>
                        </a:rPr>
                      </a:br>
                      <a:endParaRPr lang="en-GB" sz="8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800" u="none" strike="noStrike">
                          <a:effectLst/>
                        </a:rPr>
                        <a:t>Mitigation Success Factor</a:t>
                      </a:r>
                      <a:endParaRPr lang="en-GB" sz="8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800" u="none" strike="noStrike">
                          <a:effectLst/>
                        </a:rPr>
                        <a:t>Control Assessment</a:t>
                      </a:r>
                      <a:endParaRPr lang="en-GB" sz="8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65020070"/>
                  </a:ext>
                </a:extLst>
              </a:tr>
              <a:tr h="34714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9637777"/>
                  </a:ext>
                </a:extLst>
              </a:tr>
              <a:tr h="785754">
                <a:tc>
                  <a:txBody>
                    <a:bodyPr/>
                    <a:lstStyle/>
                    <a:p>
                      <a:pPr algn="ctr" fontAlgn="ctr"/>
                      <a:r>
                        <a:rPr lang="en-GB" sz="1050" b="0" i="0" u="none" strike="noStrike" dirty="0">
                          <a:effectLst/>
                          <a:latin typeface="Arial" panose="020B0604020202020204" pitchFamily="34" charset="0"/>
                        </a:rPr>
                        <a:t>EH6</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IT Provision: short term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SERVICE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Technological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Failure by the IT provider (Capita) to provide good IT service to staff which results in a considerable regular downtime of IT leading to slower service provision.  We become unable to provide a reliable and timely service to our customers.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10/04/18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Sue Parker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800" b="0" i="0" u="none" strike="noStrike" dirty="0">
                          <a:effectLst/>
                          <a:latin typeface="Arial" panose="020B0604020202020204" pitchFamily="34" charset="0"/>
                        </a:rPr>
                        <a:t>1. Weekly IT Ops Board  (every Monday) tracks progress on major issues and monitors progress. Weekly RAG progress score provided on all P1 and P2 calls from IT service centre.                       </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2. Business Solutions continue to work with Capita and the teams to help address any issues identified.                                                         3. Contractual triggers if escalation of incidents.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Reduction in P1 incidents through monitoring of Capita KPIs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88557022"/>
                  </a:ext>
                </a:extLst>
              </a:tr>
              <a:tr h="809994">
                <a:tc>
                  <a:txBody>
                    <a:bodyPr/>
                    <a:lstStyle/>
                    <a:p>
                      <a:pPr algn="ctr" fontAlgn="ctr"/>
                      <a:r>
                        <a:rPr lang="en-GB" sz="1050" b="0" i="0" u="none" strike="noStrike" dirty="0">
                          <a:effectLst/>
                          <a:latin typeface="Arial" panose="020B0604020202020204" pitchFamily="34" charset="0"/>
                        </a:rPr>
                        <a:t>EH7</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IT Provision: long term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SERVICE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Technological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Failure by the IT provider (Capita) to deliver on long term digital vision and aspirations of Council as per the contract in particular the strategy for 'digital by default' and contract requirements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10/04/18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Sue Parker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800" b="0" i="0" u="none" strike="noStrike" dirty="0">
                          <a:effectLst/>
                          <a:latin typeface="Arial" panose="020B0604020202020204" pitchFamily="34" charset="0"/>
                        </a:rPr>
                        <a:t>1. Ensure Capita are held to contractual responsibilities regarding digital strategy              </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2. Progression of a Digital Strategy for the Council as part of transformation with linkages to IT Capita </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3. Renegotiation of IT contract in order to deliver required digital vision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Clear vision and links to Council aspiration of 'digital by default' Approval of Council's Digital Strategy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78962170"/>
                  </a:ext>
                </a:extLst>
              </a:tr>
              <a:tr h="781066">
                <a:tc>
                  <a:txBody>
                    <a:bodyPr/>
                    <a:lstStyle/>
                    <a:p>
                      <a:pPr algn="ctr" fontAlgn="ctr"/>
                      <a:r>
                        <a:rPr lang="en-GB" sz="1050" b="0" i="0" u="none" strike="noStrike" dirty="0">
                          <a:effectLst/>
                          <a:latin typeface="Arial" panose="020B0604020202020204" pitchFamily="34" charset="0"/>
                        </a:rPr>
                        <a:t>EH8</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Corporate Project Delivery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700" b="0" i="0" u="none" strike="noStrike" dirty="0">
                          <a:effectLst/>
                          <a:latin typeface="Arial" panose="020B0604020202020204" pitchFamily="34" charset="0"/>
                        </a:rPr>
                        <a:t>GOVERNANCE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Reputation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Failure to maintain control of corporate project delivery leading to lack of clarity on priorities, use of resources resulting in reputational damage and potential costs and potential adverse impact on performance.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07/05/18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Gill Kneller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700" b="0" i="0" u="none" strike="noStrike" dirty="0">
                          <a:effectLst/>
                          <a:latin typeface="Arial" panose="020B0604020202020204" pitchFamily="34" charset="0"/>
                        </a:rPr>
                        <a:t>1) Establishment of Strategic Project Board for oversight of key corporate projects</a:t>
                      </a:r>
                      <a:br>
                        <a:rPr lang="en-GB" sz="700" b="0" i="0" u="none" strike="noStrike" dirty="0">
                          <a:effectLst/>
                          <a:latin typeface="Arial" panose="020B0604020202020204" pitchFamily="34" charset="0"/>
                        </a:rPr>
                      </a:br>
                      <a:r>
                        <a:rPr lang="en-GB" sz="700" b="0" i="0" u="none" strike="noStrike" dirty="0">
                          <a:effectLst/>
                          <a:latin typeface="Arial" panose="020B0604020202020204" pitchFamily="34" charset="0"/>
                        </a:rPr>
                        <a:t>2) Clear review of project milestones to ensure on track and delivering as per budget</a:t>
                      </a:r>
                      <a:br>
                        <a:rPr lang="en-GB" sz="700" b="0" i="0" u="none" strike="noStrike" dirty="0">
                          <a:effectLst/>
                          <a:latin typeface="Arial" panose="020B0604020202020204" pitchFamily="34" charset="0"/>
                        </a:rPr>
                      </a:br>
                      <a:r>
                        <a:rPr lang="en-GB" sz="700" b="0" i="0" u="none" strike="noStrike" dirty="0">
                          <a:effectLst/>
                          <a:latin typeface="Arial" panose="020B0604020202020204" pitchFamily="34" charset="0"/>
                        </a:rPr>
                        <a:t>3) Dedicated project budget monitoring - in particular Capital budget monitoring</a:t>
                      </a:r>
                      <a:br>
                        <a:rPr lang="en-GB" sz="700" b="0" i="0" u="none" strike="noStrike" dirty="0">
                          <a:effectLst/>
                          <a:latin typeface="Arial" panose="020B0604020202020204" pitchFamily="34" charset="0"/>
                        </a:rPr>
                      </a:br>
                      <a:r>
                        <a:rPr lang="en-GB" sz="700" b="0" i="0" u="none" strike="noStrike" dirty="0">
                          <a:effectLst/>
                          <a:latin typeface="Arial" panose="020B0604020202020204" pitchFamily="34" charset="0"/>
                        </a:rPr>
                        <a:t>4) All corporate projects have appropriate governance in place and regularly produce highlight reports</a:t>
                      </a:r>
                      <a:br>
                        <a:rPr lang="en-GB" sz="700" b="0" i="0" u="none" strike="noStrike" dirty="0">
                          <a:effectLst/>
                          <a:latin typeface="Arial" panose="020B0604020202020204" pitchFamily="34" charset="0"/>
                        </a:rPr>
                      </a:br>
                      <a:r>
                        <a:rPr lang="en-GB" sz="700" b="0" i="0" u="none" strike="noStrike" dirty="0">
                          <a:effectLst/>
                          <a:latin typeface="Arial" panose="020B0604020202020204" pitchFamily="34" charset="0"/>
                        </a:rPr>
                        <a:t>5) Review of Corporate projects to ensure focus and resource is on the right project areas covering Corporate Strategy, transformation and Covid-19 recovery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Corporate projects will deliver on time or be replaced by others with greater importance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192209760"/>
                  </a:ext>
                </a:extLst>
              </a:tr>
              <a:tr h="934236">
                <a:tc>
                  <a:txBody>
                    <a:bodyPr/>
                    <a:lstStyle/>
                    <a:p>
                      <a:pPr algn="ctr" fontAlgn="ctr"/>
                      <a:r>
                        <a:rPr lang="en-GB" sz="1050" b="0" i="0" u="none" strike="noStrike" dirty="0">
                          <a:effectLst/>
                          <a:latin typeface="Arial" panose="020B0604020202020204" pitchFamily="34" charset="0"/>
                        </a:rPr>
                        <a:t>EH11</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50" b="0" i="0" u="none" strike="noStrike" dirty="0">
                          <a:effectLst/>
                          <a:latin typeface="Arial" panose="020B0604020202020204" pitchFamily="34" charset="0"/>
                        </a:rPr>
                        <a:t>Commercial property portfolio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dirty="0">
                          <a:effectLst/>
                          <a:latin typeface="Arial" panose="020B0604020202020204" pitchFamily="34" charset="0"/>
                        </a:rPr>
                        <a:t>FINANCIAL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Economic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Commercial property portfolio does not perform as expected due to general downturn in economy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09/01/18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Simon Jenkins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800" b="0" i="0" u="none" strike="noStrike" dirty="0">
                          <a:effectLst/>
                          <a:latin typeface="Arial" panose="020B0604020202020204" pitchFamily="34" charset="0"/>
                        </a:rPr>
                        <a:t>1) Ensure balanced portfolio of properties in place to counter any particular failing sectors of economy</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2) Ensure tenants are in long term full repairing leases and purchases are made on sound financial advice with appropriate due diligence completed.</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3) Complete Peer Review of team and restructure as appropriate to ensure high performing property team to monitor portfolio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dirty="0">
                          <a:effectLst/>
                          <a:latin typeface="Arial" panose="020B0604020202020204" pitchFamily="34" charset="0"/>
                        </a:rPr>
                        <a:t>Income levels from property remain as per MTFS and budget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067482199"/>
                  </a:ext>
                </a:extLst>
              </a:tr>
              <a:tr h="1330293">
                <a:tc>
                  <a:txBody>
                    <a:bodyPr/>
                    <a:lstStyle/>
                    <a:p>
                      <a:pPr algn="ctr" fontAlgn="ctr"/>
                      <a:r>
                        <a:rPr lang="en-GB" sz="1050" b="0" i="0" u="none" strike="noStrike" dirty="0">
                          <a:effectLst/>
                          <a:latin typeface="Arial" panose="020B0604020202020204" pitchFamily="34" charset="0"/>
                        </a:rPr>
                        <a:t>EH13</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100" b="0" i="0" u="none" strike="noStrike">
                          <a:effectLst/>
                          <a:latin typeface="Arial" panose="020B0604020202020204" pitchFamily="34" charset="0"/>
                        </a:rPr>
                        <a:t>Cyber Attack – System failure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SERVICE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Technological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t"/>
                      <a:r>
                        <a:rPr lang="en-GB" sz="800" b="0" i="0" u="none" strike="noStrike" dirty="0">
                          <a:effectLst/>
                          <a:latin typeface="Arial" panose="020B0604020202020204" pitchFamily="34" charset="0"/>
                        </a:rPr>
                        <a:t>The Councils IT systems are brought down due to an external malicious attack leading to unavailability of information, case files, workflow and data required to run services resulting in delays and non-delivery; reputational impact; negative impact to customers requiring Council services and support, and a requirement on the Council to report an ‘availability breach’ to the ICO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30/01/19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Sue Parker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l" fontAlgn="ctr"/>
                      <a:r>
                        <a:rPr lang="en-GB" sz="800" b="0" i="0" u="none" strike="noStrike" dirty="0">
                          <a:effectLst/>
                          <a:latin typeface="Arial" panose="020B0604020202020204" pitchFamily="34" charset="0"/>
                        </a:rPr>
                        <a:t>1) Capita to evaluate and implement data centre defences to reduce likelihood and impact – see Cyber Security Action Plan</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2) Business Continuity Plans in place for all services which reflect complete loss of IT system (linked to IT provision: short term)</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3) Corporate level review of BCDR plans in event of cyber attach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All actions in Cyber Security Action Plan completed and business continuity plans all updated and accessible. Corporate BCP updated with Cyber Attack scenario.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extLst>
                  <a:ext uri="{0D108BD9-81ED-4DB2-BD59-A6C34878D82A}">
                    <a16:rowId xmlns:a16="http://schemas.microsoft.com/office/drawing/2014/main" val="769885922"/>
                  </a:ext>
                </a:extLst>
              </a:tr>
            </a:tbl>
          </a:graphicData>
        </a:graphic>
      </p:graphicFrame>
      <p:sp>
        <p:nvSpPr>
          <p:cNvPr id="3" name="TextBox 2">
            <a:extLst>
              <a:ext uri="{FF2B5EF4-FFF2-40B4-BE49-F238E27FC236}">
                <a16:creationId xmlns:a16="http://schemas.microsoft.com/office/drawing/2014/main" id="{E019D5F7-1F95-46C1-93C9-BADC786A3E59}"/>
              </a:ext>
            </a:extLst>
          </p:cNvPr>
          <p:cNvSpPr txBox="1"/>
          <p:nvPr/>
        </p:nvSpPr>
        <p:spPr>
          <a:xfrm>
            <a:off x="941083" y="6110965"/>
            <a:ext cx="1090953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solidFill>
                  <a:schemeClr val="bg1"/>
                </a:solidFill>
                <a:ea typeface="+mn-lt"/>
                <a:cs typeface="+mn-lt"/>
              </a:rPr>
              <a:t>A residual score of 16 is the threshold which has been set to indicate the Council's risk appetite (as per the Risk Management Framework).</a:t>
            </a:r>
          </a:p>
          <a:p>
            <a:pPr algn="l"/>
            <a:endParaRPr lang="en-GB" dirty="0">
              <a:cs typeface="Calibri"/>
            </a:endParaRPr>
          </a:p>
        </p:txBody>
      </p:sp>
    </p:spTree>
    <p:extLst>
      <p:ext uri="{BB962C8B-B14F-4D97-AF65-F5344CB8AC3E}">
        <p14:creationId xmlns:p14="http://schemas.microsoft.com/office/powerpoint/2010/main" val="2529508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dirty="0">
                <a:solidFill>
                  <a:schemeClr val="bg1"/>
                </a:solidFill>
              </a:rPr>
              <a:t>Corporate Services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dirty="0">
                <a:solidFill>
                  <a:schemeClr val="bg1"/>
                </a:solidFill>
              </a:rPr>
              <a:t>Performance information for Q3</a:t>
            </a:r>
          </a:p>
        </p:txBody>
      </p:sp>
      <p:sp>
        <p:nvSpPr>
          <p:cNvPr id="4" name="TextBox 3">
            <a:extLst>
              <a:ext uri="{FF2B5EF4-FFF2-40B4-BE49-F238E27FC236}">
                <a16:creationId xmlns:a16="http://schemas.microsoft.com/office/drawing/2014/main" id="{9D90BC29-E0CC-4001-9353-BD0BF2B9A913}"/>
              </a:ext>
            </a:extLst>
          </p:cNvPr>
          <p:cNvSpPr txBox="1"/>
          <p:nvPr/>
        </p:nvSpPr>
        <p:spPr>
          <a:xfrm>
            <a:off x="7151914" y="2976676"/>
            <a:ext cx="4539343" cy="2677656"/>
          </a:xfrm>
          <a:prstGeom prst="rect">
            <a:avLst/>
          </a:prstGeom>
          <a:noFill/>
        </p:spPr>
        <p:txBody>
          <a:bodyPr wrap="square" rtlCol="0">
            <a:spAutoFit/>
          </a:bodyPr>
          <a:lstStyle/>
          <a:p>
            <a:r>
              <a:rPr lang="en-GB" sz="2400">
                <a:hlinkClick r:id="rId2" action="ppaction://hlinksldjump"/>
              </a:rPr>
              <a:t>Commercial Development</a:t>
            </a:r>
            <a:endParaRPr lang="en-GB" sz="2400"/>
          </a:p>
          <a:p>
            <a:r>
              <a:rPr lang="en-GB" sz="2400">
                <a:hlinkClick r:id="rId3" action="ppaction://hlinksldjump"/>
              </a:rPr>
              <a:t>Customer Services</a:t>
            </a:r>
            <a:endParaRPr lang="en-GB" sz="2400"/>
          </a:p>
          <a:p>
            <a:r>
              <a:rPr lang="en-GB" sz="2400">
                <a:hlinkClick r:id="rId4" action="ppaction://hlinksldjump"/>
              </a:rPr>
              <a:t>Finance</a:t>
            </a:r>
            <a:endParaRPr lang="en-GB" sz="2400"/>
          </a:p>
          <a:p>
            <a:r>
              <a:rPr lang="en-GB" sz="2400">
                <a:hlinkClick r:id="rId5" action="ppaction://hlinksldjump"/>
              </a:rPr>
              <a:t>Legal</a:t>
            </a:r>
            <a:endParaRPr lang="en-GB" sz="2400"/>
          </a:p>
          <a:p>
            <a:r>
              <a:rPr lang="en-GB" sz="2400">
                <a:hlinkClick r:id="rId6" action="ppaction://hlinksldjump"/>
              </a:rPr>
              <a:t>Organisational Development</a:t>
            </a:r>
            <a:endParaRPr lang="en-GB" sz="2400"/>
          </a:p>
          <a:p>
            <a:r>
              <a:rPr lang="en-GB" sz="2400">
                <a:hlinkClick r:id="rId7" action="ppaction://hlinksldjump"/>
              </a:rPr>
              <a:t>Programmes, Redesign &amp; Quality</a:t>
            </a:r>
            <a:endParaRPr lang="en-GB" sz="2400"/>
          </a:p>
          <a:p>
            <a:r>
              <a:rPr lang="en-GB" sz="2400">
                <a:hlinkClick r:id="rId8" action="ppaction://hlinksldjump"/>
              </a:rPr>
              <a:t>Strategic Commissioning</a:t>
            </a:r>
            <a:endParaRPr lang="en-GB" sz="2400"/>
          </a:p>
        </p:txBody>
      </p:sp>
    </p:spTree>
    <p:extLst>
      <p:ext uri="{BB962C8B-B14F-4D97-AF65-F5344CB8AC3E}">
        <p14:creationId xmlns:p14="http://schemas.microsoft.com/office/powerpoint/2010/main" val="59413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Commercial Development</a:t>
            </a:r>
            <a:br>
              <a:rPr lang="en-GB" sz="3600" dirty="0">
                <a:solidFill>
                  <a:schemeClr val="bg1"/>
                </a:solidFill>
              </a:rPr>
            </a:br>
            <a:r>
              <a:rPr lang="en-GB" sz="2200" i="1" dirty="0">
                <a:solidFill>
                  <a:schemeClr val="bg1"/>
                </a:solidFill>
              </a:rPr>
              <a:t>Head of Service: Chris Bradley</a:t>
            </a:r>
            <a:endParaRPr lang="en-GB" sz="3600" i="1" dirty="0">
              <a:solidFill>
                <a:schemeClr val="bg1"/>
              </a:solidFill>
            </a:endParaRP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7639" y="2205182"/>
            <a:ext cx="811295"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1128934" y="1957890"/>
            <a:ext cx="5549653"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1169695357"/>
              </p:ext>
            </p:extLst>
          </p:nvPr>
        </p:nvGraphicFramePr>
        <p:xfrm>
          <a:off x="418647" y="3119582"/>
          <a:ext cx="7418944" cy="3440430"/>
        </p:xfrm>
        <a:graphic>
          <a:graphicData uri="http://schemas.openxmlformats.org/drawingml/2006/table">
            <a:tbl>
              <a:tblPr firstRow="1" bandRow="1">
                <a:tableStyleId>{5940675A-B579-460E-94D1-54222C63F5DA}</a:tableStyleId>
              </a:tblPr>
              <a:tblGrid>
                <a:gridCol w="1339170">
                  <a:extLst>
                    <a:ext uri="{9D8B030D-6E8A-4147-A177-3AD203B41FA5}">
                      <a16:colId xmlns:a16="http://schemas.microsoft.com/office/drawing/2014/main" val="326531481"/>
                    </a:ext>
                  </a:extLst>
                </a:gridCol>
                <a:gridCol w="1517252">
                  <a:extLst>
                    <a:ext uri="{9D8B030D-6E8A-4147-A177-3AD203B41FA5}">
                      <a16:colId xmlns:a16="http://schemas.microsoft.com/office/drawing/2014/main" val="3995465828"/>
                    </a:ext>
                  </a:extLst>
                </a:gridCol>
                <a:gridCol w="484902">
                  <a:extLst>
                    <a:ext uri="{9D8B030D-6E8A-4147-A177-3AD203B41FA5}">
                      <a16:colId xmlns:a16="http://schemas.microsoft.com/office/drawing/2014/main" val="1595880544"/>
                    </a:ext>
                  </a:extLst>
                </a:gridCol>
                <a:gridCol w="484902">
                  <a:extLst>
                    <a:ext uri="{9D8B030D-6E8A-4147-A177-3AD203B41FA5}">
                      <a16:colId xmlns:a16="http://schemas.microsoft.com/office/drawing/2014/main" val="2847397929"/>
                    </a:ext>
                  </a:extLst>
                </a:gridCol>
                <a:gridCol w="3110967">
                  <a:extLst>
                    <a:ext uri="{9D8B030D-6E8A-4147-A177-3AD203B41FA5}">
                      <a16:colId xmlns:a16="http://schemas.microsoft.com/office/drawing/2014/main" val="3033096753"/>
                    </a:ext>
                  </a:extLst>
                </a:gridCol>
                <a:gridCol w="481751">
                  <a:extLst>
                    <a:ext uri="{9D8B030D-6E8A-4147-A177-3AD203B41FA5}">
                      <a16:colId xmlns:a16="http://schemas.microsoft.com/office/drawing/2014/main" val="4161796994"/>
                    </a:ext>
                  </a:extLst>
                </a:gridCol>
              </a:tblGrid>
              <a:tr h="365216">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522319">
                <a:tc>
                  <a:txBody>
                    <a:bodyPr/>
                    <a:lstStyle/>
                    <a:p>
                      <a:pPr algn="l" fontAlgn="base"/>
                      <a:r>
                        <a:rPr lang="en-GB" sz="1200" b="0" i="0" kern="1200" dirty="0">
                          <a:solidFill>
                            <a:schemeClr val="bg1"/>
                          </a:solidFill>
                          <a:effectLst/>
                          <a:latin typeface="+mn-lt"/>
                          <a:ea typeface="+mn-ea"/>
                          <a:cs typeface="+mn-cs"/>
                        </a:rPr>
                        <a:t>Develop and implement the first phase of the transformation programme</a:t>
                      </a:r>
                      <a:endParaRPr lang="en-GB" sz="900" dirty="0">
                        <a:solidFill>
                          <a:schemeClr val="bg1"/>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Clearly defined and articulated transformation workstreams with plans and resources in place to deliver transformation as per the timescales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100" dirty="0">
                          <a:solidFill>
                            <a:srgbClr val="FF0000"/>
                          </a:solidFill>
                          <a:effectLst/>
                        </a:rPr>
                        <a:t>Not reported</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400" b="0" dirty="0">
                          <a:solidFill>
                            <a:schemeClr val="bg1"/>
                          </a:solidFill>
                          <a:effectLst/>
                        </a:rPr>
                        <a:t>Worked with new transformation consultant to take forward programme</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b="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387995111"/>
                  </a:ext>
                </a:extLst>
              </a:tr>
              <a:tr h="1353757">
                <a:tc>
                  <a:txBody>
                    <a:bodyPr/>
                    <a:lstStyle/>
                    <a:p>
                      <a:pPr algn="l" fontAlgn="base"/>
                      <a:r>
                        <a:rPr lang="en-GB" sz="1200" dirty="0">
                          <a:solidFill>
                            <a:schemeClr val="bg1"/>
                          </a:solidFill>
                          <a:effectLst/>
                        </a:rPr>
                        <a:t>Ensure EH Commercial Services delivers against its business plan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EH Commercial Services improves customer base and services ensure a financial return is delivered to the Council</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sz="1400" dirty="0">
                        <a:solidFill>
                          <a:schemeClr val="accent4"/>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r>
                        <a:rPr lang="en-GB" sz="1100" dirty="0">
                          <a:solidFill>
                            <a:srgbClr val="FF0000"/>
                          </a:solidFill>
                        </a:rPr>
                        <a:t>Not reported</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r>
                        <a:rPr lang="en-GB" sz="1400" b="0" dirty="0">
                          <a:solidFill>
                            <a:schemeClr val="bg1"/>
                          </a:solidFill>
                        </a:rPr>
                        <a:t>EH Commercial Services currently impacted by </a:t>
                      </a:r>
                      <a:r>
                        <a:rPr lang="en-GB" sz="1400" b="0" dirty="0" err="1">
                          <a:solidFill>
                            <a:schemeClr val="bg1"/>
                          </a:solidFill>
                        </a:rPr>
                        <a:t>Covid</a:t>
                      </a:r>
                      <a:r>
                        <a:rPr lang="en-GB" sz="1400" b="0" dirty="0">
                          <a:solidFill>
                            <a:schemeClr val="bg1"/>
                          </a:solidFill>
                        </a:rPr>
                        <a:t> lockdown. Working with authorities with respect to </a:t>
                      </a:r>
                      <a:r>
                        <a:rPr lang="en-GB" sz="1400" b="0" dirty="0" err="1">
                          <a:solidFill>
                            <a:schemeClr val="bg1"/>
                          </a:solidFill>
                        </a:rPr>
                        <a:t>Covid</a:t>
                      </a:r>
                      <a:r>
                        <a:rPr lang="en-GB" sz="1400" b="0" dirty="0">
                          <a:solidFill>
                            <a:schemeClr val="bg1"/>
                          </a:solidFill>
                        </a:rPr>
                        <a:t> </a:t>
                      </a:r>
                      <a:r>
                        <a:rPr lang="en-GB" sz="1400" b="0" dirty="0" err="1">
                          <a:solidFill>
                            <a:schemeClr val="bg1"/>
                          </a:solidFill>
                        </a:rPr>
                        <a:t>marshalls</a:t>
                      </a:r>
                      <a:endParaRPr lang="en-GB" sz="1400" b="0" dirty="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b="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2237881115"/>
                  </a:ext>
                </a:extLst>
              </a:tr>
            </a:tbl>
          </a:graphicData>
        </a:graphic>
      </p:graphicFrame>
      <p:pic>
        <p:nvPicPr>
          <p:cNvPr id="14" name="Graphic 13" descr="Coins">
            <a:extLst>
              <a:ext uri="{FF2B5EF4-FFF2-40B4-BE49-F238E27FC236}">
                <a16:creationId xmlns:a16="http://schemas.microsoft.com/office/drawing/2014/main" id="{4503DFB0-1313-4060-8E99-CCC61590411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22408" y="207684"/>
            <a:ext cx="914400" cy="914400"/>
          </a:xfrm>
          <a:prstGeom prst="rect">
            <a:avLst/>
          </a:prstGeom>
        </p:spPr>
      </p:pic>
      <p:sp>
        <p:nvSpPr>
          <p:cNvPr id="16" name="Title 3">
            <a:extLst>
              <a:ext uri="{FF2B5EF4-FFF2-40B4-BE49-F238E27FC236}">
                <a16:creationId xmlns:a16="http://schemas.microsoft.com/office/drawing/2014/main" id="{E58E9494-98E6-457F-9CD4-344C74CD3B2D}"/>
              </a:ext>
            </a:extLst>
          </p:cNvPr>
          <p:cNvSpPr txBox="1">
            <a:spLocks/>
          </p:cNvSpPr>
          <p:nvPr/>
        </p:nvSpPr>
        <p:spPr>
          <a:xfrm>
            <a:off x="8536808" y="391670"/>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graphicFrame>
        <p:nvGraphicFramePr>
          <p:cNvPr id="19" name="Chart 18">
            <a:extLst>
              <a:ext uri="{FF2B5EF4-FFF2-40B4-BE49-F238E27FC236}">
                <a16:creationId xmlns:a16="http://schemas.microsoft.com/office/drawing/2014/main" id="{2A0E57C1-691D-430F-AE87-665C20268CE5}"/>
              </a:ext>
            </a:extLst>
          </p:cNvPr>
          <p:cNvGraphicFramePr/>
          <p:nvPr>
            <p:extLst>
              <p:ext uri="{D42A27DB-BD31-4B8C-83A1-F6EECF244321}">
                <p14:modId xmlns:p14="http://schemas.microsoft.com/office/powerpoint/2010/main" val="3550148789"/>
              </p:ext>
            </p:extLst>
          </p:nvPr>
        </p:nvGraphicFramePr>
        <p:xfrm>
          <a:off x="7622408" y="1712127"/>
          <a:ext cx="4364848" cy="4362101"/>
        </p:xfrm>
        <a:graphic>
          <a:graphicData uri="http://schemas.openxmlformats.org/drawingml/2006/chart">
            <c:chart xmlns:c="http://schemas.openxmlformats.org/drawingml/2006/chart" xmlns:r="http://schemas.openxmlformats.org/officeDocument/2006/relationships" r:id="rId6"/>
          </a:graphicData>
        </a:graphic>
      </p:graphicFrame>
      <p:sp>
        <p:nvSpPr>
          <p:cNvPr id="20" name="TextBox 19">
            <a:extLst>
              <a:ext uri="{FF2B5EF4-FFF2-40B4-BE49-F238E27FC236}">
                <a16:creationId xmlns:a16="http://schemas.microsoft.com/office/drawing/2014/main" id="{86C26A01-CA67-4425-9574-48762B59A75F}"/>
              </a:ext>
            </a:extLst>
          </p:cNvPr>
          <p:cNvSpPr txBox="1"/>
          <p:nvPr/>
        </p:nvSpPr>
        <p:spPr>
          <a:xfrm>
            <a:off x="7698478" y="1114290"/>
            <a:ext cx="4219321" cy="369332"/>
          </a:xfrm>
          <a:prstGeom prst="rect">
            <a:avLst/>
          </a:prstGeom>
          <a:noFill/>
        </p:spPr>
        <p:txBody>
          <a:bodyPr wrap="square" rtlCol="0">
            <a:spAutoFit/>
          </a:bodyPr>
          <a:lstStyle/>
          <a:p>
            <a:r>
              <a:rPr lang="en-GB" dirty="0">
                <a:solidFill>
                  <a:srgbClr val="FF0000"/>
                </a:solidFill>
              </a:rPr>
              <a:t>Variance of £235,000</a:t>
            </a:r>
          </a:p>
        </p:txBody>
      </p:sp>
    </p:spTree>
    <p:extLst>
      <p:ext uri="{BB962C8B-B14F-4D97-AF65-F5344CB8AC3E}">
        <p14:creationId xmlns:p14="http://schemas.microsoft.com/office/powerpoint/2010/main" val="2980725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Customer Services</a:t>
            </a:r>
            <a:br>
              <a:rPr lang="en-GB" sz="3600" dirty="0">
                <a:solidFill>
                  <a:schemeClr val="bg1"/>
                </a:solidFill>
              </a:rPr>
            </a:br>
            <a:r>
              <a:rPr lang="en-GB" sz="2200" i="1" dirty="0">
                <a:solidFill>
                  <a:schemeClr val="bg1"/>
                </a:solidFill>
              </a:rPr>
              <a:t>Head of Service: Brian Wood</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4413387"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Customer Services, Revenues &amp; Benefits, Corporate Support, Elections, Land Charges, GIS, CRM, Insight</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2899116537"/>
              </p:ext>
            </p:extLst>
          </p:nvPr>
        </p:nvGraphicFramePr>
        <p:xfrm>
          <a:off x="4608572" y="1152837"/>
          <a:ext cx="7265789" cy="5286972"/>
        </p:xfrm>
        <a:graphic>
          <a:graphicData uri="http://schemas.openxmlformats.org/drawingml/2006/table">
            <a:tbl>
              <a:tblPr firstRow="1" bandRow="1">
                <a:tableStyleId>{9D7B26C5-4107-4FEC-AEDC-1716B250A1EF}</a:tableStyleId>
              </a:tblPr>
              <a:tblGrid>
                <a:gridCol w="3779520">
                  <a:extLst>
                    <a:ext uri="{9D8B030D-6E8A-4147-A177-3AD203B41FA5}">
                      <a16:colId xmlns:a16="http://schemas.microsoft.com/office/drawing/2014/main" val="1632953638"/>
                    </a:ext>
                  </a:extLst>
                </a:gridCol>
                <a:gridCol w="904240">
                  <a:extLst>
                    <a:ext uri="{9D8B030D-6E8A-4147-A177-3AD203B41FA5}">
                      <a16:colId xmlns:a16="http://schemas.microsoft.com/office/drawing/2014/main" val="3276194889"/>
                    </a:ext>
                  </a:extLst>
                </a:gridCol>
                <a:gridCol w="894080">
                  <a:extLst>
                    <a:ext uri="{9D8B030D-6E8A-4147-A177-3AD203B41FA5}">
                      <a16:colId xmlns:a16="http://schemas.microsoft.com/office/drawing/2014/main" val="3436727633"/>
                    </a:ext>
                  </a:extLst>
                </a:gridCol>
                <a:gridCol w="843280">
                  <a:extLst>
                    <a:ext uri="{9D8B030D-6E8A-4147-A177-3AD203B41FA5}">
                      <a16:colId xmlns:a16="http://schemas.microsoft.com/office/drawing/2014/main" val="3114795258"/>
                    </a:ext>
                  </a:extLst>
                </a:gridCol>
                <a:gridCol w="844669">
                  <a:extLst>
                    <a:ext uri="{9D8B030D-6E8A-4147-A177-3AD203B41FA5}">
                      <a16:colId xmlns:a16="http://schemas.microsoft.com/office/drawing/2014/main" val="870269409"/>
                    </a:ext>
                  </a:extLst>
                </a:gridCol>
              </a:tblGrid>
              <a:tr h="418677">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18677">
                <a:tc>
                  <a:txBody>
                    <a:bodyPr/>
                    <a:lstStyle/>
                    <a:p>
                      <a:pPr algn="l" fontAlgn="ctr"/>
                      <a:r>
                        <a:rPr lang="en-GB" sz="1200" u="none" strike="noStrike">
                          <a:solidFill>
                            <a:schemeClr val="bg1"/>
                          </a:solidFill>
                          <a:effectLst/>
                        </a:rPr>
                        <a:t>Customer satisfaction with CSC (%)</a:t>
                      </a:r>
                      <a:endParaRPr lang="en-GB" sz="12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97%</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dirty="0">
                          <a:solidFill>
                            <a:schemeClr val="accent6"/>
                          </a:solidFill>
                        </a:rPr>
                        <a:t>99.2%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chemeClr val="accent6"/>
                          </a:solidFill>
                        </a:rPr>
                        <a:t>99.1%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351270">
                <a:tc>
                  <a:txBody>
                    <a:bodyPr/>
                    <a:lstStyle/>
                    <a:p>
                      <a:pPr algn="l" fontAlgn="ctr"/>
                      <a:r>
                        <a:rPr lang="en-GB" sz="1200" u="none" strike="noStrike" dirty="0">
                          <a:solidFill>
                            <a:schemeClr val="bg1"/>
                          </a:solidFill>
                          <a:effectLst/>
                        </a:rPr>
                        <a:t>Calls answered and completed by CSC - one and done (%)</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65%</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a:solidFill>
                            <a:schemeClr val="accent6"/>
                          </a:solidFill>
                        </a:rPr>
                        <a:t>84.5%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dirty="0">
                          <a:solidFill>
                            <a:schemeClr val="accent6"/>
                          </a:solidFill>
                        </a:rPr>
                        <a:t>86.4%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chemeClr val="accent6"/>
                          </a:solidFill>
                        </a:rPr>
                        <a:t>86.7%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16505141"/>
                  </a:ext>
                </a:extLst>
              </a:tr>
              <a:tr h="412121">
                <a:tc>
                  <a:txBody>
                    <a:bodyPr/>
                    <a:lstStyle/>
                    <a:p>
                      <a:pPr algn="l" fontAlgn="ctr"/>
                      <a:r>
                        <a:rPr lang="en-GB" sz="1200" u="none" strike="noStrike" dirty="0">
                          <a:solidFill>
                            <a:schemeClr val="bg1"/>
                          </a:solidFill>
                          <a:effectLst/>
                        </a:rPr>
                        <a:t>Number of complaints received - Regeneration &amp; Place</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dirty="0">
                          <a:solidFill>
                            <a:schemeClr val="bg1"/>
                          </a:solidFill>
                        </a:rPr>
                        <a:t>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dirty="0">
                          <a:solidFill>
                            <a:schemeClr val="bg1"/>
                          </a:solidFill>
                        </a:rPr>
                        <a:t>46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chemeClr val="bg1"/>
                          </a:solidFill>
                        </a:rPr>
                        <a:t>46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630147201"/>
                  </a:ext>
                </a:extLst>
              </a:tr>
              <a:tr h="418677">
                <a:tc>
                  <a:txBody>
                    <a:bodyPr/>
                    <a:lstStyle/>
                    <a:p>
                      <a:pPr algn="l" fontAlgn="ctr"/>
                      <a:r>
                        <a:rPr lang="en-GB" sz="1200" u="none" strike="noStrike" dirty="0">
                          <a:solidFill>
                            <a:schemeClr val="bg1"/>
                          </a:solidFill>
                          <a:effectLst/>
                        </a:rPr>
                        <a:t>Complaints completed within 10 days (%) - Regeneration &amp; Place</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85%</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a:solidFill>
                            <a:srgbClr val="FF0000"/>
                          </a:solidFill>
                        </a:rPr>
                        <a:t>60%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solidFill>
                            <a:srgbClr val="FF0000"/>
                          </a:solidFill>
                        </a:rPr>
                        <a:t>65%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FF0000"/>
                          </a:solidFill>
                        </a:rPr>
                        <a:t>59%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94252126"/>
                  </a:ext>
                </a:extLst>
              </a:tr>
              <a:tr h="418677">
                <a:tc>
                  <a:txBody>
                    <a:bodyPr/>
                    <a:lstStyle/>
                    <a:p>
                      <a:pPr algn="l" fontAlgn="ctr"/>
                      <a:r>
                        <a:rPr lang="en-GB" sz="1200" u="none" strike="noStrike" dirty="0">
                          <a:solidFill>
                            <a:schemeClr val="bg1"/>
                          </a:solidFill>
                          <a:effectLst/>
                        </a:rPr>
                        <a:t>Number of complaints received - Corporate Services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solidFill>
                            <a:schemeClr val="bg1"/>
                          </a:solidFill>
                        </a:rPr>
                        <a:t>258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solidFill>
                            <a:schemeClr val="bg1"/>
                          </a:solidFill>
                        </a:rPr>
                        <a:t>290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267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411857323"/>
                  </a:ext>
                </a:extLst>
              </a:tr>
              <a:tr h="418677">
                <a:tc>
                  <a:txBody>
                    <a:bodyPr/>
                    <a:lstStyle/>
                    <a:p>
                      <a:pPr algn="l" fontAlgn="ctr"/>
                      <a:r>
                        <a:rPr lang="en-GB" sz="1200" u="none" strike="noStrike" dirty="0">
                          <a:solidFill>
                            <a:schemeClr val="bg1"/>
                          </a:solidFill>
                          <a:effectLst/>
                        </a:rPr>
                        <a:t>Complaints completed within 10 days (%) - Corporate Services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85%</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a:solidFill>
                            <a:srgbClr val="FF0000"/>
                          </a:solidFill>
                        </a:rPr>
                        <a:t>19%</a:t>
                      </a:r>
                      <a:endParaRPr lang="en-GB" sz="1800" b="0">
                        <a:solidFill>
                          <a:schemeClr val="tx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dirty="0">
                          <a:solidFill>
                            <a:srgbClr val="FF0000"/>
                          </a:solidFill>
                        </a:rPr>
                        <a:t>24%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rgbClr val="FF0000"/>
                          </a:solidFill>
                        </a:rPr>
                        <a:t>33%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628914">
                <a:tc>
                  <a:txBody>
                    <a:bodyPr/>
                    <a:lstStyle/>
                    <a:p>
                      <a:pPr algn="l" fontAlgn="ctr"/>
                      <a:r>
                        <a:rPr lang="en-GB" sz="1200" u="none" strike="noStrike" dirty="0">
                          <a:solidFill>
                            <a:schemeClr val="bg1"/>
                          </a:solidFill>
                          <a:effectLst/>
                        </a:rPr>
                        <a:t>Council tax cash collection rate - cumulative (%)</a:t>
                      </a:r>
                      <a:endParaRPr lang="en-GB" sz="12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98.9%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u="none" strike="noStrike">
                          <a:solidFill>
                            <a:schemeClr val="accent4"/>
                          </a:solidFill>
                          <a:effectLst/>
                        </a:rPr>
                        <a:t>29.6%</a:t>
                      </a:r>
                      <a:endParaRPr lang="en-GB" sz="1800" b="0" i="0" u="none" strike="noStrike">
                        <a:solidFill>
                          <a:schemeClr val="accent4"/>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accent4"/>
                          </a:solidFill>
                          <a:effectLst/>
                          <a:latin typeface="Calibri" panose="020F0502020204030204" pitchFamily="34" charset="0"/>
                        </a:rPr>
                        <a:t>57.7%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4"/>
                          </a:solidFill>
                          <a:effectLst/>
                          <a:latin typeface="Calibri" panose="020F0502020204030204" pitchFamily="34" charset="0"/>
                        </a:rPr>
                        <a:t>86.7%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628914">
                <a:tc>
                  <a:txBody>
                    <a:bodyPr/>
                    <a:lstStyle/>
                    <a:p>
                      <a:pPr algn="l" fontAlgn="ctr"/>
                      <a:r>
                        <a:rPr lang="en-GB" sz="1200" u="none" strike="noStrike" dirty="0">
                          <a:solidFill>
                            <a:schemeClr val="bg1"/>
                          </a:solidFill>
                          <a:effectLst/>
                        </a:rPr>
                        <a:t>Non domestic rates cash collection rate - cumulative (%)</a:t>
                      </a:r>
                      <a:endParaRPr lang="en-GB" sz="12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98.6%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u="none" strike="noStrike">
                          <a:solidFill>
                            <a:schemeClr val="accent4"/>
                          </a:solidFill>
                          <a:effectLst/>
                        </a:rPr>
                        <a:t>29.8%</a:t>
                      </a:r>
                      <a:endParaRPr lang="en-GB" sz="1800" b="0" i="0" u="none" strike="noStrike">
                        <a:solidFill>
                          <a:schemeClr val="accent4"/>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accent4"/>
                          </a:solidFill>
                          <a:effectLst/>
                          <a:latin typeface="Calibri" panose="020F0502020204030204" pitchFamily="34" charset="0"/>
                        </a:rPr>
                        <a:t>53.3%</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4"/>
                          </a:solidFill>
                          <a:effectLst/>
                          <a:latin typeface="Calibri" panose="020F0502020204030204" pitchFamily="34" charset="0"/>
                        </a:rPr>
                        <a:t>80.2%</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440025">
                <a:tc>
                  <a:txBody>
                    <a:bodyPr/>
                    <a:lstStyle/>
                    <a:p>
                      <a:pPr algn="l" fontAlgn="ctr"/>
                      <a:r>
                        <a:rPr lang="en-GB" sz="1200" u="none" strike="noStrike" dirty="0">
                          <a:solidFill>
                            <a:schemeClr val="bg1"/>
                          </a:solidFill>
                          <a:effectLst/>
                        </a:rPr>
                        <a:t>Average processing time - housing benefit and council tax benefit change events (days)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below 7</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u="none" strike="noStrike">
                          <a:solidFill>
                            <a:schemeClr val="accent6"/>
                          </a:solidFill>
                          <a:effectLst/>
                        </a:rPr>
                        <a:t>3.0</a:t>
                      </a:r>
                      <a:endParaRPr lang="en-GB" sz="1800" b="0" i="0" u="none" strike="noStrike">
                        <a:solidFill>
                          <a:schemeClr val="accent6"/>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accent6"/>
                          </a:solidFill>
                          <a:effectLst/>
                          <a:latin typeface="Calibri" panose="020F0502020204030204" pitchFamily="34" charset="0"/>
                        </a:rPr>
                        <a:t>2.8</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6"/>
                          </a:solidFill>
                          <a:effectLst/>
                          <a:latin typeface="Calibri" panose="020F0502020204030204" pitchFamily="34" charset="0"/>
                        </a:rPr>
                        <a:t>5.0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447025">
                <a:tc>
                  <a:txBody>
                    <a:bodyPr/>
                    <a:lstStyle/>
                    <a:p>
                      <a:pPr algn="l" fontAlgn="ctr"/>
                      <a:r>
                        <a:rPr lang="en-GB" sz="1200" u="none" strike="noStrike" dirty="0">
                          <a:solidFill>
                            <a:schemeClr val="bg1"/>
                          </a:solidFill>
                          <a:effectLst/>
                        </a:rPr>
                        <a:t>Average processing time - housing benefit and council tax benefit - new claims (days)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17</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u="none" strike="noStrike">
                          <a:solidFill>
                            <a:schemeClr val="accent6"/>
                          </a:solidFill>
                          <a:effectLst/>
                        </a:rPr>
                        <a:t>14.6</a:t>
                      </a:r>
                      <a:endParaRPr lang="en-GB" sz="1800" b="0" i="0" u="none" strike="noStrike">
                        <a:solidFill>
                          <a:schemeClr val="accent6"/>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accent6"/>
                          </a:solidFill>
                          <a:effectLst/>
                          <a:latin typeface="Calibri" panose="020F0502020204030204" pitchFamily="34" charset="0"/>
                        </a:rPr>
                        <a:t>12.6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rgbClr val="FFC000"/>
                          </a:solidFill>
                          <a:effectLst/>
                          <a:latin typeface="Calibri" panose="020F0502020204030204" pitchFamily="34" charset="0"/>
                        </a:rPr>
                        <a:t>17.9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5777078" y="291016"/>
            <a:ext cx="5548213" cy="70271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62678" y="186551"/>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7639" y="2079960"/>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55430" y="1963464"/>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sp>
        <p:nvSpPr>
          <p:cNvPr id="12" name="TextBox 11">
            <a:extLst>
              <a:ext uri="{FF2B5EF4-FFF2-40B4-BE49-F238E27FC236}">
                <a16:creationId xmlns:a16="http://schemas.microsoft.com/office/drawing/2014/main" id="{CD0A3D1C-A0CC-4562-9AB4-B01BFE53ED63}"/>
              </a:ext>
            </a:extLst>
          </p:cNvPr>
          <p:cNvSpPr txBox="1"/>
          <p:nvPr/>
        </p:nvSpPr>
        <p:spPr>
          <a:xfrm>
            <a:off x="317639" y="2890709"/>
            <a:ext cx="4625715" cy="307777"/>
          </a:xfrm>
          <a:prstGeom prst="rect">
            <a:avLst/>
          </a:prstGeom>
          <a:noFill/>
        </p:spPr>
        <p:txBody>
          <a:bodyPr wrap="square" rtlCol="0">
            <a:spAutoFit/>
          </a:bodyPr>
          <a:lstStyle/>
          <a:p>
            <a:r>
              <a:rPr lang="en-GB" sz="1400" dirty="0">
                <a:solidFill>
                  <a:schemeClr val="accent4"/>
                </a:solidFill>
              </a:rPr>
              <a:t>Variance of £37,000</a:t>
            </a:r>
          </a:p>
        </p:txBody>
      </p:sp>
      <p:graphicFrame>
        <p:nvGraphicFramePr>
          <p:cNvPr id="13" name="Chart 12">
            <a:extLst>
              <a:ext uri="{FF2B5EF4-FFF2-40B4-BE49-F238E27FC236}">
                <a16:creationId xmlns:a16="http://schemas.microsoft.com/office/drawing/2014/main" id="{B0361267-A72A-4B67-907F-365BE2A2E92B}"/>
              </a:ext>
            </a:extLst>
          </p:cNvPr>
          <p:cNvGraphicFramePr/>
          <p:nvPr>
            <p:extLst>
              <p:ext uri="{D42A27DB-BD31-4B8C-83A1-F6EECF244321}">
                <p14:modId xmlns:p14="http://schemas.microsoft.com/office/powerpoint/2010/main" val="31235645"/>
              </p:ext>
            </p:extLst>
          </p:nvPr>
        </p:nvGraphicFramePr>
        <p:xfrm>
          <a:off x="105313" y="3235583"/>
          <a:ext cx="4625714" cy="3454526"/>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90774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78832" y="20833"/>
            <a:ext cx="786209" cy="786209"/>
          </a:xfrm>
          <a:prstGeom prst="rect">
            <a:avLst/>
          </a:prstGeom>
        </p:spPr>
      </p:pic>
      <p:graphicFrame>
        <p:nvGraphicFramePr>
          <p:cNvPr id="7" name="Table 7">
            <a:extLst>
              <a:ext uri="{FF2B5EF4-FFF2-40B4-BE49-F238E27FC236}">
                <a16:creationId xmlns:a16="http://schemas.microsoft.com/office/drawing/2014/main" id="{4CF0F292-9049-4D91-888B-C2031CBBB235}"/>
              </a:ext>
            </a:extLst>
          </p:cNvPr>
          <p:cNvGraphicFramePr>
            <a:graphicFrameLocks noGrp="1"/>
          </p:cNvGraphicFramePr>
          <p:nvPr>
            <p:ph idx="1"/>
            <p:extLst>
              <p:ext uri="{D42A27DB-BD31-4B8C-83A1-F6EECF244321}">
                <p14:modId xmlns:p14="http://schemas.microsoft.com/office/powerpoint/2010/main" val="1202134553"/>
              </p:ext>
            </p:extLst>
          </p:nvPr>
        </p:nvGraphicFramePr>
        <p:xfrm>
          <a:off x="251597" y="807042"/>
          <a:ext cx="11688807" cy="5743498"/>
        </p:xfrm>
        <a:graphic>
          <a:graphicData uri="http://schemas.openxmlformats.org/drawingml/2006/table">
            <a:tbl>
              <a:tblPr firstRow="1" bandRow="1">
                <a:tableStyleId>{5940675A-B579-460E-94D1-54222C63F5DA}</a:tableStyleId>
              </a:tblPr>
              <a:tblGrid>
                <a:gridCol w="568876">
                  <a:extLst>
                    <a:ext uri="{9D8B030D-6E8A-4147-A177-3AD203B41FA5}">
                      <a16:colId xmlns:a16="http://schemas.microsoft.com/office/drawing/2014/main" val="3591491900"/>
                    </a:ext>
                  </a:extLst>
                </a:gridCol>
                <a:gridCol w="2510192">
                  <a:extLst>
                    <a:ext uri="{9D8B030D-6E8A-4147-A177-3AD203B41FA5}">
                      <a16:colId xmlns:a16="http://schemas.microsoft.com/office/drawing/2014/main" val="326531481"/>
                    </a:ext>
                  </a:extLst>
                </a:gridCol>
                <a:gridCol w="2482301">
                  <a:extLst>
                    <a:ext uri="{9D8B030D-6E8A-4147-A177-3AD203B41FA5}">
                      <a16:colId xmlns:a16="http://schemas.microsoft.com/office/drawing/2014/main" val="3995465828"/>
                    </a:ext>
                  </a:extLst>
                </a:gridCol>
                <a:gridCol w="435356">
                  <a:extLst>
                    <a:ext uri="{9D8B030D-6E8A-4147-A177-3AD203B41FA5}">
                      <a16:colId xmlns:a16="http://schemas.microsoft.com/office/drawing/2014/main" val="1003105175"/>
                    </a:ext>
                  </a:extLst>
                </a:gridCol>
                <a:gridCol w="435356">
                  <a:extLst>
                    <a:ext uri="{9D8B030D-6E8A-4147-A177-3AD203B41FA5}">
                      <a16:colId xmlns:a16="http://schemas.microsoft.com/office/drawing/2014/main" val="1754365552"/>
                    </a:ext>
                  </a:extLst>
                </a:gridCol>
                <a:gridCol w="4817442">
                  <a:extLst>
                    <a:ext uri="{9D8B030D-6E8A-4147-A177-3AD203B41FA5}">
                      <a16:colId xmlns:a16="http://schemas.microsoft.com/office/drawing/2014/main" val="3033096753"/>
                    </a:ext>
                  </a:extLst>
                </a:gridCol>
                <a:gridCol w="439284">
                  <a:extLst>
                    <a:ext uri="{9D8B030D-6E8A-4147-A177-3AD203B41FA5}">
                      <a16:colId xmlns:a16="http://schemas.microsoft.com/office/drawing/2014/main" val="4161796994"/>
                    </a:ext>
                  </a:extLst>
                </a:gridCol>
              </a:tblGrid>
              <a:tr h="502170">
                <a:tc>
                  <a:txBody>
                    <a:bodyPr/>
                    <a:lstStyle/>
                    <a:p>
                      <a:pPr algn="l"/>
                      <a:r>
                        <a:rPr lang="en-GB" sz="14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669561">
                <a:tc>
                  <a:txBody>
                    <a:bodyPr/>
                    <a:lstStyle/>
                    <a:p>
                      <a:pPr algn="ctr"/>
                      <a:r>
                        <a:rPr lang="en-GB" sz="1050">
                          <a:solidFill>
                            <a:schemeClr val="bg1"/>
                          </a:solidFill>
                        </a:rPr>
                        <a:t>Corporate Support</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Introduce new working arrangements to support the </a:t>
                      </a:r>
                      <a:r>
                        <a:rPr lang="en-GB" sz="1000" dirty="0" err="1">
                          <a:solidFill>
                            <a:schemeClr val="bg1"/>
                          </a:solidFill>
                          <a:effectLst/>
                        </a:rPr>
                        <a:t>Covid</a:t>
                      </a:r>
                      <a:r>
                        <a:rPr lang="en-GB" sz="1000" dirty="0">
                          <a:solidFill>
                            <a:schemeClr val="bg1"/>
                          </a:solidFill>
                          <a:effectLst/>
                        </a:rPr>
                        <a:t> response and transformation of the organisation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0" i="0" kern="1200">
                          <a:solidFill>
                            <a:schemeClr val="bg1"/>
                          </a:solidFill>
                          <a:effectLst/>
                          <a:latin typeface="+mn-lt"/>
                          <a:ea typeface="+mn-ea"/>
                          <a:cs typeface="+mn-cs"/>
                        </a:rPr>
                        <a:t>Team provides greater support to services across the office to assist with transformation of services</a:t>
                      </a:r>
                      <a:endParaRPr lang="en-GB" sz="10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400" b="0" dirty="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1400" b="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r>
                        <a:rPr lang="en-GB" sz="1400" b="0" dirty="0">
                          <a:solidFill>
                            <a:schemeClr val="bg1"/>
                          </a:solidFill>
                        </a:rPr>
                        <a:t>Team focussed on </a:t>
                      </a:r>
                      <a:r>
                        <a:rPr lang="en-GB" sz="1400" b="0" dirty="0" err="1">
                          <a:solidFill>
                            <a:schemeClr val="bg1"/>
                          </a:solidFill>
                        </a:rPr>
                        <a:t>Covid</a:t>
                      </a:r>
                      <a:r>
                        <a:rPr lang="en-GB" sz="1400" b="0" dirty="0">
                          <a:solidFill>
                            <a:schemeClr val="bg1"/>
                          </a:solidFill>
                        </a:rPr>
                        <a:t> grant distribution in a timely manner. Numerous grant schemes currently being managed including track and track and business grants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597708292"/>
                  </a:ext>
                </a:extLst>
              </a:tr>
              <a:tr h="474272">
                <a:tc>
                  <a:txBody>
                    <a:bodyPr/>
                    <a:lstStyle/>
                    <a:p>
                      <a:pPr algn="ctr"/>
                      <a:r>
                        <a:rPr lang="en-GB" sz="700" dirty="0">
                          <a:solidFill>
                            <a:schemeClr val="bg1"/>
                          </a:solidFill>
                        </a:rPr>
                        <a:t>Customer Services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Encourage channel shift through use of CRM</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1000" b="0" i="0" kern="1200" dirty="0">
                          <a:solidFill>
                            <a:schemeClr val="bg1"/>
                          </a:solidFill>
                          <a:effectLst/>
                          <a:latin typeface="+mn-lt"/>
                          <a:ea typeface="+mn-ea"/>
                          <a:cs typeface="+mn-cs"/>
                        </a:rPr>
                        <a:t>Reduced calls and increased use of CRM portals, including new Revenues and Benefits</a:t>
                      </a:r>
                      <a:endParaRPr lang="en-GB" sz="10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buFont typeface="Arial" panose="020B0604020202020204" pitchFamily="34" charset="0"/>
                        <a:buNone/>
                      </a:pPr>
                      <a:endParaRPr lang="en-GB" sz="1400" b="0">
                        <a:solidFill>
                          <a:schemeClr val="accent6"/>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buFont typeface="Arial" panose="020B0604020202020204" pitchFamily="34" charset="0"/>
                        <a:buNone/>
                      </a:pPr>
                      <a:endParaRPr lang="en-GB" sz="1400" b="0">
                        <a:solidFill>
                          <a:schemeClr val="accent6"/>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400" b="0" dirty="0">
                          <a:solidFill>
                            <a:schemeClr val="bg1"/>
                          </a:solidFill>
                          <a:effectLst/>
                          <a:latin typeface="inherit"/>
                        </a:rPr>
                        <a:t>Further development of CRM continues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97995152"/>
                  </a:ext>
                </a:extLst>
              </a:tr>
              <a:tr h="554933">
                <a:tc>
                  <a:txBody>
                    <a:bodyPr/>
                    <a:lstStyle/>
                    <a:p>
                      <a:pPr algn="ctr"/>
                      <a:r>
                        <a:rPr lang="en-GB" sz="1000">
                          <a:solidFill>
                            <a:schemeClr val="bg1"/>
                          </a:solidFill>
                        </a:rPr>
                        <a:t>Elections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b="0" i="0" kern="1200" dirty="0">
                          <a:solidFill>
                            <a:schemeClr val="bg1"/>
                          </a:solidFill>
                          <a:effectLst/>
                          <a:latin typeface="+mn-lt"/>
                          <a:ea typeface="+mn-ea"/>
                          <a:cs typeface="+mn-cs"/>
                        </a:rPr>
                        <a:t>Implement new canvass process</a:t>
                      </a:r>
                      <a:endParaRPr lang="en-GB" sz="10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1000" b="0" i="0" kern="1200" dirty="0">
                          <a:solidFill>
                            <a:schemeClr val="bg1"/>
                          </a:solidFill>
                          <a:effectLst/>
                          <a:latin typeface="+mn-lt"/>
                          <a:ea typeface="+mn-ea"/>
                          <a:cs typeface="+mn-cs"/>
                        </a:rPr>
                        <a:t>Improved digital communication for canvass (email) and improved data matching with central government records</a:t>
                      </a:r>
                      <a:endParaRPr lang="en-GB" sz="10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14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endParaRPr lang="en-GB" sz="14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r>
                        <a:rPr lang="en-GB" sz="1400" b="0" dirty="0">
                          <a:solidFill>
                            <a:schemeClr val="bg1"/>
                          </a:solidFill>
                          <a:effectLst/>
                        </a:rPr>
                        <a:t>This has been completed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75000"/>
                      </a:schemeClr>
                    </a:solidFill>
                  </a:tcPr>
                </a:tc>
                <a:extLst>
                  <a:ext uri="{0D108BD9-81ED-4DB2-BD59-A6C34878D82A}">
                    <a16:rowId xmlns:a16="http://schemas.microsoft.com/office/drawing/2014/main" val="3795405022"/>
                  </a:ext>
                </a:extLst>
              </a:tr>
              <a:tr h="669561">
                <a:tc>
                  <a:txBody>
                    <a:bodyPr/>
                    <a:lstStyle/>
                    <a:p>
                      <a:pPr algn="ctr"/>
                      <a:r>
                        <a:rPr lang="en-GB" sz="1200">
                          <a:solidFill>
                            <a:schemeClr val="bg1"/>
                          </a:solidFill>
                        </a:rPr>
                        <a:t>Insight</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b="0" i="0" kern="1200">
                          <a:solidFill>
                            <a:schemeClr val="bg1"/>
                          </a:solidFill>
                          <a:effectLst/>
                          <a:latin typeface="+mn-lt"/>
                          <a:ea typeface="+mn-ea"/>
                          <a:cs typeface="+mn-cs"/>
                        </a:rPr>
                        <a:t>Provide the organisations with insight and evidence to inform transformation, service delivery and </a:t>
                      </a:r>
                      <a:r>
                        <a:rPr lang="en-GB" sz="1000" b="0" i="0" kern="1200" err="1">
                          <a:solidFill>
                            <a:schemeClr val="bg1"/>
                          </a:solidFill>
                          <a:effectLst/>
                          <a:latin typeface="+mn-lt"/>
                          <a:ea typeface="+mn-ea"/>
                          <a:cs typeface="+mn-cs"/>
                        </a:rPr>
                        <a:t>Covid</a:t>
                      </a:r>
                      <a:r>
                        <a:rPr lang="en-GB" sz="1000" b="0" i="0" kern="1200">
                          <a:solidFill>
                            <a:schemeClr val="bg1"/>
                          </a:solidFill>
                          <a:effectLst/>
                          <a:latin typeface="+mn-lt"/>
                          <a:ea typeface="+mn-ea"/>
                          <a:cs typeface="+mn-cs"/>
                        </a:rPr>
                        <a:t> response work</a:t>
                      </a:r>
                      <a:endParaRPr lang="en-GB" sz="10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1000" b="0" i="0" kern="1200" dirty="0">
                          <a:solidFill>
                            <a:schemeClr val="bg1"/>
                          </a:solidFill>
                          <a:effectLst/>
                          <a:latin typeface="+mn-lt"/>
                          <a:ea typeface="+mn-ea"/>
                          <a:cs typeface="+mn-cs"/>
                        </a:rPr>
                        <a:t>Evidence based decisions are clearly demonstrated in organisational work</a:t>
                      </a:r>
                      <a:endParaRPr lang="en-GB" sz="10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14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endParaRPr lang="en-GB" sz="14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400" b="0" dirty="0">
                          <a:solidFill>
                            <a:schemeClr val="bg1"/>
                          </a:solidFill>
                          <a:effectLst/>
                        </a:rPr>
                        <a:t>Continued work supporting the </a:t>
                      </a:r>
                      <a:r>
                        <a:rPr lang="en-GB" sz="1400" b="0" dirty="0" err="1">
                          <a:solidFill>
                            <a:schemeClr val="bg1"/>
                          </a:solidFill>
                          <a:effectLst/>
                        </a:rPr>
                        <a:t>Covid</a:t>
                      </a:r>
                      <a:r>
                        <a:rPr lang="en-GB" sz="1400" b="0" dirty="0">
                          <a:solidFill>
                            <a:schemeClr val="bg1"/>
                          </a:solidFill>
                          <a:effectLst/>
                        </a:rPr>
                        <a:t> response including additional residents survey distributed during the quarter</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874536719"/>
                  </a:ext>
                </a:extLst>
              </a:tr>
              <a:tr h="540531">
                <a:tc>
                  <a:txBody>
                    <a:bodyPr/>
                    <a:lstStyle/>
                    <a:p>
                      <a:pPr algn="ctr"/>
                      <a:r>
                        <a:rPr lang="en-GB" sz="1000">
                          <a:solidFill>
                            <a:schemeClr val="bg1"/>
                          </a:solidFill>
                        </a:rPr>
                        <a:t>Land Charges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b="0" i="0" kern="1200">
                          <a:solidFill>
                            <a:schemeClr val="bg1"/>
                          </a:solidFill>
                          <a:effectLst/>
                          <a:latin typeface="+mn-lt"/>
                          <a:ea typeface="+mn-ea"/>
                          <a:cs typeface="+mn-cs"/>
                        </a:rPr>
                        <a:t>Continue to provide service alongside further digitisation of paper records</a:t>
                      </a:r>
                      <a:endParaRPr lang="en-GB" sz="10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Improved income and streamlined processes through digitisation of paper records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14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endParaRPr lang="en-GB" sz="14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400" b="0" dirty="0">
                          <a:solidFill>
                            <a:schemeClr val="bg1"/>
                          </a:solidFill>
                          <a:effectLst/>
                        </a:rPr>
                        <a:t>Due to Government policy re stamp duty significant uplift in income during the quarter as reported in financial forecast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2960118475"/>
                  </a:ext>
                </a:extLst>
              </a:tr>
              <a:tr h="781154">
                <a:tc rowSpan="3">
                  <a:txBody>
                    <a:bodyPr/>
                    <a:lstStyle/>
                    <a:p>
                      <a:pPr algn="ctr"/>
                      <a:r>
                        <a:rPr lang="en-GB" sz="1400">
                          <a:solidFill>
                            <a:schemeClr val="bg1"/>
                          </a:solidFill>
                        </a:rPr>
                        <a:t>Revenues &amp; Benefits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Carry out a full cost-based review of sending the council tax bills and the benefit notification letters together as part of the year-end council tax and benefit uprating, to be completed by end of December 2020</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A reduction in the cost of posting council tax bills and benefit notifications for the annual billing process in March 2021</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400" b="0" dirty="0">
                          <a:solidFill>
                            <a:schemeClr val="bg1"/>
                          </a:solidFill>
                          <a:effectLst/>
                        </a:rPr>
                        <a:t>Focus has been on </a:t>
                      </a:r>
                      <a:r>
                        <a:rPr lang="en-GB" sz="1400" b="0" dirty="0" err="1">
                          <a:solidFill>
                            <a:schemeClr val="bg1"/>
                          </a:solidFill>
                          <a:effectLst/>
                        </a:rPr>
                        <a:t>Covid</a:t>
                      </a:r>
                      <a:r>
                        <a:rPr lang="en-GB" sz="1400" b="0" dirty="0">
                          <a:solidFill>
                            <a:schemeClr val="bg1"/>
                          </a:solidFill>
                          <a:effectLst/>
                        </a:rPr>
                        <a:t> grant distribution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213664646"/>
                  </a:ext>
                </a:extLst>
              </a:tr>
              <a:tr h="492426">
                <a:tc vMerge="1">
                  <a:txBody>
                    <a:bodyPr/>
                    <a:lstStyle/>
                    <a:p>
                      <a:pPr algn="ctr"/>
                      <a:endParaRPr lang="en-GB" sz="1400"/>
                    </a:p>
                  </a:txBody>
                  <a:tcPr marL="45720" marR="45720" vert="vert270" anchor="ctr"/>
                </a:tc>
                <a:tc>
                  <a:txBody>
                    <a:bodyPr/>
                    <a:lstStyle/>
                    <a:p>
                      <a:pPr algn="l" fontAlgn="base"/>
                      <a:r>
                        <a:rPr lang="en-GB" sz="1000">
                          <a:solidFill>
                            <a:schemeClr val="bg1"/>
                          </a:solidFill>
                          <a:effectLst/>
                        </a:rPr>
                        <a:t>Undertake a take-up campaign for Open Portal (both the council tax elements and benefit elements of the portal), to be completed by end of December 2020</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Take-up of accounts increased - may see a reduction in telephone contact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400" b="0" dirty="0">
                          <a:solidFill>
                            <a:schemeClr val="bg1"/>
                          </a:solidFill>
                        </a:rPr>
                        <a:t>Focus has been on </a:t>
                      </a:r>
                      <a:r>
                        <a:rPr lang="en-GB" sz="1400" b="0" dirty="0" err="1">
                          <a:solidFill>
                            <a:schemeClr val="bg1"/>
                          </a:solidFill>
                        </a:rPr>
                        <a:t>Covid</a:t>
                      </a:r>
                      <a:r>
                        <a:rPr lang="en-GB" sz="1400" b="0" dirty="0">
                          <a:solidFill>
                            <a:schemeClr val="bg1"/>
                          </a:solidFill>
                        </a:rPr>
                        <a:t> grant distribution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290661549"/>
                  </a:ext>
                </a:extLst>
              </a:tr>
              <a:tr h="669561">
                <a:tc vMerge="1">
                  <a:txBody>
                    <a:bodyPr/>
                    <a:lstStyle/>
                    <a:p>
                      <a:pPr algn="l"/>
                      <a:endParaRPr lang="en-GB" sz="1000"/>
                    </a:p>
                  </a:txBody>
                  <a:tcPr/>
                </a:tc>
                <a:tc>
                  <a:txBody>
                    <a:bodyPr/>
                    <a:lstStyle/>
                    <a:p>
                      <a:r>
                        <a:rPr lang="en-GB" sz="1000" b="0" i="0" kern="1200">
                          <a:solidFill>
                            <a:schemeClr val="bg1"/>
                          </a:solidFill>
                          <a:effectLst/>
                          <a:latin typeface="+mn-lt"/>
                          <a:ea typeface="+mn-ea"/>
                          <a:cs typeface="+mn-cs"/>
                        </a:rPr>
                        <a:t>Review Discretionary Rate Relief guidelines to ensure they align with Corporate Strategy and financial sustainability</a:t>
                      </a:r>
                      <a:endParaRPr lang="en-GB" sz="10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New Discretionary Rate Relief guidelines that align with Corporate Strategy and financial sustainability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b="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400" b="0" dirty="0">
                          <a:solidFill>
                            <a:schemeClr val="bg1"/>
                          </a:solidFill>
                        </a:rPr>
                        <a:t>Focus has been on </a:t>
                      </a:r>
                      <a:r>
                        <a:rPr lang="en-GB" sz="1400" b="0" dirty="0" err="1">
                          <a:solidFill>
                            <a:schemeClr val="bg1"/>
                          </a:solidFill>
                        </a:rPr>
                        <a:t>Covid</a:t>
                      </a:r>
                      <a:r>
                        <a:rPr lang="en-GB" sz="1400" b="0" dirty="0">
                          <a:solidFill>
                            <a:schemeClr val="bg1"/>
                          </a:solidFill>
                        </a:rPr>
                        <a:t> grant distribution</a:t>
                      </a:r>
                    </a:p>
                    <a:p>
                      <a:pPr algn="l" fontAlgn="base"/>
                      <a:endParaRPr lang="en-GB" sz="1400" b="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2949567474"/>
                  </a:ext>
                </a:extLst>
              </a:tr>
            </a:tbl>
          </a:graphicData>
        </a:graphic>
      </p:graphicFrame>
      <p:sp>
        <p:nvSpPr>
          <p:cNvPr id="9" name="Title 3">
            <a:extLst>
              <a:ext uri="{FF2B5EF4-FFF2-40B4-BE49-F238E27FC236}">
                <a16:creationId xmlns:a16="http://schemas.microsoft.com/office/drawing/2014/main" id="{46988D40-BDF0-41F7-B88E-1A401550200C}"/>
              </a:ext>
            </a:extLst>
          </p:cNvPr>
          <p:cNvSpPr txBox="1">
            <a:spLocks/>
          </p:cNvSpPr>
          <p:nvPr/>
        </p:nvSpPr>
        <p:spPr>
          <a:xfrm>
            <a:off x="7526941" y="152162"/>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sp>
        <p:nvSpPr>
          <p:cNvPr id="5" name="Title 3">
            <a:extLst>
              <a:ext uri="{FF2B5EF4-FFF2-40B4-BE49-F238E27FC236}">
                <a16:creationId xmlns:a16="http://schemas.microsoft.com/office/drawing/2014/main" id="{B3A1309D-0AC0-4724-A930-9D106DAE7C8B}"/>
              </a:ext>
            </a:extLst>
          </p:cNvPr>
          <p:cNvSpPr>
            <a:spLocks noGrp="1"/>
          </p:cNvSpPr>
          <p:nvPr>
            <p:ph type="title"/>
          </p:nvPr>
        </p:nvSpPr>
        <p:spPr>
          <a:xfrm>
            <a:off x="213497" y="365145"/>
            <a:ext cx="5625961" cy="415372"/>
          </a:xfrm>
        </p:spPr>
        <p:txBody>
          <a:bodyPr>
            <a:normAutofit fontScale="90000"/>
          </a:bodyPr>
          <a:lstStyle/>
          <a:p>
            <a:r>
              <a:rPr lang="en-GB" sz="4400" dirty="0">
                <a:solidFill>
                  <a:schemeClr val="bg1"/>
                </a:solidFill>
              </a:rPr>
              <a:t>Customer</a:t>
            </a:r>
            <a:r>
              <a:rPr lang="en-GB" sz="4400" b="1" dirty="0">
                <a:solidFill>
                  <a:schemeClr val="bg1"/>
                </a:solidFill>
              </a:rPr>
              <a:t> </a:t>
            </a:r>
            <a:r>
              <a:rPr lang="en-GB" sz="4400" dirty="0">
                <a:solidFill>
                  <a:schemeClr val="bg1"/>
                </a:solidFill>
              </a:rPr>
              <a:t>Services</a:t>
            </a:r>
            <a:endParaRPr lang="en-GB" sz="3600" i="1" dirty="0">
              <a:solidFill>
                <a:schemeClr val="bg1"/>
              </a:solidFill>
            </a:endParaRPr>
          </a:p>
        </p:txBody>
      </p:sp>
    </p:spTree>
    <p:extLst>
      <p:ext uri="{BB962C8B-B14F-4D97-AF65-F5344CB8AC3E}">
        <p14:creationId xmlns:p14="http://schemas.microsoft.com/office/powerpoint/2010/main" val="240799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58903" y="429921"/>
            <a:ext cx="3687515" cy="761167"/>
          </a:xfrm>
        </p:spPr>
        <p:txBody>
          <a:bodyPr>
            <a:normAutofit fontScale="90000"/>
          </a:bodyPr>
          <a:lstStyle/>
          <a:p>
            <a:r>
              <a:rPr lang="en-GB" sz="4400" dirty="0">
                <a:solidFill>
                  <a:schemeClr val="bg1"/>
                </a:solidFill>
              </a:rPr>
              <a:t>Finance</a:t>
            </a:r>
            <a:br>
              <a:rPr lang="en-GB" sz="3600" dirty="0">
                <a:solidFill>
                  <a:schemeClr val="bg1"/>
                </a:solidFill>
              </a:rPr>
            </a:br>
            <a:r>
              <a:rPr lang="en-GB" sz="2200" i="1" dirty="0">
                <a:solidFill>
                  <a:schemeClr val="bg1"/>
                </a:solidFill>
              </a:rPr>
              <a:t>Head of Service: Matthew Tiller</a:t>
            </a:r>
            <a:endParaRPr lang="en-GB" sz="3600" i="1" dirty="0">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1761" y="1729676"/>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266161" y="1977297"/>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60623" y="145840"/>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39808" y="-79833"/>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401614390"/>
              </p:ext>
            </p:extLst>
          </p:nvPr>
        </p:nvGraphicFramePr>
        <p:xfrm>
          <a:off x="4297680" y="1004628"/>
          <a:ext cx="7535421" cy="5631180"/>
        </p:xfrm>
        <a:graphic>
          <a:graphicData uri="http://schemas.openxmlformats.org/drawingml/2006/table">
            <a:tbl>
              <a:tblPr firstRow="1" bandRow="1">
                <a:tableStyleId>{5940675A-B579-460E-94D1-54222C63F5DA}</a:tableStyleId>
              </a:tblPr>
              <a:tblGrid>
                <a:gridCol w="1248803">
                  <a:extLst>
                    <a:ext uri="{9D8B030D-6E8A-4147-A177-3AD203B41FA5}">
                      <a16:colId xmlns:a16="http://schemas.microsoft.com/office/drawing/2014/main" val="326531481"/>
                    </a:ext>
                  </a:extLst>
                </a:gridCol>
                <a:gridCol w="1404593">
                  <a:extLst>
                    <a:ext uri="{9D8B030D-6E8A-4147-A177-3AD203B41FA5}">
                      <a16:colId xmlns:a16="http://schemas.microsoft.com/office/drawing/2014/main" val="3995465828"/>
                    </a:ext>
                  </a:extLst>
                </a:gridCol>
                <a:gridCol w="389917">
                  <a:extLst>
                    <a:ext uri="{9D8B030D-6E8A-4147-A177-3AD203B41FA5}">
                      <a16:colId xmlns:a16="http://schemas.microsoft.com/office/drawing/2014/main" val="4272423880"/>
                    </a:ext>
                  </a:extLst>
                </a:gridCol>
                <a:gridCol w="389917">
                  <a:extLst>
                    <a:ext uri="{9D8B030D-6E8A-4147-A177-3AD203B41FA5}">
                      <a16:colId xmlns:a16="http://schemas.microsoft.com/office/drawing/2014/main" val="3022084374"/>
                    </a:ext>
                  </a:extLst>
                </a:gridCol>
                <a:gridCol w="3672290">
                  <a:extLst>
                    <a:ext uri="{9D8B030D-6E8A-4147-A177-3AD203B41FA5}">
                      <a16:colId xmlns:a16="http://schemas.microsoft.com/office/drawing/2014/main" val="3033096753"/>
                    </a:ext>
                  </a:extLst>
                </a:gridCol>
                <a:gridCol w="429901">
                  <a:extLst>
                    <a:ext uri="{9D8B030D-6E8A-4147-A177-3AD203B41FA5}">
                      <a16:colId xmlns:a16="http://schemas.microsoft.com/office/drawing/2014/main" val="4161796994"/>
                    </a:ext>
                  </a:extLst>
                </a:gridCol>
              </a:tblGrid>
              <a:tr h="331946">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955991">
                <a:tc>
                  <a:txBody>
                    <a:bodyPr/>
                    <a:lstStyle/>
                    <a:p>
                      <a:pPr algn="l" fontAlgn="base"/>
                      <a:r>
                        <a:rPr lang="en-GB" sz="1100" dirty="0">
                          <a:solidFill>
                            <a:schemeClr val="bg1"/>
                          </a:solidFill>
                          <a:effectLst/>
                        </a:rPr>
                        <a:t>Review finance processes and procedures and implement all internal audit recommendations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dirty="0">
                          <a:solidFill>
                            <a:schemeClr val="bg1"/>
                          </a:solidFill>
                          <a:effectLst/>
                        </a:rPr>
                        <a:t>Transformed team that is delivering required statutory functions with no outstanding internal audit recommendations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050" b="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b="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b="0" dirty="0">
                          <a:solidFill>
                            <a:schemeClr val="bg1"/>
                          </a:solidFill>
                          <a:effectLst/>
                        </a:rPr>
                        <a:t>Continual review and improvement. Working to bring Exchequer functions inhouse for 1</a:t>
                      </a:r>
                      <a:r>
                        <a:rPr lang="en-GB" sz="1400" b="0" baseline="30000" dirty="0">
                          <a:solidFill>
                            <a:schemeClr val="bg1"/>
                          </a:solidFill>
                          <a:effectLst/>
                        </a:rPr>
                        <a:t>st</a:t>
                      </a:r>
                      <a:r>
                        <a:rPr lang="en-GB" sz="1400" b="0" dirty="0">
                          <a:solidFill>
                            <a:schemeClr val="bg1"/>
                          </a:solidFill>
                          <a:effectLst/>
                        </a:rPr>
                        <a:t> April 2021, with review of processes. Service review to be completed for all of Finance before end of financial year</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930442">
                <a:tc>
                  <a:txBody>
                    <a:bodyPr/>
                    <a:lstStyle/>
                    <a:p>
                      <a:pPr algn="l" fontAlgn="base"/>
                      <a:r>
                        <a:rPr lang="en-GB" sz="1100" dirty="0">
                          <a:solidFill>
                            <a:schemeClr val="bg1"/>
                          </a:solidFill>
                          <a:effectLst/>
                        </a:rPr>
                        <a:t>Progress budget, year-end and required statutory returns as per timetables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All activities achieved against timescales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b="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b="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b="0" dirty="0">
                          <a:solidFill>
                            <a:schemeClr val="bg1"/>
                          </a:solidFill>
                          <a:effectLst/>
                        </a:rPr>
                        <a:t>Statutory deadlines met and budget setting in line with timetable. EHDC statement of accounts audit completed and signed in line with statutory deadline of 30 November</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69104792"/>
                  </a:ext>
                </a:extLst>
              </a:tr>
              <a:tr h="933297">
                <a:tc>
                  <a:txBody>
                    <a:bodyPr/>
                    <a:lstStyle/>
                    <a:p>
                      <a:pPr algn="l" fontAlgn="base"/>
                      <a:r>
                        <a:rPr lang="en-GB" sz="1100">
                          <a:solidFill>
                            <a:schemeClr val="bg1"/>
                          </a:solidFill>
                          <a:effectLst/>
                        </a:rPr>
                        <a:t>Review MTFS in light of Covid-19</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Financial sustainability of Council going forward is strong</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b="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b="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b="0" dirty="0">
                          <a:solidFill>
                            <a:schemeClr val="bg1"/>
                          </a:solidFill>
                          <a:effectLst/>
                        </a:rPr>
                        <a:t>MTFS updated as part of budget setting 2021-22. Work with Members and budget  holders to identify pressures and potential savings to deliver balanced budget proposals for 2021-22</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836551410"/>
                  </a:ext>
                </a:extLst>
              </a:tr>
              <a:tr h="1076753">
                <a:tc>
                  <a:txBody>
                    <a:bodyPr/>
                    <a:lstStyle/>
                    <a:p>
                      <a:pPr algn="l" fontAlgn="base"/>
                      <a:r>
                        <a:rPr lang="en-GB" sz="1100">
                          <a:solidFill>
                            <a:schemeClr val="bg1"/>
                          </a:solidFill>
                          <a:effectLst/>
                        </a:rPr>
                        <a:t>Support the Council in delivery of its aims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Financial input is achieved at the right time for informed Council decisions on projects / programmes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b="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b="0" dirty="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b="0" dirty="0">
                          <a:solidFill>
                            <a:schemeClr val="bg1"/>
                          </a:solidFill>
                          <a:effectLst/>
                        </a:rPr>
                        <a:t>Ongoing review of financial information to help inform estimated year end position. Continued review of income and regular submission to MHCLG for lost income. Work with budget managers to help decision making that allows the Council to come in on budget and set balanced budget for 2021-22</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089046285"/>
                  </a:ext>
                </a:extLst>
              </a:tr>
            </a:tbl>
          </a:graphicData>
        </a:graphic>
      </p:graphicFrame>
      <p:sp>
        <p:nvSpPr>
          <p:cNvPr id="12" name="TextBox 11">
            <a:extLst>
              <a:ext uri="{FF2B5EF4-FFF2-40B4-BE49-F238E27FC236}">
                <a16:creationId xmlns:a16="http://schemas.microsoft.com/office/drawing/2014/main" id="{05634168-5104-4B96-BA58-EB19AE0038B6}"/>
              </a:ext>
            </a:extLst>
          </p:cNvPr>
          <p:cNvSpPr txBox="1"/>
          <p:nvPr/>
        </p:nvSpPr>
        <p:spPr>
          <a:xfrm>
            <a:off x="351761" y="2641671"/>
            <a:ext cx="4443768" cy="338554"/>
          </a:xfrm>
          <a:prstGeom prst="rect">
            <a:avLst/>
          </a:prstGeom>
          <a:noFill/>
        </p:spPr>
        <p:txBody>
          <a:bodyPr wrap="square" rtlCol="0">
            <a:spAutoFit/>
          </a:bodyPr>
          <a:lstStyle/>
          <a:p>
            <a:r>
              <a:rPr lang="en-GB" sz="1600" dirty="0">
                <a:solidFill>
                  <a:schemeClr val="accent6"/>
                </a:solidFill>
              </a:rPr>
              <a:t>Variance of -£642,000</a:t>
            </a:r>
          </a:p>
        </p:txBody>
      </p:sp>
      <p:graphicFrame>
        <p:nvGraphicFramePr>
          <p:cNvPr id="13" name="Chart 12">
            <a:extLst>
              <a:ext uri="{FF2B5EF4-FFF2-40B4-BE49-F238E27FC236}">
                <a16:creationId xmlns:a16="http://schemas.microsoft.com/office/drawing/2014/main" id="{DC1CFE61-F727-42DD-9A5C-F37B0D2D1FDC}"/>
              </a:ext>
            </a:extLst>
          </p:cNvPr>
          <p:cNvGraphicFramePr/>
          <p:nvPr>
            <p:extLst>
              <p:ext uri="{D42A27DB-BD31-4B8C-83A1-F6EECF244321}">
                <p14:modId xmlns:p14="http://schemas.microsoft.com/office/powerpoint/2010/main" val="1398760319"/>
              </p:ext>
            </p:extLst>
          </p:nvPr>
        </p:nvGraphicFramePr>
        <p:xfrm>
          <a:off x="-110197" y="3181282"/>
          <a:ext cx="4625714" cy="345452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3607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Legal</a:t>
            </a:r>
            <a:br>
              <a:rPr lang="en-GB" sz="3600" dirty="0">
                <a:solidFill>
                  <a:schemeClr val="bg1"/>
                </a:solidFill>
              </a:rPr>
            </a:br>
            <a:r>
              <a:rPr lang="en-GB" sz="2200" i="1" dirty="0">
                <a:solidFill>
                  <a:schemeClr val="bg1"/>
                </a:solidFill>
              </a:rPr>
              <a:t>Head of Service: Daniel Toohey</a:t>
            </a:r>
            <a:endParaRPr lang="en-GB" sz="3600" i="1" dirty="0">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7639" y="1996140"/>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232039" y="2121781"/>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07996" y="95927"/>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433148" y="-65530"/>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2314651719"/>
              </p:ext>
            </p:extLst>
          </p:nvPr>
        </p:nvGraphicFramePr>
        <p:xfrm>
          <a:off x="4358640" y="943715"/>
          <a:ext cx="7584814" cy="5570942"/>
        </p:xfrm>
        <a:graphic>
          <a:graphicData uri="http://schemas.openxmlformats.org/drawingml/2006/table">
            <a:tbl>
              <a:tblPr firstRow="1" bandRow="1">
                <a:tableStyleId>{5940675A-B579-460E-94D1-54222C63F5DA}</a:tableStyleId>
              </a:tblPr>
              <a:tblGrid>
                <a:gridCol w="434734">
                  <a:extLst>
                    <a:ext uri="{9D8B030D-6E8A-4147-A177-3AD203B41FA5}">
                      <a16:colId xmlns:a16="http://schemas.microsoft.com/office/drawing/2014/main" val="1208175882"/>
                    </a:ext>
                  </a:extLst>
                </a:gridCol>
                <a:gridCol w="1510594">
                  <a:extLst>
                    <a:ext uri="{9D8B030D-6E8A-4147-A177-3AD203B41FA5}">
                      <a16:colId xmlns:a16="http://schemas.microsoft.com/office/drawing/2014/main" val="326531481"/>
                    </a:ext>
                  </a:extLst>
                </a:gridCol>
                <a:gridCol w="1977733">
                  <a:extLst>
                    <a:ext uri="{9D8B030D-6E8A-4147-A177-3AD203B41FA5}">
                      <a16:colId xmlns:a16="http://schemas.microsoft.com/office/drawing/2014/main" val="3995465828"/>
                    </a:ext>
                  </a:extLst>
                </a:gridCol>
                <a:gridCol w="353603">
                  <a:extLst>
                    <a:ext uri="{9D8B030D-6E8A-4147-A177-3AD203B41FA5}">
                      <a16:colId xmlns:a16="http://schemas.microsoft.com/office/drawing/2014/main" val="832386182"/>
                    </a:ext>
                  </a:extLst>
                </a:gridCol>
                <a:gridCol w="353603">
                  <a:extLst>
                    <a:ext uri="{9D8B030D-6E8A-4147-A177-3AD203B41FA5}">
                      <a16:colId xmlns:a16="http://schemas.microsoft.com/office/drawing/2014/main" val="1318812131"/>
                    </a:ext>
                  </a:extLst>
                </a:gridCol>
                <a:gridCol w="2630167">
                  <a:extLst>
                    <a:ext uri="{9D8B030D-6E8A-4147-A177-3AD203B41FA5}">
                      <a16:colId xmlns:a16="http://schemas.microsoft.com/office/drawing/2014/main" val="3033096753"/>
                    </a:ext>
                  </a:extLst>
                </a:gridCol>
                <a:gridCol w="324380">
                  <a:extLst>
                    <a:ext uri="{9D8B030D-6E8A-4147-A177-3AD203B41FA5}">
                      <a16:colId xmlns:a16="http://schemas.microsoft.com/office/drawing/2014/main" val="4161796994"/>
                    </a:ext>
                  </a:extLst>
                </a:gridCol>
              </a:tblGrid>
              <a:tr h="390310">
                <a:tc>
                  <a:txBody>
                    <a:bodyPr/>
                    <a:lstStyle/>
                    <a:p>
                      <a:pPr algn="l"/>
                      <a:r>
                        <a:rPr lang="en-GB" sz="120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7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7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700" dirty="0">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582787">
                <a:tc rowSpan="3">
                  <a:txBody>
                    <a:bodyPr/>
                    <a:lstStyle/>
                    <a:p>
                      <a:pPr algn="ctr" fontAlgn="base"/>
                      <a:r>
                        <a:rPr lang="en-GB" sz="1400">
                          <a:solidFill>
                            <a:schemeClr val="bg1"/>
                          </a:solidFill>
                          <a:effectLst/>
                        </a:rPr>
                        <a:t>Democratic Services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900">
                          <a:solidFill>
                            <a:schemeClr val="bg1"/>
                          </a:solidFill>
                          <a:effectLst/>
                        </a:rPr>
                        <a:t>Fully integrate the HBC and EHDC Democratic Services teams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900" dirty="0">
                          <a:solidFill>
                            <a:schemeClr val="bg1"/>
                          </a:solidFill>
                          <a:effectLst/>
                        </a:rPr>
                        <a:t>A single multi-skilled workforce supporting the democratic process across both Councils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100" dirty="0">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dirty="0">
                          <a:solidFill>
                            <a:schemeClr val="bg1"/>
                          </a:solidFill>
                          <a:effectLst/>
                        </a:rPr>
                        <a:t>New structure agreed with Unison, salary grade for new positions agreed by HAY Panel, recruitment exercise underway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9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815333">
                <a:tc vMerge="1">
                  <a:txBody>
                    <a:bodyPr/>
                    <a:lstStyle/>
                    <a:p>
                      <a:pPr algn="l" fontAlgn="base"/>
                      <a:endParaRPr lang="en-GB" sz="1000">
                        <a:effectLst/>
                      </a:endParaRPr>
                    </a:p>
                  </a:txBody>
                  <a:tcPr marL="45720" marR="45720"/>
                </a:tc>
                <a:tc>
                  <a:txBody>
                    <a:bodyPr/>
                    <a:lstStyle/>
                    <a:p>
                      <a:pPr algn="l" fontAlgn="base"/>
                      <a:r>
                        <a:rPr lang="en-GB" sz="900" dirty="0">
                          <a:solidFill>
                            <a:schemeClr val="bg1"/>
                          </a:solidFill>
                          <a:effectLst/>
                        </a:rPr>
                        <a:t>Adopt the digital-by-design approach to meetings, agenda and papers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Reduced waste paper and more efficient services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dirty="0">
                          <a:solidFill>
                            <a:schemeClr val="bg1"/>
                          </a:solidFill>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400" dirty="0">
                          <a:solidFill>
                            <a:schemeClr val="bg1"/>
                          </a:solidFill>
                          <a:effectLst/>
                        </a:rPr>
                        <a:t>Complete</a:t>
                      </a:r>
                      <a:endParaRPr lang="en-GB" sz="10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1200" dirty="0">
                          <a:solidFill>
                            <a:schemeClr val="bg1"/>
                          </a:solidFill>
                        </a:rPr>
                        <a:t>complete</a:t>
                      </a:r>
                    </a:p>
                  </a:txBody>
                  <a:tcPr marL="45720" marR="45720" vert="vert27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extLst>
                  <a:ext uri="{0D108BD9-81ED-4DB2-BD59-A6C34878D82A}">
                    <a16:rowId xmlns:a16="http://schemas.microsoft.com/office/drawing/2014/main" val="3369104792"/>
                  </a:ext>
                </a:extLst>
              </a:tr>
              <a:tr h="777969">
                <a:tc vMerge="1">
                  <a:txBody>
                    <a:bodyPr/>
                    <a:lstStyle/>
                    <a:p>
                      <a:pPr algn="l" fontAlgn="base"/>
                      <a:endParaRPr lang="en-GB" sz="1000">
                        <a:effectLst/>
                      </a:endParaRPr>
                    </a:p>
                  </a:txBody>
                  <a:tcPr marL="45720" marR="45720"/>
                </a:tc>
                <a:tc>
                  <a:txBody>
                    <a:bodyPr/>
                    <a:lstStyle/>
                    <a:p>
                      <a:pPr algn="l" fontAlgn="base"/>
                      <a:r>
                        <a:rPr lang="en-GB" sz="900" dirty="0">
                          <a:solidFill>
                            <a:schemeClr val="bg1"/>
                          </a:solidFill>
                          <a:effectLst/>
                        </a:rPr>
                        <a:t>Improve performance regarding: a) late submission of papers b) key decision notices c) report numbering d) publication targets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900" dirty="0">
                          <a:solidFill>
                            <a:schemeClr val="bg1"/>
                          </a:solidFill>
                        </a:rPr>
                        <a:t>Measured performance targets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dirty="0">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dirty="0">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dirty="0">
                          <a:solidFill>
                            <a:schemeClr val="bg1"/>
                          </a:solidFill>
                          <a:effectLst/>
                        </a:rPr>
                        <a:t>With management support a no late report policy is becoming embedded within the organisation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9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836551410"/>
                  </a:ext>
                </a:extLst>
              </a:tr>
              <a:tr h="867356">
                <a:tc rowSpan="3">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GB" sz="1600">
                          <a:solidFill>
                            <a:schemeClr val="bg1"/>
                          </a:solidFill>
                          <a:effectLst/>
                        </a:rPr>
                        <a:t>Legal Services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900">
                          <a:solidFill>
                            <a:schemeClr val="bg1"/>
                          </a:solidFill>
                          <a:effectLst/>
                        </a:rPr>
                        <a:t>Review and build capacity of legal support for the Councils’ regeneration programme and asset income streams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Positive feedback</a:t>
                      </a:r>
                      <a:br>
                        <a:rPr lang="en-GB" sz="900" dirty="0">
                          <a:solidFill>
                            <a:schemeClr val="bg1"/>
                          </a:solidFill>
                          <a:effectLst/>
                        </a:rPr>
                      </a:br>
                      <a:r>
                        <a:rPr lang="en-GB" sz="900" dirty="0">
                          <a:solidFill>
                            <a:schemeClr val="bg1"/>
                          </a:solidFill>
                          <a:effectLst/>
                        </a:rPr>
                        <a:t>Recruitment carried out re planning and projects</a:t>
                      </a:r>
                      <a:br>
                        <a:rPr lang="en-GB" sz="900" dirty="0">
                          <a:solidFill>
                            <a:schemeClr val="bg1"/>
                          </a:solidFill>
                          <a:effectLst/>
                        </a:rPr>
                      </a:br>
                      <a:r>
                        <a:rPr lang="en-GB" sz="900" dirty="0">
                          <a:solidFill>
                            <a:schemeClr val="bg1"/>
                          </a:solidFill>
                          <a:effectLst/>
                        </a:rPr>
                        <a:t>Legal Services budget target for income; external counsel spend managed and procured compliantly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dirty="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dirty="0">
                          <a:solidFill>
                            <a:schemeClr val="bg1"/>
                          </a:solidFill>
                          <a:effectLst/>
                        </a:rPr>
                        <a:t>Vacancies backfilled with agency staff pending permanent appointments. First round of recruitment completed, resulting in one hire; second round about to be undertaken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778986375"/>
                  </a:ext>
                </a:extLst>
              </a:tr>
              <a:tr h="997460">
                <a:tc vMerge="1">
                  <a:txBody>
                    <a:bodyPr/>
                    <a:lstStyle/>
                    <a:p>
                      <a:pPr algn="ctr" fontAlgn="base"/>
                      <a:endParaRPr lang="en-GB" sz="1800">
                        <a:effectLst/>
                      </a:endParaRPr>
                    </a:p>
                  </a:txBody>
                  <a:tcPr marL="45720" marR="45720" vert="vert270" anchor="ctr">
                    <a:noFill/>
                  </a:tcPr>
                </a:tc>
                <a:tc>
                  <a:txBody>
                    <a:bodyPr/>
                    <a:lstStyle/>
                    <a:p>
                      <a:pPr algn="l" fontAlgn="base"/>
                      <a:r>
                        <a:rPr lang="en-GB" sz="900" dirty="0">
                          <a:solidFill>
                            <a:schemeClr val="bg1"/>
                          </a:solidFill>
                          <a:effectLst/>
                        </a:rPr>
                        <a:t>Review and support re legal advice and assistance for the Councils’ Covid-19 response including priority change programmes and transitional support programmes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Successful transition re constitutional changes and member and officer engagement</a:t>
                      </a:r>
                      <a:br>
                        <a:rPr lang="en-GB" sz="900" dirty="0">
                          <a:solidFill>
                            <a:schemeClr val="bg1"/>
                          </a:solidFill>
                          <a:effectLst/>
                        </a:rPr>
                      </a:br>
                      <a:r>
                        <a:rPr lang="en-GB" sz="900" dirty="0" err="1">
                          <a:solidFill>
                            <a:schemeClr val="bg1"/>
                          </a:solidFill>
                          <a:effectLst/>
                        </a:rPr>
                        <a:t>Engagement</a:t>
                      </a:r>
                      <a:r>
                        <a:rPr lang="en-GB" sz="900" dirty="0">
                          <a:solidFill>
                            <a:schemeClr val="bg1"/>
                          </a:solidFill>
                          <a:effectLst/>
                        </a:rPr>
                        <a:t> with partners</a:t>
                      </a:r>
                      <a:br>
                        <a:rPr lang="en-GB" sz="900" dirty="0">
                          <a:solidFill>
                            <a:schemeClr val="bg1"/>
                          </a:solidFill>
                          <a:effectLst/>
                        </a:rPr>
                      </a:br>
                      <a:r>
                        <a:rPr lang="en-GB" sz="900" dirty="0">
                          <a:solidFill>
                            <a:schemeClr val="bg1"/>
                          </a:solidFill>
                          <a:effectLst/>
                        </a:rPr>
                        <a:t>Delivery re governance changes e.g. virtual committee meetings, review of extension re Annual Council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dirty="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dirty="0">
                          <a:solidFill>
                            <a:schemeClr val="bg1"/>
                          </a:solidFill>
                          <a:effectLst/>
                        </a:rPr>
                        <a:t>Assisting client departments on </a:t>
                      </a:r>
                      <a:r>
                        <a:rPr lang="en-GB" sz="1100" dirty="0" err="1">
                          <a:solidFill>
                            <a:schemeClr val="bg1"/>
                          </a:solidFill>
                          <a:effectLst/>
                        </a:rPr>
                        <a:t>Covid</a:t>
                      </a:r>
                      <a:r>
                        <a:rPr lang="en-GB" sz="1100" dirty="0">
                          <a:solidFill>
                            <a:schemeClr val="bg1"/>
                          </a:solidFill>
                          <a:effectLst/>
                        </a:rPr>
                        <a:t> related work as and when instructions received. Constitutional changes now adopted by full Council and member and officer engagement. Training programmes for the benefit of Members being devised in light of adoption of remodelled Constitution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759117078"/>
                  </a:ext>
                </a:extLst>
              </a:tr>
              <a:tr h="745388">
                <a:tc vMerge="1">
                  <a:txBody>
                    <a:bodyPr/>
                    <a:lstStyle/>
                    <a:p>
                      <a:pPr algn="ctr" fontAlgn="base"/>
                      <a:endParaRPr lang="en-GB" sz="1800">
                        <a:effectLst/>
                      </a:endParaRPr>
                    </a:p>
                  </a:txBody>
                  <a:tcPr marL="45720" marR="45720" vert="vert270" anchor="ctr">
                    <a:noFill/>
                  </a:tcPr>
                </a:tc>
                <a:tc>
                  <a:txBody>
                    <a:bodyPr/>
                    <a:lstStyle/>
                    <a:p>
                      <a:pPr algn="l" fontAlgn="base"/>
                      <a:r>
                        <a:rPr lang="en-GB" sz="900" dirty="0">
                          <a:solidFill>
                            <a:schemeClr val="bg1"/>
                          </a:solidFill>
                          <a:effectLst/>
                        </a:rPr>
                        <a:t>Oversee the review of the Constitution and policy framework in line with transformation objectives of the Council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Robust and viable Constitution with services having a greater understanding of policy framework which enables service delivery and delivers clear decision making</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dirty="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dirty="0">
                          <a:solidFill>
                            <a:schemeClr val="bg1"/>
                          </a:solidFill>
                          <a:effectLst/>
                        </a:rPr>
                        <a:t>New Constitution adopted by full Council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983354431"/>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29202"/>
            <a:ext cx="5286802" cy="761166"/>
          </a:xfrm>
        </p:spPr>
        <p:txBody>
          <a:bodyPr>
            <a:normAutofit/>
          </a:bodyPr>
          <a:lstStyle/>
          <a:p>
            <a:r>
              <a:rPr lang="en-GB" dirty="0">
                <a:solidFill>
                  <a:schemeClr val="bg1"/>
                </a:solidFill>
              </a:rPr>
              <a:t>Incorporating:</a:t>
            </a:r>
            <a:br>
              <a:rPr lang="en-GB" sz="1800" dirty="0">
                <a:solidFill>
                  <a:schemeClr val="bg1"/>
                </a:solidFill>
              </a:rPr>
            </a:br>
            <a:r>
              <a:rPr lang="en-GB" sz="1400" dirty="0">
                <a:solidFill>
                  <a:schemeClr val="bg1"/>
                </a:solidFill>
              </a:rPr>
              <a:t>Legal Services, Democratic Services</a:t>
            </a:r>
          </a:p>
        </p:txBody>
      </p:sp>
      <p:sp>
        <p:nvSpPr>
          <p:cNvPr id="14" name="TextBox 13">
            <a:extLst>
              <a:ext uri="{FF2B5EF4-FFF2-40B4-BE49-F238E27FC236}">
                <a16:creationId xmlns:a16="http://schemas.microsoft.com/office/drawing/2014/main" id="{C6961DCD-11D5-4D63-92B8-7CEDF059D36C}"/>
              </a:ext>
            </a:extLst>
          </p:cNvPr>
          <p:cNvSpPr txBox="1"/>
          <p:nvPr/>
        </p:nvSpPr>
        <p:spPr>
          <a:xfrm>
            <a:off x="1160673" y="2821021"/>
            <a:ext cx="4443768" cy="338554"/>
          </a:xfrm>
          <a:prstGeom prst="rect">
            <a:avLst/>
          </a:prstGeom>
          <a:noFill/>
        </p:spPr>
        <p:txBody>
          <a:bodyPr wrap="square" rtlCol="0">
            <a:spAutoFit/>
          </a:bodyPr>
          <a:lstStyle/>
          <a:p>
            <a:r>
              <a:rPr lang="en-GB" sz="1600" dirty="0">
                <a:solidFill>
                  <a:schemeClr val="accent6"/>
                </a:solidFill>
              </a:rPr>
              <a:t>Variance of -£6,000</a:t>
            </a:r>
          </a:p>
        </p:txBody>
      </p:sp>
      <p:graphicFrame>
        <p:nvGraphicFramePr>
          <p:cNvPr id="13" name="Chart 12">
            <a:extLst>
              <a:ext uri="{FF2B5EF4-FFF2-40B4-BE49-F238E27FC236}">
                <a16:creationId xmlns:a16="http://schemas.microsoft.com/office/drawing/2014/main" id="{38685EA0-EC25-4768-9BC1-864E235859A2}"/>
              </a:ext>
            </a:extLst>
          </p:cNvPr>
          <p:cNvGraphicFramePr/>
          <p:nvPr>
            <p:extLst>
              <p:ext uri="{D42A27DB-BD31-4B8C-83A1-F6EECF244321}">
                <p14:modId xmlns:p14="http://schemas.microsoft.com/office/powerpoint/2010/main" val="762824437"/>
              </p:ext>
            </p:extLst>
          </p:nvPr>
        </p:nvGraphicFramePr>
        <p:xfrm>
          <a:off x="0" y="3240370"/>
          <a:ext cx="4625714" cy="345452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9831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46278" y="368135"/>
            <a:ext cx="7046232" cy="761167"/>
          </a:xfrm>
        </p:spPr>
        <p:txBody>
          <a:bodyPr>
            <a:normAutofit fontScale="90000"/>
          </a:bodyPr>
          <a:lstStyle/>
          <a:p>
            <a:r>
              <a:rPr lang="en-GB" sz="4400" dirty="0">
                <a:solidFill>
                  <a:schemeClr val="bg1"/>
                </a:solidFill>
              </a:rPr>
              <a:t>Organisational Development</a:t>
            </a:r>
            <a:br>
              <a:rPr lang="en-GB" sz="3600" dirty="0">
                <a:solidFill>
                  <a:schemeClr val="bg1"/>
                </a:solidFill>
              </a:rPr>
            </a:br>
            <a:r>
              <a:rPr lang="en-GB" sz="2200" i="1" dirty="0">
                <a:solidFill>
                  <a:schemeClr val="bg1"/>
                </a:solidFill>
              </a:rPr>
              <a:t>Head of Service: Caroline Tickner</a:t>
            </a:r>
            <a:endParaRPr lang="en-GB" sz="3600" i="1" dirty="0">
              <a:solidFill>
                <a:schemeClr val="bg1"/>
              </a:solidFill>
            </a:endParaRPr>
          </a:p>
        </p:txBody>
      </p:sp>
      <p:sp>
        <p:nvSpPr>
          <p:cNvPr id="11" name="Text Placeholder 5">
            <a:extLst>
              <a:ext uri="{FF2B5EF4-FFF2-40B4-BE49-F238E27FC236}">
                <a16:creationId xmlns:a16="http://schemas.microsoft.com/office/drawing/2014/main" id="{04C77C09-DD76-44E8-956B-B7EBA5561855}"/>
              </a:ext>
            </a:extLst>
          </p:cNvPr>
          <p:cNvSpPr>
            <a:spLocks noGrp="1"/>
          </p:cNvSpPr>
          <p:nvPr>
            <p:ph type="body" sz="half" idx="2"/>
          </p:nvPr>
        </p:nvSpPr>
        <p:spPr>
          <a:xfrm>
            <a:off x="246278" y="1223540"/>
            <a:ext cx="5778361"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Human Resources, Communications &amp; Marketing, Emergency Planning &amp; Business Continuity, Health &amp; Safety</a:t>
            </a:r>
          </a:p>
        </p:txBody>
      </p:sp>
      <p:pic>
        <p:nvPicPr>
          <p:cNvPr id="12" name="Graphic 11" descr="Coins">
            <a:extLst>
              <a:ext uri="{FF2B5EF4-FFF2-40B4-BE49-F238E27FC236}">
                <a16:creationId xmlns:a16="http://schemas.microsoft.com/office/drawing/2014/main" id="{45CE87B3-1A75-4B3A-9159-3C0C763D45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38483" y="214902"/>
            <a:ext cx="914400" cy="914400"/>
          </a:xfrm>
          <a:prstGeom prst="rect">
            <a:avLst/>
          </a:prstGeom>
        </p:spPr>
      </p:pic>
      <p:sp>
        <p:nvSpPr>
          <p:cNvPr id="14" name="TextBox 13">
            <a:extLst>
              <a:ext uri="{FF2B5EF4-FFF2-40B4-BE49-F238E27FC236}">
                <a16:creationId xmlns:a16="http://schemas.microsoft.com/office/drawing/2014/main" id="{2F6C7034-E87D-42D7-BB69-BB22C5B04FB4}"/>
              </a:ext>
            </a:extLst>
          </p:cNvPr>
          <p:cNvSpPr txBox="1"/>
          <p:nvPr/>
        </p:nvSpPr>
        <p:spPr>
          <a:xfrm>
            <a:off x="8662608" y="650386"/>
            <a:ext cx="4443768" cy="338554"/>
          </a:xfrm>
          <a:prstGeom prst="rect">
            <a:avLst/>
          </a:prstGeom>
          <a:noFill/>
        </p:spPr>
        <p:txBody>
          <a:bodyPr wrap="square" rtlCol="0">
            <a:spAutoFit/>
          </a:bodyPr>
          <a:lstStyle/>
          <a:p>
            <a:r>
              <a:rPr lang="en-GB" sz="1600" dirty="0">
                <a:solidFill>
                  <a:schemeClr val="accent4"/>
                </a:solidFill>
              </a:rPr>
              <a:t>Variance of £21,000</a:t>
            </a:r>
          </a:p>
        </p:txBody>
      </p:sp>
      <p:sp>
        <p:nvSpPr>
          <p:cNvPr id="15" name="Title 3">
            <a:extLst>
              <a:ext uri="{FF2B5EF4-FFF2-40B4-BE49-F238E27FC236}">
                <a16:creationId xmlns:a16="http://schemas.microsoft.com/office/drawing/2014/main" id="{8118F0E4-351D-440D-B013-6231A81E0F86}"/>
              </a:ext>
            </a:extLst>
          </p:cNvPr>
          <p:cNvSpPr txBox="1">
            <a:spLocks/>
          </p:cNvSpPr>
          <p:nvPr/>
        </p:nvSpPr>
        <p:spPr>
          <a:xfrm>
            <a:off x="8662608" y="65179"/>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graphicFrame>
        <p:nvGraphicFramePr>
          <p:cNvPr id="13" name="Chart 12">
            <a:extLst>
              <a:ext uri="{FF2B5EF4-FFF2-40B4-BE49-F238E27FC236}">
                <a16:creationId xmlns:a16="http://schemas.microsoft.com/office/drawing/2014/main" id="{4E801306-F674-49DA-85A1-4052ECC39591}"/>
              </a:ext>
            </a:extLst>
          </p:cNvPr>
          <p:cNvGraphicFramePr/>
          <p:nvPr>
            <p:extLst>
              <p:ext uri="{D42A27DB-BD31-4B8C-83A1-F6EECF244321}">
                <p14:modId xmlns:p14="http://schemas.microsoft.com/office/powerpoint/2010/main" val="1964129817"/>
              </p:ext>
            </p:extLst>
          </p:nvPr>
        </p:nvGraphicFramePr>
        <p:xfrm>
          <a:off x="7934943" y="902424"/>
          <a:ext cx="4851224" cy="3909525"/>
        </p:xfrm>
        <a:graphic>
          <a:graphicData uri="http://schemas.openxmlformats.org/drawingml/2006/chart">
            <c:chart xmlns:c="http://schemas.openxmlformats.org/drawingml/2006/chart" xmlns:r="http://schemas.openxmlformats.org/officeDocument/2006/relationships" r:id="rId4"/>
          </a:graphicData>
        </a:graphic>
      </p:graphicFrame>
      <p:pic>
        <p:nvPicPr>
          <p:cNvPr id="16" name="Graphic 15" descr="Bullseye">
            <a:extLst>
              <a:ext uri="{FF2B5EF4-FFF2-40B4-BE49-F238E27FC236}">
                <a16:creationId xmlns:a16="http://schemas.microsoft.com/office/drawing/2014/main" id="{2195C10A-B1A2-4162-82FA-47D5A2EC76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0735" y="1962054"/>
            <a:ext cx="784007" cy="787423"/>
          </a:xfrm>
          <a:prstGeom prst="rect">
            <a:avLst/>
          </a:prstGeom>
        </p:spPr>
      </p:pic>
      <p:sp>
        <p:nvSpPr>
          <p:cNvPr id="17" name="Title 3">
            <a:extLst>
              <a:ext uri="{FF2B5EF4-FFF2-40B4-BE49-F238E27FC236}">
                <a16:creationId xmlns:a16="http://schemas.microsoft.com/office/drawing/2014/main" id="{1D86B54C-7B83-42AA-91F7-C3B189D8FDA7}"/>
              </a:ext>
            </a:extLst>
          </p:cNvPr>
          <p:cNvSpPr txBox="1">
            <a:spLocks/>
          </p:cNvSpPr>
          <p:nvPr/>
        </p:nvSpPr>
        <p:spPr>
          <a:xfrm>
            <a:off x="839198" y="2044423"/>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157A4DF9-0903-419E-B301-D1E3E56EA75E}"/>
              </a:ext>
            </a:extLst>
          </p:cNvPr>
          <p:cNvGraphicFramePr>
            <a:graphicFrameLocks/>
          </p:cNvGraphicFramePr>
          <p:nvPr>
            <p:extLst>
              <p:ext uri="{D42A27DB-BD31-4B8C-83A1-F6EECF244321}">
                <p14:modId xmlns:p14="http://schemas.microsoft.com/office/powerpoint/2010/main" val="3685705956"/>
              </p:ext>
            </p:extLst>
          </p:nvPr>
        </p:nvGraphicFramePr>
        <p:xfrm>
          <a:off x="263743" y="2786545"/>
          <a:ext cx="8389139" cy="3749040"/>
        </p:xfrm>
        <a:graphic>
          <a:graphicData uri="http://schemas.openxmlformats.org/drawingml/2006/table">
            <a:tbl>
              <a:tblPr firstRow="1" bandRow="1">
                <a:tableStyleId>{5940675A-B579-460E-94D1-54222C63F5DA}</a:tableStyleId>
              </a:tblPr>
              <a:tblGrid>
                <a:gridCol w="364371">
                  <a:extLst>
                    <a:ext uri="{9D8B030D-6E8A-4147-A177-3AD203B41FA5}">
                      <a16:colId xmlns:a16="http://schemas.microsoft.com/office/drawing/2014/main" val="3591491900"/>
                    </a:ext>
                  </a:extLst>
                </a:gridCol>
                <a:gridCol w="1886360">
                  <a:extLst>
                    <a:ext uri="{9D8B030D-6E8A-4147-A177-3AD203B41FA5}">
                      <a16:colId xmlns:a16="http://schemas.microsoft.com/office/drawing/2014/main" val="326531481"/>
                    </a:ext>
                  </a:extLst>
                </a:gridCol>
                <a:gridCol w="1799616">
                  <a:extLst>
                    <a:ext uri="{9D8B030D-6E8A-4147-A177-3AD203B41FA5}">
                      <a16:colId xmlns:a16="http://schemas.microsoft.com/office/drawing/2014/main" val="3995465828"/>
                    </a:ext>
                  </a:extLst>
                </a:gridCol>
                <a:gridCol w="311174">
                  <a:extLst>
                    <a:ext uri="{9D8B030D-6E8A-4147-A177-3AD203B41FA5}">
                      <a16:colId xmlns:a16="http://schemas.microsoft.com/office/drawing/2014/main" val="1967849383"/>
                    </a:ext>
                  </a:extLst>
                </a:gridCol>
                <a:gridCol w="311174">
                  <a:extLst>
                    <a:ext uri="{9D8B030D-6E8A-4147-A177-3AD203B41FA5}">
                      <a16:colId xmlns:a16="http://schemas.microsoft.com/office/drawing/2014/main" val="640555015"/>
                    </a:ext>
                  </a:extLst>
                </a:gridCol>
                <a:gridCol w="3362501">
                  <a:extLst>
                    <a:ext uri="{9D8B030D-6E8A-4147-A177-3AD203B41FA5}">
                      <a16:colId xmlns:a16="http://schemas.microsoft.com/office/drawing/2014/main" val="3033096753"/>
                    </a:ext>
                  </a:extLst>
                </a:gridCol>
                <a:gridCol w="353943">
                  <a:extLst>
                    <a:ext uri="{9D8B030D-6E8A-4147-A177-3AD203B41FA5}">
                      <a16:colId xmlns:a16="http://schemas.microsoft.com/office/drawing/2014/main" val="4161796994"/>
                    </a:ext>
                  </a:extLst>
                </a:gridCol>
              </a:tblGrid>
              <a:tr h="224112">
                <a:tc>
                  <a:txBody>
                    <a:bodyPr/>
                    <a:lstStyle/>
                    <a:p>
                      <a:pPr algn="l"/>
                      <a:r>
                        <a:rPr lang="en-GB" sz="9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700" dirty="0">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739675">
                <a:tc rowSpan="3">
                  <a:txBody>
                    <a:bodyPr/>
                    <a:lstStyle/>
                    <a:p>
                      <a:pPr algn="ctr"/>
                      <a:r>
                        <a:rPr lang="en-GB" sz="1200">
                          <a:solidFill>
                            <a:schemeClr val="bg1"/>
                          </a:solidFill>
                        </a:rPr>
                        <a:t>Communications &amp; Marketing</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Develop effective marketing campaigns (internal and external) for major projects in light of Covid-19</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a:solidFill>
                            <a:schemeClr val="bg1"/>
                          </a:solidFill>
                          <a:effectLst/>
                        </a:rPr>
                        <a:t>Increased staff and resident satisfaction (with reports of good experiences) because services are understood and delivered in a convenient way (dependent on service delivery)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800" dirty="0">
                          <a:solidFill>
                            <a:schemeClr val="bg1"/>
                          </a:solidFill>
                          <a:effectLst/>
                        </a:rPr>
                        <a:t>Continual focus on updating website and social media with latest coronavirus information. Promotion of the new rules to residents via website, e-newsletters and social media. Promotion of support packages available to businesses in the area via website, e-newsletter and social media. Signed up to social media channel </a:t>
                      </a:r>
                      <a:r>
                        <a:rPr lang="en-GB" sz="800" dirty="0" err="1">
                          <a:solidFill>
                            <a:schemeClr val="bg1"/>
                          </a:solidFill>
                          <a:effectLst/>
                        </a:rPr>
                        <a:t>Nextdoor</a:t>
                      </a:r>
                      <a:r>
                        <a:rPr lang="en-GB" sz="800" dirty="0">
                          <a:solidFill>
                            <a:schemeClr val="bg1"/>
                          </a:solidFill>
                          <a:effectLst/>
                        </a:rPr>
                        <a:t> to reach approximately 17,000 residents with our messages. Promotion of coronavirus survey to residents. Promotion of internal staff wellbeing survey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r h="1038113">
                <a:tc vMerge="1">
                  <a:txBody>
                    <a:bodyPr/>
                    <a:lstStyle/>
                    <a:p>
                      <a:pPr algn="ctr"/>
                      <a:endParaRPr lang="en-GB" sz="1100"/>
                    </a:p>
                  </a:txBody>
                  <a:tcPr marL="45720" marR="45720" vert="vert270" anchor="ctr"/>
                </a:tc>
                <a:tc>
                  <a:txBody>
                    <a:bodyPr/>
                    <a:lstStyle/>
                    <a:p>
                      <a:pPr algn="l" fontAlgn="base"/>
                      <a:r>
                        <a:rPr lang="en-GB" sz="900" dirty="0">
                          <a:solidFill>
                            <a:schemeClr val="bg1"/>
                          </a:solidFill>
                          <a:effectLst/>
                        </a:rPr>
                        <a:t>Develop innovative campaigns to encourage customers to use digital channels to boost channel shift away from telephone/paper and face-to-face interactions, building on the digital channel shift already achieved due to Covid-19 emergency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Increased access and ease of access to our services for our residents and businesses (dependent on customer access and digital strategies)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7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7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r>
                        <a:rPr lang="en-GB" sz="800" dirty="0">
                          <a:solidFill>
                            <a:schemeClr val="bg1"/>
                          </a:solidFill>
                        </a:rPr>
                        <a:t>Website continuously updated with the latest coronavirus information and support available. Application forms created for business support grants. Complete overhaul of the out of hours information on the website. Brexit information on the website updated. Refreshed metatags on the website to improve search results.</a:t>
                      </a:r>
                    </a:p>
                    <a:p>
                      <a:pPr algn="l"/>
                      <a:r>
                        <a:rPr lang="en-GB" sz="800" dirty="0">
                          <a:solidFill>
                            <a:schemeClr val="bg1"/>
                          </a:solidFill>
                        </a:rPr>
                        <a:t>In Q3, we gained 412 subscribers to e-newsletters, 330 likes on Facebook and 92 followers on Twitter. E-newsletter bulletins had an engagement rate of 71.1% (national average for local government is 62%)</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4165365871"/>
                  </a:ext>
                </a:extLst>
              </a:tr>
              <a:tr h="1191699">
                <a:tc vMerge="1">
                  <a:txBody>
                    <a:bodyPr/>
                    <a:lstStyle/>
                    <a:p>
                      <a:pPr algn="ctr"/>
                      <a:endParaRPr lang="en-GB" sz="1100"/>
                    </a:p>
                  </a:txBody>
                  <a:tcPr marL="45720" marR="45720" vert="vert270" anchor="ctr"/>
                </a:tc>
                <a:tc>
                  <a:txBody>
                    <a:bodyPr/>
                    <a:lstStyle/>
                    <a:p>
                      <a:pPr algn="l" fontAlgn="base"/>
                      <a:r>
                        <a:rPr lang="en-GB" sz="900">
                          <a:solidFill>
                            <a:schemeClr val="bg1"/>
                          </a:solidFill>
                          <a:effectLst/>
                        </a:rPr>
                        <a:t>Use a strategic basis for determining communications priorities and activity so that corporate priorities are linked to communications priorities</a:t>
                      </a:r>
                      <a:br>
                        <a:rPr lang="en-GB" sz="900">
                          <a:solidFill>
                            <a:schemeClr val="bg1"/>
                          </a:solidFill>
                          <a:effectLst/>
                        </a:rPr>
                      </a:br>
                      <a:r>
                        <a:rPr lang="en-GB" sz="900">
                          <a:solidFill>
                            <a:schemeClr val="bg1"/>
                          </a:solidFill>
                          <a:effectLst/>
                        </a:rPr>
                        <a:t>Communications to be factored into service plans and linked directly to communications support for recovery following Covid-19 emergency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Informed, engaged and motivated employees and councillors (powerful Council ambassadors) who understand how their day to day work in the 'new normal' is delivering the Corporate Strategy</a:t>
                      </a:r>
                      <a:br>
                        <a:rPr lang="en-GB" sz="900" dirty="0">
                          <a:solidFill>
                            <a:schemeClr val="bg1"/>
                          </a:solidFill>
                          <a:effectLst/>
                        </a:rPr>
                      </a:br>
                      <a:r>
                        <a:rPr lang="en-GB" sz="900" dirty="0">
                          <a:solidFill>
                            <a:schemeClr val="bg1"/>
                          </a:solidFill>
                          <a:effectLst/>
                        </a:rPr>
                        <a:t>Informed public who have an understanding and appreciation for what the Council is trying to achieve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900" dirty="0">
                          <a:solidFill>
                            <a:schemeClr val="bg1"/>
                          </a:solidFill>
                          <a:effectLst/>
                        </a:rPr>
                        <a:t>Insight-based communications and marketing approach developed for Warmer Homes campaign to target messages to ensure efficient and effective approach. Promotion of governance review recommendations. Promotion of internal support for staff including Wellbeing Wins and future working arrangements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228172410"/>
                  </a:ext>
                </a:extLst>
              </a:tr>
            </a:tbl>
          </a:graphicData>
        </a:graphic>
      </p:graphicFrame>
      <p:sp>
        <p:nvSpPr>
          <p:cNvPr id="19" name="Title 3">
            <a:extLst>
              <a:ext uri="{FF2B5EF4-FFF2-40B4-BE49-F238E27FC236}">
                <a16:creationId xmlns:a16="http://schemas.microsoft.com/office/drawing/2014/main" id="{68DA3BB8-21F5-44F0-933D-D3C1239F8B5C}"/>
              </a:ext>
            </a:extLst>
          </p:cNvPr>
          <p:cNvSpPr txBox="1">
            <a:spLocks/>
          </p:cNvSpPr>
          <p:nvPr/>
        </p:nvSpPr>
        <p:spPr>
          <a:xfrm>
            <a:off x="8672216" y="5947909"/>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1600" dirty="0">
                <a:solidFill>
                  <a:schemeClr val="bg1"/>
                </a:solidFill>
              </a:rPr>
              <a:t>Continued on next slide</a:t>
            </a:r>
          </a:p>
        </p:txBody>
      </p:sp>
    </p:spTree>
    <p:extLst>
      <p:ext uri="{BB962C8B-B14F-4D97-AF65-F5344CB8AC3E}">
        <p14:creationId xmlns:p14="http://schemas.microsoft.com/office/powerpoint/2010/main" val="195811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7">
            <a:extLst>
              <a:ext uri="{FF2B5EF4-FFF2-40B4-BE49-F238E27FC236}">
                <a16:creationId xmlns:a16="http://schemas.microsoft.com/office/drawing/2014/main" id="{4FFBAF0F-50B0-409F-8217-05B793D81CDE}"/>
              </a:ext>
            </a:extLst>
          </p:cNvPr>
          <p:cNvGraphicFramePr>
            <a:graphicFrameLocks/>
          </p:cNvGraphicFramePr>
          <p:nvPr>
            <p:extLst>
              <p:ext uri="{D42A27DB-BD31-4B8C-83A1-F6EECF244321}">
                <p14:modId xmlns:p14="http://schemas.microsoft.com/office/powerpoint/2010/main" val="1773590972"/>
              </p:ext>
            </p:extLst>
          </p:nvPr>
        </p:nvGraphicFramePr>
        <p:xfrm>
          <a:off x="304799" y="735032"/>
          <a:ext cx="11582402" cy="5914296"/>
        </p:xfrm>
        <a:graphic>
          <a:graphicData uri="http://schemas.openxmlformats.org/drawingml/2006/table">
            <a:tbl>
              <a:tblPr firstRow="1" bandRow="1">
                <a:tableStyleId>{5940675A-B579-460E-94D1-54222C63F5DA}</a:tableStyleId>
              </a:tblPr>
              <a:tblGrid>
                <a:gridCol w="359896">
                  <a:extLst>
                    <a:ext uri="{9D8B030D-6E8A-4147-A177-3AD203B41FA5}">
                      <a16:colId xmlns:a16="http://schemas.microsoft.com/office/drawing/2014/main" val="3591491900"/>
                    </a:ext>
                  </a:extLst>
                </a:gridCol>
                <a:gridCol w="2981365">
                  <a:extLst>
                    <a:ext uri="{9D8B030D-6E8A-4147-A177-3AD203B41FA5}">
                      <a16:colId xmlns:a16="http://schemas.microsoft.com/office/drawing/2014/main" val="326531481"/>
                    </a:ext>
                  </a:extLst>
                </a:gridCol>
                <a:gridCol w="2411246">
                  <a:extLst>
                    <a:ext uri="{9D8B030D-6E8A-4147-A177-3AD203B41FA5}">
                      <a16:colId xmlns:a16="http://schemas.microsoft.com/office/drawing/2014/main" val="3995465828"/>
                    </a:ext>
                  </a:extLst>
                </a:gridCol>
                <a:gridCol w="353654">
                  <a:extLst>
                    <a:ext uri="{9D8B030D-6E8A-4147-A177-3AD203B41FA5}">
                      <a16:colId xmlns:a16="http://schemas.microsoft.com/office/drawing/2014/main" val="1967849383"/>
                    </a:ext>
                  </a:extLst>
                </a:gridCol>
                <a:gridCol w="335280">
                  <a:extLst>
                    <a:ext uri="{9D8B030D-6E8A-4147-A177-3AD203B41FA5}">
                      <a16:colId xmlns:a16="http://schemas.microsoft.com/office/drawing/2014/main" val="501114639"/>
                    </a:ext>
                  </a:extLst>
                </a:gridCol>
                <a:gridCol w="4795520">
                  <a:extLst>
                    <a:ext uri="{9D8B030D-6E8A-4147-A177-3AD203B41FA5}">
                      <a16:colId xmlns:a16="http://schemas.microsoft.com/office/drawing/2014/main" val="3033096753"/>
                    </a:ext>
                  </a:extLst>
                </a:gridCol>
                <a:gridCol w="345441">
                  <a:extLst>
                    <a:ext uri="{9D8B030D-6E8A-4147-A177-3AD203B41FA5}">
                      <a16:colId xmlns:a16="http://schemas.microsoft.com/office/drawing/2014/main" val="4161796994"/>
                    </a:ext>
                  </a:extLst>
                </a:gridCol>
              </a:tblGrid>
              <a:tr h="393536">
                <a:tc>
                  <a:txBody>
                    <a:bodyPr/>
                    <a:lstStyle/>
                    <a:p>
                      <a:pPr algn="l"/>
                      <a:r>
                        <a:rPr lang="en-GB" sz="90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700" dirty="0">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755556">
                <a:tc rowSpan="3">
                  <a:txBody>
                    <a:bodyPr/>
                    <a:lstStyle/>
                    <a:p>
                      <a:pPr algn="ctr"/>
                      <a:r>
                        <a:rPr lang="en-GB" sz="1000">
                          <a:solidFill>
                            <a:schemeClr val="bg1"/>
                          </a:solidFill>
                        </a:rPr>
                        <a:t>Emergency Planning &amp; Business Continuity</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Lead the 'organisational' aspect of the Covid-19 recovery plan ensuring that this supports the overall recovery operating plan at a local and Hampshire-wide level and aligns with the wider scope of transformation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A robust organisational recovery plan which aligns with and complements the wider organisational transformation objectives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dirty="0">
                          <a:solidFill>
                            <a:schemeClr val="bg1"/>
                          </a:solidFill>
                          <a:effectLst/>
                        </a:rPr>
                        <a:t>The rise in infection rate has led to the organisation moving out of recovery and back into response. Recovery work is now paused until the transmission rate reduces and the LRF stand down the emergency response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97995152"/>
                  </a:ext>
                </a:extLst>
              </a:tr>
              <a:tr h="835365">
                <a:tc vMerge="1">
                  <a:txBody>
                    <a:bodyPr/>
                    <a:lstStyle/>
                    <a:p>
                      <a:pPr algn="ctr"/>
                      <a:endParaRPr lang="en-GB" sz="1200"/>
                    </a:p>
                  </a:txBody>
                  <a:tcPr marL="45720" marR="45720" vert="vert270" anchor="ctr"/>
                </a:tc>
                <a:tc>
                  <a:txBody>
                    <a:bodyPr/>
                    <a:lstStyle/>
                    <a:p>
                      <a:pPr algn="l" fontAlgn="base"/>
                      <a:r>
                        <a:rPr lang="en-GB" sz="1000" dirty="0">
                          <a:solidFill>
                            <a:schemeClr val="bg1"/>
                          </a:solidFill>
                          <a:effectLst/>
                        </a:rPr>
                        <a:t>Provide the relevant training across the Council to ensure the responsibilities for BC &amp; EP are understood by all and the Council can respond effectively should a disruption/emergency arise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Appropriate strategic and operational incident response and recovery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50" dirty="0">
                          <a:solidFill>
                            <a:schemeClr val="bg1"/>
                          </a:solidFill>
                          <a:effectLst/>
                        </a:rPr>
                        <a:t>The BC and EP training sessions due to take place in October/November had to be delayed due to </a:t>
                      </a:r>
                      <a:r>
                        <a:rPr lang="en-GB" sz="1050" dirty="0" err="1">
                          <a:solidFill>
                            <a:schemeClr val="bg1"/>
                          </a:solidFill>
                          <a:effectLst/>
                        </a:rPr>
                        <a:t>Covid</a:t>
                      </a:r>
                      <a:r>
                        <a:rPr lang="en-GB" sz="1050" dirty="0">
                          <a:solidFill>
                            <a:schemeClr val="bg1"/>
                          </a:solidFill>
                          <a:effectLst/>
                        </a:rPr>
                        <a:t> workload. They have now been rescheduled for January and February. The EP training will include the new roles that are being introduced and the new message/tray system within the ECC. The district and borough plans are currently being updated by HCC EP and will be shared with the councils shortly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795405022"/>
                  </a:ext>
                </a:extLst>
              </a:tr>
              <a:tr h="942463">
                <a:tc vMerge="1">
                  <a:txBody>
                    <a:bodyPr/>
                    <a:lstStyle/>
                    <a:p>
                      <a:pPr algn="ctr"/>
                      <a:endParaRPr lang="en-GB" sz="1400"/>
                    </a:p>
                  </a:txBody>
                  <a:tcPr marL="45720" marR="45720" vert="vert270" anchor="ctr"/>
                </a:tc>
                <a:tc>
                  <a:txBody>
                    <a:bodyPr/>
                    <a:lstStyle/>
                    <a:p>
                      <a:pPr algn="l" fontAlgn="base"/>
                      <a:r>
                        <a:rPr lang="en-GB" sz="1000">
                          <a:solidFill>
                            <a:schemeClr val="bg1"/>
                          </a:solidFill>
                          <a:effectLst/>
                        </a:rPr>
                        <a:t>Fully understand the threats to the delivery of critical services at a local and national level and build an overall recovery plan for Covid-19 which ensures that critical services can continue to be delivered as the organisation moves from response to recovery following the Covid-19 emergency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Appropriate strategic and operational incident response and recovery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dirty="0">
                          <a:solidFill>
                            <a:schemeClr val="bg1"/>
                          </a:solidFill>
                          <a:effectLst/>
                        </a:rPr>
                        <a:t>Continued response to changing </a:t>
                      </a:r>
                      <a:r>
                        <a:rPr lang="en-GB" sz="1100" dirty="0" err="1">
                          <a:solidFill>
                            <a:schemeClr val="bg1"/>
                          </a:solidFill>
                          <a:effectLst/>
                        </a:rPr>
                        <a:t>Covid</a:t>
                      </a:r>
                      <a:r>
                        <a:rPr lang="en-GB" sz="1100" dirty="0">
                          <a:solidFill>
                            <a:schemeClr val="bg1"/>
                          </a:solidFill>
                          <a:effectLst/>
                        </a:rPr>
                        <a:t> situations re tiered system and lockdown. Primary focus on the delivery of P1/P2 critical services; business continuity at the forefront. Move back into response may delay some aspects of the recovery work. On track for the continued delivery of critical services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874536719"/>
                  </a:ext>
                </a:extLst>
              </a:tr>
              <a:tr h="1028142">
                <a:tc>
                  <a:txBody>
                    <a:bodyPr/>
                    <a:lstStyle/>
                    <a:p>
                      <a:pPr algn="ctr"/>
                      <a:r>
                        <a:rPr lang="en-GB" sz="1100">
                          <a:solidFill>
                            <a:schemeClr val="bg1"/>
                          </a:solidFill>
                        </a:rPr>
                        <a:t>Health &amp; Safety</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Actively promote the need for the Council and its contractors to comply with all aspects of H&amp;S legislation, ensuring that relevant monitoring and reporting is in place to mitigate risk in line with Covid-19 requirements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Rigorous monitoring of the Council and its contractors to ensure compliance with all aspects of H&amp;S, escalating through the relevant channels where necessary if compliance falls short of minimum regulatory standards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50" dirty="0">
                          <a:solidFill>
                            <a:schemeClr val="bg1"/>
                          </a:solidFill>
                          <a:effectLst/>
                        </a:rPr>
                        <a:t>Continuing to attend monthly CMT (Client) meetings, raising outstanding actions in relation to required documentation. Also attending the monthly service meetings. Review has taken place of the Norse Kahootz area and we have established reporting mechanisms which allow Norse to update directly – this will enable an easier auditable process. On site inspections currently on hold. We have produced and communicated guidance on contractors for all staff, along with a checklist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960118475"/>
                  </a:ext>
                </a:extLst>
              </a:tr>
              <a:tr h="1028142">
                <a:tc rowSpan="2">
                  <a:txBody>
                    <a:bodyPr/>
                    <a:lstStyle/>
                    <a:p>
                      <a:pPr algn="ctr"/>
                      <a:r>
                        <a:rPr lang="en-GB" sz="1200">
                          <a:solidFill>
                            <a:schemeClr val="bg1"/>
                          </a:solidFill>
                        </a:rPr>
                        <a:t>Human Resources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Lead, develop and implement HR and OD interventions as per the ‘People’ workstream and project plan to support the effective implementation of the organisational wide transformation programme ensuring that this is aligned with the organisational recovery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A step change to the way the organisation delivers its services through people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100" dirty="0">
                          <a:solidFill>
                            <a:schemeClr val="bg1"/>
                          </a:solidFill>
                          <a:effectLst/>
                        </a:rPr>
                        <a:t>Further detailed information on the TOM is needed to enable the one team workstream to progress activities fully. In the interim, work has taken place to fully align the pay structures in the two councils from April 2021 (subject to agreement). Future working styles project to inform transformation is paused due to lockdown. Values and behaviours employee group created and in progress to review the values of the councils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213664646"/>
                  </a:ext>
                </a:extLst>
              </a:tr>
              <a:tr h="682564">
                <a:tc vMerge="1">
                  <a:txBody>
                    <a:bodyPr/>
                    <a:lstStyle/>
                    <a:p>
                      <a:pPr algn="ctr"/>
                      <a:endParaRPr lang="en-GB" sz="1400"/>
                    </a:p>
                  </a:txBody>
                  <a:tcPr marL="45720" marR="45720" vert="vert270" anchor="ctr"/>
                </a:tc>
                <a:tc>
                  <a:txBody>
                    <a:bodyPr/>
                    <a:lstStyle/>
                    <a:p>
                      <a:pPr algn="l" fontAlgn="base"/>
                      <a:r>
                        <a:rPr lang="en-GB" sz="1000">
                          <a:solidFill>
                            <a:schemeClr val="bg1"/>
                          </a:solidFill>
                          <a:effectLst/>
                        </a:rPr>
                        <a:t>Effectively deliver CSP18 Alpha project and all associated objectives and develop a business case for the future delivery of payroll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Delivery of a successful payroll for 2020-21 (people paid accurately and on time) and a business case which identifies an affordable fit-for-purpose future payroll solution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dirty="0">
                          <a:solidFill>
                            <a:schemeClr val="bg1"/>
                          </a:solidFill>
                          <a:effectLst/>
                        </a:rPr>
                        <a:t>Plan to extend </a:t>
                      </a:r>
                      <a:r>
                        <a:rPr lang="en-GB" sz="1100" dirty="0" err="1">
                          <a:solidFill>
                            <a:schemeClr val="bg1"/>
                          </a:solidFill>
                          <a:effectLst/>
                        </a:rPr>
                        <a:t>Zellis</a:t>
                      </a:r>
                      <a:r>
                        <a:rPr lang="en-GB" sz="1100" dirty="0">
                          <a:solidFill>
                            <a:schemeClr val="bg1"/>
                          </a:solidFill>
                          <a:effectLst/>
                        </a:rPr>
                        <a:t> arrangement with South &amp; Vale and Hart councils until April 2022. Cabinet paper and decision scheduled for mid February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290661549"/>
                  </a:ext>
                </a:extLst>
              </a:tr>
            </a:tbl>
          </a:graphicData>
        </a:graphic>
      </p:graphicFrame>
      <p:pic>
        <p:nvPicPr>
          <p:cNvPr id="3" name="Graphic 2" descr="Bullseye">
            <a:extLst>
              <a:ext uri="{FF2B5EF4-FFF2-40B4-BE49-F238E27FC236}">
                <a16:creationId xmlns:a16="http://schemas.microsoft.com/office/drawing/2014/main" id="{4FC27C68-B013-49BA-A256-43C7AC8BAC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65138" y="74116"/>
            <a:ext cx="622377" cy="625089"/>
          </a:xfrm>
          <a:prstGeom prst="rect">
            <a:avLst/>
          </a:prstGeom>
        </p:spPr>
      </p:pic>
      <p:sp>
        <p:nvSpPr>
          <p:cNvPr id="4" name="Title 3">
            <a:extLst>
              <a:ext uri="{FF2B5EF4-FFF2-40B4-BE49-F238E27FC236}">
                <a16:creationId xmlns:a16="http://schemas.microsoft.com/office/drawing/2014/main" id="{EFEBF09B-2913-4043-9355-BD04691AF171}"/>
              </a:ext>
            </a:extLst>
          </p:cNvPr>
          <p:cNvSpPr txBox="1">
            <a:spLocks/>
          </p:cNvSpPr>
          <p:nvPr/>
        </p:nvSpPr>
        <p:spPr>
          <a:xfrm>
            <a:off x="7489658" y="59274"/>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sp>
        <p:nvSpPr>
          <p:cNvPr id="5" name="Title 3">
            <a:extLst>
              <a:ext uri="{FF2B5EF4-FFF2-40B4-BE49-F238E27FC236}">
                <a16:creationId xmlns:a16="http://schemas.microsoft.com/office/drawing/2014/main" id="{51226A8A-BE55-4266-B8EC-0C92FA2708A3}"/>
              </a:ext>
            </a:extLst>
          </p:cNvPr>
          <p:cNvSpPr txBox="1">
            <a:spLocks/>
          </p:cNvSpPr>
          <p:nvPr/>
        </p:nvSpPr>
        <p:spPr>
          <a:xfrm>
            <a:off x="227576" y="163522"/>
            <a:ext cx="5791201" cy="571510"/>
          </a:xfrm>
          <a:prstGeom prst="rect">
            <a:avLst/>
          </a:prstGeom>
        </p:spPr>
        <p:txBody>
          <a:bodyP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rPr>
              <a:t>Organisational Development</a:t>
            </a:r>
            <a:endParaRPr lang="en-GB" sz="3600" i="1" dirty="0">
              <a:solidFill>
                <a:schemeClr val="bg1"/>
              </a:solidFill>
            </a:endParaRPr>
          </a:p>
        </p:txBody>
      </p:sp>
    </p:spTree>
    <p:extLst>
      <p:ext uri="{BB962C8B-B14F-4D97-AF65-F5344CB8AC3E}">
        <p14:creationId xmlns:p14="http://schemas.microsoft.com/office/powerpoint/2010/main" val="41828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139B5-04E0-4F2C-860D-3BEC61D970E3}"/>
              </a:ext>
            </a:extLst>
          </p:cNvPr>
          <p:cNvSpPr>
            <a:spLocks noGrp="1"/>
          </p:cNvSpPr>
          <p:nvPr>
            <p:ph type="title"/>
          </p:nvPr>
        </p:nvSpPr>
        <p:spPr/>
        <p:txBody>
          <a:bodyPr/>
          <a:lstStyle/>
          <a:p>
            <a:r>
              <a:rPr lang="en-GB" dirty="0">
                <a:solidFill>
                  <a:schemeClr val="bg1"/>
                </a:solidFill>
              </a:rPr>
              <a:t>Contents</a:t>
            </a:r>
          </a:p>
        </p:txBody>
      </p:sp>
      <p:sp>
        <p:nvSpPr>
          <p:cNvPr id="3" name="Content Placeholder 2">
            <a:extLst>
              <a:ext uri="{FF2B5EF4-FFF2-40B4-BE49-F238E27FC236}">
                <a16:creationId xmlns:a16="http://schemas.microsoft.com/office/drawing/2014/main" id="{5A4C40A3-0512-474B-BFBC-9857409BA014}"/>
              </a:ext>
            </a:extLst>
          </p:cNvPr>
          <p:cNvSpPr>
            <a:spLocks noGrp="1"/>
          </p:cNvSpPr>
          <p:nvPr>
            <p:ph idx="1"/>
          </p:nvPr>
        </p:nvSpPr>
        <p:spPr/>
        <p:txBody>
          <a:bodyPr>
            <a:normAutofit lnSpcReduction="10000"/>
          </a:bodyPr>
          <a:lstStyle/>
          <a:p>
            <a:pPr marL="514350" indent="-514350">
              <a:buFont typeface="+mj-lt"/>
              <a:buAutoNum type="arabicPeriod"/>
            </a:pPr>
            <a:r>
              <a:rPr lang="en-GB" dirty="0">
                <a:solidFill>
                  <a:schemeClr val="bg1"/>
                </a:solidFill>
                <a:hlinkClick r:id="rId2" action="ppaction://hlinksldjump">
                  <a:extLst>
                    <a:ext uri="{A12FA001-AC4F-418D-AE19-62706E023703}">
                      <ahyp:hlinkClr xmlns:ahyp="http://schemas.microsoft.com/office/drawing/2018/hyperlinkcolor" val="tx"/>
                    </a:ext>
                  </a:extLst>
                </a:hlinkClick>
              </a:rPr>
              <a:t>Headline achievements for Q3</a:t>
            </a:r>
            <a:endParaRPr lang="en-GB" dirty="0">
              <a:solidFill>
                <a:schemeClr val="bg1"/>
              </a:solidFill>
            </a:endParaRPr>
          </a:p>
          <a:p>
            <a:pPr marL="514350" indent="-514350">
              <a:buFont typeface="+mj-lt"/>
              <a:buAutoNum type="arabicPeriod"/>
            </a:pPr>
            <a:r>
              <a:rPr lang="en-GB" dirty="0">
                <a:solidFill>
                  <a:schemeClr val="bg1"/>
                </a:solidFill>
                <a:hlinkClick r:id="rId3" action="ppaction://hlinksldjump">
                  <a:extLst>
                    <a:ext uri="{A12FA001-AC4F-418D-AE19-62706E023703}">
                      <ahyp:hlinkClr xmlns:ahyp="http://schemas.microsoft.com/office/drawing/2018/hyperlinkcolor" val="tx"/>
                    </a:ext>
                  </a:extLst>
                </a:hlinkClick>
              </a:rPr>
              <a:t>People – key statistics for Q3</a:t>
            </a:r>
            <a:endParaRPr lang="en-GB" dirty="0">
              <a:solidFill>
                <a:schemeClr val="bg1"/>
              </a:solidFill>
            </a:endParaRPr>
          </a:p>
          <a:p>
            <a:pPr marL="514350" indent="-514350">
              <a:buFont typeface="+mj-lt"/>
              <a:buAutoNum type="arabicPeriod"/>
            </a:pPr>
            <a:r>
              <a:rPr lang="en-GB" dirty="0">
                <a:solidFill>
                  <a:schemeClr val="bg1"/>
                </a:solidFill>
                <a:hlinkClick r:id="rId4" action="ppaction://hlinksldjump">
                  <a:extLst>
                    <a:ext uri="{A12FA001-AC4F-418D-AE19-62706E023703}">
                      <ahyp:hlinkClr xmlns:ahyp="http://schemas.microsoft.com/office/drawing/2018/hyperlinkcolor" val="tx"/>
                    </a:ext>
                  </a:extLst>
                </a:hlinkClick>
              </a:rPr>
              <a:t>Finance</a:t>
            </a:r>
            <a:endParaRPr lang="en-GB" dirty="0">
              <a:solidFill>
                <a:schemeClr val="bg1"/>
              </a:solidFill>
            </a:endParaRPr>
          </a:p>
          <a:p>
            <a:pPr marL="514350" indent="-514350">
              <a:buFont typeface="+mj-lt"/>
              <a:buAutoNum type="arabicPeriod"/>
            </a:pPr>
            <a:r>
              <a:rPr lang="en-GB" dirty="0">
                <a:solidFill>
                  <a:schemeClr val="bg1"/>
                </a:solidFill>
                <a:hlinkClick r:id="rId5" action="ppaction://hlinksldjump">
                  <a:extLst>
                    <a:ext uri="{A12FA001-AC4F-418D-AE19-62706E023703}">
                      <ahyp:hlinkClr xmlns:ahyp="http://schemas.microsoft.com/office/drawing/2018/hyperlinkcolor" val="tx"/>
                    </a:ext>
                  </a:extLst>
                </a:hlinkClick>
              </a:rPr>
              <a:t>Update on corporate projects</a:t>
            </a:r>
            <a:endParaRPr lang="en-GB" dirty="0">
              <a:solidFill>
                <a:schemeClr val="bg1"/>
              </a:solidFill>
            </a:endParaRPr>
          </a:p>
          <a:p>
            <a:pPr marL="514350" indent="-514350">
              <a:buFont typeface="+mj-lt"/>
              <a:buAutoNum type="arabicPeriod"/>
            </a:pPr>
            <a:r>
              <a:rPr lang="en-GB" dirty="0">
                <a:solidFill>
                  <a:schemeClr val="bg1"/>
                </a:solidFill>
                <a:hlinkClick r:id="rId6" action="ppaction://hlinksldjump">
                  <a:extLst>
                    <a:ext uri="{A12FA001-AC4F-418D-AE19-62706E023703}">
                      <ahyp:hlinkClr xmlns:ahyp="http://schemas.microsoft.com/office/drawing/2018/hyperlinkcolor" val="tx"/>
                    </a:ext>
                  </a:extLst>
                </a:hlinkClick>
              </a:rPr>
              <a:t>Corporate governance – key statistics for Q3</a:t>
            </a:r>
            <a:endParaRPr lang="en-GB" dirty="0">
              <a:solidFill>
                <a:schemeClr val="bg1"/>
              </a:solidFill>
            </a:endParaRPr>
          </a:p>
          <a:p>
            <a:pPr marL="514350" indent="-514350">
              <a:buFont typeface="+mj-lt"/>
              <a:buAutoNum type="arabicPeriod"/>
            </a:pPr>
            <a:r>
              <a:rPr lang="en-GB" dirty="0">
                <a:solidFill>
                  <a:schemeClr val="bg1"/>
                </a:solidFill>
              </a:rPr>
              <a:t>Service dashboards (containing in-depth information about Corporate Action Plan objectives, KPIs, and budget variance)</a:t>
            </a:r>
          </a:p>
          <a:p>
            <a:pPr marL="0" indent="0">
              <a:buNone/>
            </a:pPr>
            <a:r>
              <a:rPr lang="en-GB" dirty="0">
                <a:solidFill>
                  <a:schemeClr val="bg1"/>
                </a:solidFill>
              </a:rPr>
              <a:t>	</a:t>
            </a:r>
            <a:r>
              <a:rPr lang="en-GB" dirty="0">
                <a:solidFill>
                  <a:schemeClr val="bg1"/>
                </a:solidFill>
                <a:hlinkClick r:id="rId7" action="ppaction://hlinksldjump">
                  <a:extLst>
                    <a:ext uri="{A12FA001-AC4F-418D-AE19-62706E023703}">
                      <ahyp:hlinkClr xmlns:ahyp="http://schemas.microsoft.com/office/drawing/2018/hyperlinkcolor" val="tx"/>
                    </a:ext>
                  </a:extLst>
                </a:hlinkClick>
              </a:rPr>
              <a:t>Corporate Services</a:t>
            </a:r>
            <a:endParaRPr lang="en-GB" dirty="0">
              <a:solidFill>
                <a:schemeClr val="bg1"/>
              </a:solidFill>
            </a:endParaRPr>
          </a:p>
          <a:p>
            <a:pPr marL="0" indent="0">
              <a:buNone/>
            </a:pPr>
            <a:r>
              <a:rPr lang="en-GB" dirty="0">
                <a:solidFill>
                  <a:schemeClr val="bg1"/>
                </a:solidFill>
              </a:rPr>
              <a:t>	</a:t>
            </a:r>
            <a:r>
              <a:rPr lang="en-GB" dirty="0">
                <a:solidFill>
                  <a:schemeClr val="bg1"/>
                </a:solidFill>
                <a:hlinkClick r:id="rId8" action="ppaction://hlinksldjump">
                  <a:extLst>
                    <a:ext uri="{A12FA001-AC4F-418D-AE19-62706E023703}">
                      <ahyp:hlinkClr xmlns:ahyp="http://schemas.microsoft.com/office/drawing/2018/hyperlinkcolor" val="tx"/>
                    </a:ext>
                  </a:extLst>
                </a:hlinkClick>
              </a:rPr>
              <a:t>Regeneration &amp; Place</a:t>
            </a:r>
            <a:endParaRPr lang="en-GB" dirty="0">
              <a:solidFill>
                <a:schemeClr val="bg1"/>
              </a:solidFill>
            </a:endParaRPr>
          </a:p>
        </p:txBody>
      </p:sp>
    </p:spTree>
    <p:extLst>
      <p:ext uri="{BB962C8B-B14F-4D97-AF65-F5344CB8AC3E}">
        <p14:creationId xmlns:p14="http://schemas.microsoft.com/office/powerpoint/2010/main" val="1978376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2317B40C-CCF6-47C9-BE1F-81B7781927B1}"/>
              </a:ext>
            </a:extLst>
          </p:cNvPr>
          <p:cNvGraphicFramePr/>
          <p:nvPr>
            <p:extLst>
              <p:ext uri="{D42A27DB-BD31-4B8C-83A1-F6EECF244321}">
                <p14:modId xmlns:p14="http://schemas.microsoft.com/office/powerpoint/2010/main" val="1709449819"/>
              </p:ext>
            </p:extLst>
          </p:nvPr>
        </p:nvGraphicFramePr>
        <p:xfrm>
          <a:off x="7223185" y="1848535"/>
          <a:ext cx="5161825" cy="3909525"/>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Programmes, Redesign &amp; Quality</a:t>
            </a:r>
            <a:br>
              <a:rPr lang="en-GB" sz="3600" dirty="0">
                <a:solidFill>
                  <a:schemeClr val="bg1"/>
                </a:solidFill>
              </a:rPr>
            </a:br>
            <a:r>
              <a:rPr lang="en-GB" sz="2200" i="1" dirty="0">
                <a:solidFill>
                  <a:schemeClr val="bg1"/>
                </a:solidFill>
              </a:rPr>
              <a:t>Head of Service: Sue Parker</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6815360"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Business Solutions Unit, Digital Design, Information Governance, Governance Hub, Effective Working, Facilities Management, Street Care</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118168735"/>
              </p:ext>
            </p:extLst>
          </p:nvPr>
        </p:nvGraphicFramePr>
        <p:xfrm>
          <a:off x="426338" y="3787413"/>
          <a:ext cx="7874382" cy="2670311"/>
        </p:xfrm>
        <a:graphic>
          <a:graphicData uri="http://schemas.openxmlformats.org/drawingml/2006/table">
            <a:tbl>
              <a:tblPr firstRow="1" bandRow="1">
                <a:tableStyleId>{9D7B26C5-4107-4FEC-AEDC-1716B250A1EF}</a:tableStyleId>
              </a:tblPr>
              <a:tblGrid>
                <a:gridCol w="4542835">
                  <a:extLst>
                    <a:ext uri="{9D8B030D-6E8A-4147-A177-3AD203B41FA5}">
                      <a16:colId xmlns:a16="http://schemas.microsoft.com/office/drawing/2014/main" val="1632953638"/>
                    </a:ext>
                  </a:extLst>
                </a:gridCol>
                <a:gridCol w="889328">
                  <a:extLst>
                    <a:ext uri="{9D8B030D-6E8A-4147-A177-3AD203B41FA5}">
                      <a16:colId xmlns:a16="http://schemas.microsoft.com/office/drawing/2014/main" val="3276194889"/>
                    </a:ext>
                  </a:extLst>
                </a:gridCol>
                <a:gridCol w="814073">
                  <a:extLst>
                    <a:ext uri="{9D8B030D-6E8A-4147-A177-3AD203B41FA5}">
                      <a16:colId xmlns:a16="http://schemas.microsoft.com/office/drawing/2014/main" val="3436727633"/>
                    </a:ext>
                  </a:extLst>
                </a:gridCol>
                <a:gridCol w="814073">
                  <a:extLst>
                    <a:ext uri="{9D8B030D-6E8A-4147-A177-3AD203B41FA5}">
                      <a16:colId xmlns:a16="http://schemas.microsoft.com/office/drawing/2014/main" val="7313404"/>
                    </a:ext>
                  </a:extLst>
                </a:gridCol>
                <a:gridCol w="814073">
                  <a:extLst>
                    <a:ext uri="{9D8B030D-6E8A-4147-A177-3AD203B41FA5}">
                      <a16:colId xmlns:a16="http://schemas.microsoft.com/office/drawing/2014/main" val="1381047492"/>
                    </a:ext>
                  </a:extLst>
                </a:gridCol>
              </a:tblGrid>
              <a:tr h="371578">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71578">
                <a:tc>
                  <a:txBody>
                    <a:bodyPr/>
                    <a:lstStyle/>
                    <a:p>
                      <a:pPr algn="l" fontAlgn="ctr"/>
                      <a:r>
                        <a:rPr lang="en-GB" sz="1100" u="none" strike="noStrike" dirty="0">
                          <a:solidFill>
                            <a:schemeClr val="bg1"/>
                          </a:solidFill>
                          <a:effectLst/>
                        </a:rPr>
                        <a:t>Freedom of Information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bg1"/>
                          </a:solidFill>
                        </a:rPr>
                        <a:t>78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bg1"/>
                          </a:solidFill>
                        </a:rPr>
                        <a:t>104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bg1"/>
                          </a:solidFill>
                        </a:rPr>
                        <a:t>122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371578">
                <a:tc>
                  <a:txBody>
                    <a:bodyPr/>
                    <a:lstStyle/>
                    <a:p>
                      <a:pPr algn="l" fontAlgn="ctr"/>
                      <a:r>
                        <a:rPr lang="en-GB" sz="1100" u="none" strike="noStrike" dirty="0">
                          <a:solidFill>
                            <a:schemeClr val="bg1"/>
                          </a:solidFill>
                          <a:effectLst/>
                        </a:rPr>
                        <a:t>Freedom of Information - requests completed within 20 day statutory deadline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accent6"/>
                          </a:solidFill>
                        </a:rPr>
                        <a:t>98.7%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accent6"/>
                          </a:solidFill>
                        </a:rPr>
                        <a:t>96.2%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accent6"/>
                          </a:solidFill>
                        </a:rPr>
                        <a:t>98.4%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71578">
                <a:tc>
                  <a:txBody>
                    <a:bodyPr/>
                    <a:lstStyle/>
                    <a:p>
                      <a:pPr algn="l" fontAlgn="ctr"/>
                      <a:r>
                        <a:rPr lang="en-GB" sz="1100" u="none" strike="noStrike" dirty="0">
                          <a:solidFill>
                            <a:schemeClr val="bg1"/>
                          </a:solidFill>
                          <a:effectLst/>
                        </a:rPr>
                        <a:t>Environmental Information Regulations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bg1"/>
                          </a:solidFill>
                        </a:rPr>
                        <a:t>30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bg1"/>
                          </a:solidFill>
                        </a:rPr>
                        <a:t>40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bg1"/>
                          </a:solidFill>
                        </a:rPr>
                        <a:t>46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396737">
                <a:tc>
                  <a:txBody>
                    <a:bodyPr/>
                    <a:lstStyle/>
                    <a:p>
                      <a:pPr algn="l" fontAlgn="ctr"/>
                      <a:r>
                        <a:rPr lang="en-GB" sz="1100" u="none" strike="noStrike" dirty="0">
                          <a:solidFill>
                            <a:schemeClr val="bg1"/>
                          </a:solidFill>
                          <a:effectLst/>
                        </a:rPr>
                        <a:t>Environmental Information Regulations - requests completed within 20 day statutory deadline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accent4"/>
                          </a:solidFill>
                        </a:rPr>
                        <a:t>86.7%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accent4"/>
                          </a:solidFill>
                        </a:rPr>
                        <a:t>90.0%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accent6"/>
                          </a:solidFill>
                        </a:rPr>
                        <a:t>95.7%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71578">
                <a:tc>
                  <a:txBody>
                    <a:bodyPr/>
                    <a:lstStyle/>
                    <a:p>
                      <a:pPr algn="l" fontAlgn="ctr"/>
                      <a:r>
                        <a:rPr lang="en-GB" sz="1100" u="none" strike="noStrike" dirty="0">
                          <a:solidFill>
                            <a:schemeClr val="bg1"/>
                          </a:solidFill>
                          <a:effectLst/>
                        </a:rPr>
                        <a:t>Subject Access Requests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396737">
                <a:tc>
                  <a:txBody>
                    <a:bodyPr/>
                    <a:lstStyle/>
                    <a:p>
                      <a:pPr algn="l" fontAlgn="ctr"/>
                      <a:r>
                        <a:rPr lang="en-GB" sz="1100" u="none" strike="noStrike" dirty="0">
                          <a:solidFill>
                            <a:schemeClr val="bg1"/>
                          </a:solidFill>
                          <a:effectLst/>
                        </a:rPr>
                        <a:t>Subject Access Requests - requests completed within statutory deadline of one month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95%</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accent4"/>
                          </a:solidFill>
                        </a:rPr>
                        <a:t>67.0%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1193342" y="2956296"/>
            <a:ext cx="5154140" cy="7611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7639" y="2836918"/>
            <a:ext cx="914400" cy="914400"/>
          </a:xfrm>
          <a:prstGeom prst="rect">
            <a:avLst/>
          </a:prstGeom>
        </p:spPr>
      </p:pic>
      <p:pic>
        <p:nvPicPr>
          <p:cNvPr id="18" name="Graphic 17" descr="Coins">
            <a:extLst>
              <a:ext uri="{FF2B5EF4-FFF2-40B4-BE49-F238E27FC236}">
                <a16:creationId xmlns:a16="http://schemas.microsoft.com/office/drawing/2014/main" id="{B0986E08-1BF1-4E64-ABC4-40CC6879BCA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06962" y="864184"/>
            <a:ext cx="914400" cy="914400"/>
          </a:xfrm>
          <a:prstGeom prst="rect">
            <a:avLst/>
          </a:prstGeom>
        </p:spPr>
      </p:pic>
      <p:sp>
        <p:nvSpPr>
          <p:cNvPr id="19" name="TextBox 18">
            <a:extLst>
              <a:ext uri="{FF2B5EF4-FFF2-40B4-BE49-F238E27FC236}">
                <a16:creationId xmlns:a16="http://schemas.microsoft.com/office/drawing/2014/main" id="{202B60F1-154B-4306-BE4F-B1B0040A7576}"/>
              </a:ext>
            </a:extLst>
          </p:cNvPr>
          <p:cNvSpPr txBox="1"/>
          <p:nvPr/>
        </p:nvSpPr>
        <p:spPr>
          <a:xfrm>
            <a:off x="8564453" y="1582881"/>
            <a:ext cx="3477008" cy="338554"/>
          </a:xfrm>
          <a:prstGeom prst="rect">
            <a:avLst/>
          </a:prstGeom>
          <a:noFill/>
        </p:spPr>
        <p:txBody>
          <a:bodyPr wrap="square" rtlCol="0">
            <a:spAutoFit/>
          </a:bodyPr>
          <a:lstStyle/>
          <a:p>
            <a:r>
              <a:rPr lang="en-GB" sz="1600" dirty="0">
                <a:solidFill>
                  <a:schemeClr val="accent6"/>
                </a:solidFill>
              </a:rPr>
              <a:t>Variance of -£128,000</a:t>
            </a:r>
          </a:p>
        </p:txBody>
      </p:sp>
      <p:sp>
        <p:nvSpPr>
          <p:cNvPr id="21" name="Title 3">
            <a:extLst>
              <a:ext uri="{FF2B5EF4-FFF2-40B4-BE49-F238E27FC236}">
                <a16:creationId xmlns:a16="http://schemas.microsoft.com/office/drawing/2014/main" id="{E5504C55-3A14-48EF-9D9E-A854BCC5DAEF}"/>
              </a:ext>
            </a:extLst>
          </p:cNvPr>
          <p:cNvSpPr txBox="1">
            <a:spLocks/>
          </p:cNvSpPr>
          <p:nvPr/>
        </p:nvSpPr>
        <p:spPr>
          <a:xfrm>
            <a:off x="8381941" y="870503"/>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spTree>
    <p:extLst>
      <p:ext uri="{BB962C8B-B14F-4D97-AF65-F5344CB8AC3E}">
        <p14:creationId xmlns:p14="http://schemas.microsoft.com/office/powerpoint/2010/main" val="314548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90346" y="-46949"/>
            <a:ext cx="599759" cy="599759"/>
          </a:xfrm>
          <a:prstGeom prst="rect">
            <a:avLst/>
          </a:prstGeom>
        </p:spPr>
      </p:pic>
      <p:graphicFrame>
        <p:nvGraphicFramePr>
          <p:cNvPr id="7" name="Table 7">
            <a:extLst>
              <a:ext uri="{FF2B5EF4-FFF2-40B4-BE49-F238E27FC236}">
                <a16:creationId xmlns:a16="http://schemas.microsoft.com/office/drawing/2014/main" id="{4CF0F292-9049-4D91-888B-C2031CBBB235}"/>
              </a:ext>
            </a:extLst>
          </p:cNvPr>
          <p:cNvGraphicFramePr>
            <a:graphicFrameLocks noGrp="1"/>
          </p:cNvGraphicFramePr>
          <p:nvPr>
            <p:ph idx="1"/>
            <p:extLst>
              <p:ext uri="{D42A27DB-BD31-4B8C-83A1-F6EECF244321}">
                <p14:modId xmlns:p14="http://schemas.microsoft.com/office/powerpoint/2010/main" val="540413276"/>
              </p:ext>
            </p:extLst>
          </p:nvPr>
        </p:nvGraphicFramePr>
        <p:xfrm>
          <a:off x="251596" y="543307"/>
          <a:ext cx="11688806" cy="6210553"/>
        </p:xfrm>
        <a:graphic>
          <a:graphicData uri="http://schemas.openxmlformats.org/drawingml/2006/table">
            <a:tbl>
              <a:tblPr firstRow="1" bandRow="1">
                <a:tableStyleId>{5940675A-B579-460E-94D1-54222C63F5DA}</a:tableStyleId>
              </a:tblPr>
              <a:tblGrid>
                <a:gridCol w="423077">
                  <a:extLst>
                    <a:ext uri="{9D8B030D-6E8A-4147-A177-3AD203B41FA5}">
                      <a16:colId xmlns:a16="http://schemas.microsoft.com/office/drawing/2014/main" val="3591491900"/>
                    </a:ext>
                  </a:extLst>
                </a:gridCol>
                <a:gridCol w="2389620">
                  <a:extLst>
                    <a:ext uri="{9D8B030D-6E8A-4147-A177-3AD203B41FA5}">
                      <a16:colId xmlns:a16="http://schemas.microsoft.com/office/drawing/2014/main" val="326531481"/>
                    </a:ext>
                  </a:extLst>
                </a:gridCol>
                <a:gridCol w="2683685">
                  <a:extLst>
                    <a:ext uri="{9D8B030D-6E8A-4147-A177-3AD203B41FA5}">
                      <a16:colId xmlns:a16="http://schemas.microsoft.com/office/drawing/2014/main" val="3995465828"/>
                    </a:ext>
                  </a:extLst>
                </a:gridCol>
                <a:gridCol w="385792">
                  <a:extLst>
                    <a:ext uri="{9D8B030D-6E8A-4147-A177-3AD203B41FA5}">
                      <a16:colId xmlns:a16="http://schemas.microsoft.com/office/drawing/2014/main" val="1143267671"/>
                    </a:ext>
                  </a:extLst>
                </a:gridCol>
                <a:gridCol w="385792">
                  <a:extLst>
                    <a:ext uri="{9D8B030D-6E8A-4147-A177-3AD203B41FA5}">
                      <a16:colId xmlns:a16="http://schemas.microsoft.com/office/drawing/2014/main" val="2190832931"/>
                    </a:ext>
                  </a:extLst>
                </a:gridCol>
                <a:gridCol w="5043629">
                  <a:extLst>
                    <a:ext uri="{9D8B030D-6E8A-4147-A177-3AD203B41FA5}">
                      <a16:colId xmlns:a16="http://schemas.microsoft.com/office/drawing/2014/main" val="3033096753"/>
                    </a:ext>
                  </a:extLst>
                </a:gridCol>
                <a:gridCol w="377211">
                  <a:extLst>
                    <a:ext uri="{9D8B030D-6E8A-4147-A177-3AD203B41FA5}">
                      <a16:colId xmlns:a16="http://schemas.microsoft.com/office/drawing/2014/main" val="4161796994"/>
                    </a:ext>
                  </a:extLst>
                </a:gridCol>
              </a:tblGrid>
              <a:tr h="455241">
                <a:tc>
                  <a:txBody>
                    <a:bodyPr/>
                    <a:lstStyle/>
                    <a:p>
                      <a:pPr algn="l"/>
                      <a:r>
                        <a:rPr lang="en-GB" sz="11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372470">
                <a:tc rowSpan="3">
                  <a:txBody>
                    <a:bodyPr/>
                    <a:lstStyle/>
                    <a:p>
                      <a:pPr algn="ctr"/>
                      <a:r>
                        <a:rPr lang="en-GB" sz="1400">
                          <a:solidFill>
                            <a:schemeClr val="bg1"/>
                          </a:solidFill>
                        </a:rPr>
                        <a:t>Business Solutions Unit</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kern="1200" dirty="0">
                          <a:solidFill>
                            <a:schemeClr val="bg1"/>
                          </a:solidFill>
                          <a:effectLst/>
                        </a:rPr>
                        <a:t>Develop and deliver discovery phase of transformation</a:t>
                      </a:r>
                      <a:endParaRPr lang="en-GB" sz="8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kern="1200" dirty="0">
                          <a:solidFill>
                            <a:schemeClr val="bg1"/>
                          </a:solidFill>
                          <a:effectLst/>
                        </a:rPr>
                        <a:t>Robust and evidenced approach in place for the implementation phase of transformation</a:t>
                      </a:r>
                      <a:endParaRPr lang="en-GB" sz="8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7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700" dirty="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r>
                        <a:rPr lang="en-GB" sz="700" dirty="0">
                          <a:solidFill>
                            <a:schemeClr val="bg1"/>
                          </a:solidFill>
                        </a:rPr>
                        <a:t>Critical friend review of the overall programme so far has been ongoing, with feedback presented to EB. Discovery work has continued and is now progressing well, but is behind planned timescale. Current discovery activity is focusing on extracting a breadth of high level information from service areas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597708292"/>
                  </a:ext>
                </a:extLst>
              </a:tr>
              <a:tr h="469036">
                <a:tc vMerge="1">
                  <a:txBody>
                    <a:bodyPr/>
                    <a:lstStyle/>
                    <a:p>
                      <a:pPr algn="l"/>
                      <a:endParaRPr lang="en-GB" sz="1000"/>
                    </a:p>
                  </a:txBody>
                  <a:tcPr/>
                </a:tc>
                <a:tc>
                  <a:txBody>
                    <a:bodyPr/>
                    <a:lstStyle/>
                    <a:p>
                      <a:pPr algn="l" fontAlgn="base"/>
                      <a:r>
                        <a:rPr lang="en-GB" sz="800" dirty="0">
                          <a:solidFill>
                            <a:schemeClr val="bg1"/>
                          </a:solidFill>
                          <a:effectLst/>
                        </a:rPr>
                        <a:t>Design and deliver transformation implementation plans for the Council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kern="1200" dirty="0">
                          <a:solidFill>
                            <a:schemeClr val="bg1"/>
                          </a:solidFill>
                          <a:effectLst/>
                        </a:rPr>
                        <a:t>Opportunities for service redesign are identified and implemented, leading to better use of resources and enhanced service delivery in line with need</a:t>
                      </a:r>
                      <a:endParaRPr lang="en-GB" sz="8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7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a:endParaRPr lang="en-GB" sz="700" dirty="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tc>
                  <a:txBody>
                    <a:bodyPr/>
                    <a:lstStyle/>
                    <a:p>
                      <a:pPr algn="l"/>
                      <a:r>
                        <a:rPr lang="en-GB" sz="700" dirty="0">
                          <a:solidFill>
                            <a:schemeClr val="bg1"/>
                          </a:solidFill>
                        </a:rPr>
                        <a:t>There has been no further work carried out on the Design &amp; System Implementation Programme (apart from Building Control) during this quarter, pending design of the Transformation workstreams. As the critical friend feedback on the Shaping our Future programme is reviewed and resulting actions decided, discussions have commenced regarding the approach and best fit for DSIP and whether to recommence as standalone or integrate to Shaping our Future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925453578"/>
                  </a:ext>
                </a:extLst>
              </a:tr>
              <a:tr h="469036">
                <a:tc vMerge="1">
                  <a:txBody>
                    <a:bodyPr/>
                    <a:lstStyle/>
                    <a:p>
                      <a:pPr algn="l"/>
                      <a:endParaRPr lang="en-GB" sz="1000"/>
                    </a:p>
                  </a:txBody>
                  <a:tcPr/>
                </a:tc>
                <a:tc>
                  <a:txBody>
                    <a:bodyPr/>
                    <a:lstStyle/>
                    <a:p>
                      <a:pPr algn="l" fontAlgn="base"/>
                      <a:r>
                        <a:rPr lang="en-GB" sz="800" dirty="0">
                          <a:solidFill>
                            <a:schemeClr val="bg1"/>
                          </a:solidFill>
                          <a:effectLst/>
                        </a:rPr>
                        <a:t>Ensure project and programme management resources are focused on corporate priorities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a:solidFill>
                            <a:schemeClr val="bg1"/>
                          </a:solidFill>
                          <a:effectLst/>
                        </a:rPr>
                        <a:t>Skills and resources applied to enable successful delivery of corporate priorities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7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700" dirty="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tc>
                  <a:txBody>
                    <a:bodyPr/>
                    <a:lstStyle/>
                    <a:p>
                      <a:pPr algn="l"/>
                      <a:r>
                        <a:rPr lang="en-GB" sz="700" dirty="0">
                          <a:solidFill>
                            <a:schemeClr val="bg1"/>
                          </a:solidFill>
                        </a:rPr>
                        <a:t>Delay to progress on Transformation programme has relieved some of the pressure for BSU resources. There is a continued focus on priority projects. Development of a portfolio management approach to assist with prioritisation and resource allocation process has commenced during this period. The BSU have also carried out reviews of their own ‘Ways of Working’ and have identified actions that will be key to providing effective support to the corporate projects and programmes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064865248"/>
                  </a:ext>
                </a:extLst>
              </a:tr>
              <a:tr h="469036">
                <a:tc rowSpan="2">
                  <a:txBody>
                    <a:bodyPr/>
                    <a:lstStyle/>
                    <a:p>
                      <a:pPr algn="ctr"/>
                      <a:r>
                        <a:rPr lang="en-GB" sz="1400">
                          <a:solidFill>
                            <a:schemeClr val="bg1"/>
                          </a:solidFill>
                        </a:rPr>
                        <a:t>Digital Design</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kern="1200" dirty="0">
                          <a:solidFill>
                            <a:schemeClr val="bg1"/>
                          </a:solidFill>
                          <a:effectLst/>
                        </a:rPr>
                        <a:t>Design and deliver 2020 digital projects, informed by the digital design guidelines of the Digital Strategy and the transformation plans for the Council</a:t>
                      </a:r>
                      <a:endParaRPr lang="en-GB" sz="8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800" kern="1200" dirty="0">
                          <a:solidFill>
                            <a:schemeClr val="bg1"/>
                          </a:solidFill>
                          <a:effectLst/>
                        </a:rPr>
                        <a:t>Digital solutions enabling the Councils' strategic and operational priorities, namely: desktop hardware refresh, productivity tools, case management solutions</a:t>
                      </a:r>
                      <a:endParaRPr lang="en-GB" sz="8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buFont typeface="Arial" panose="020B0604020202020204" pitchFamily="34" charset="0"/>
                        <a:buNone/>
                      </a:pPr>
                      <a:endParaRPr lang="en-GB" sz="800" b="0">
                        <a:solidFill>
                          <a:schemeClr val="accent6"/>
                        </a:solidFill>
                        <a:effectLst/>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buFont typeface="Arial" panose="020B0604020202020204" pitchFamily="34" charset="0"/>
                        <a:buNone/>
                      </a:pPr>
                      <a:endParaRPr lang="en-GB" sz="800" b="0">
                        <a:solidFill>
                          <a:schemeClr val="accent6"/>
                        </a:solidFill>
                        <a:effectLst/>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buFont typeface="Arial" panose="020B0604020202020204" pitchFamily="34" charset="0"/>
                        <a:buNone/>
                      </a:pPr>
                      <a:r>
                        <a:rPr lang="en-GB" sz="700" b="0" dirty="0">
                          <a:solidFill>
                            <a:schemeClr val="bg1"/>
                          </a:solidFill>
                          <a:effectLst/>
                          <a:latin typeface="+mn-lt"/>
                        </a:rPr>
                        <a:t>Work has been completed to develop the Transformation strategy map for digital infrastructure as part of the Transformation programme expanding upon the stages, guidelines and projects detailed within the Digital Strategy. Packaging for the CMW environment is near completion to support the CVW decommission. An upgrade to older device types in January will ensure base devices are fit for new applications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6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97995152"/>
                  </a:ext>
                </a:extLst>
              </a:tr>
              <a:tr h="372470">
                <a:tc vMerge="1">
                  <a:txBody>
                    <a:bodyPr/>
                    <a:lstStyle/>
                    <a:p>
                      <a:pPr algn="l"/>
                      <a:endParaRPr lang="en-GB" sz="1000"/>
                    </a:p>
                  </a:txBody>
                  <a:tcPr/>
                </a:tc>
                <a:tc>
                  <a:txBody>
                    <a:bodyPr/>
                    <a:lstStyle/>
                    <a:p>
                      <a:pPr algn="l"/>
                      <a:r>
                        <a:rPr lang="en-GB" sz="800" kern="1200">
                          <a:solidFill>
                            <a:schemeClr val="bg1"/>
                          </a:solidFill>
                          <a:effectLst/>
                        </a:rPr>
                        <a:t>Deliver agreed 5C IT service adjustments in liaison with 3rd party and Client Team</a:t>
                      </a:r>
                      <a:endParaRPr lang="en-GB" sz="8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800" kern="1200" dirty="0">
                          <a:solidFill>
                            <a:schemeClr val="bg1"/>
                          </a:solidFill>
                          <a:effectLst/>
                        </a:rPr>
                        <a:t>Improvements unlock opportunities for digital enablers as required via transformation plans for the Council</a:t>
                      </a:r>
                      <a:endParaRPr lang="en-GB" sz="8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8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endParaRPr lang="en-GB" sz="800" b="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tc>
                  <a:txBody>
                    <a:bodyPr/>
                    <a:lstStyle/>
                    <a:p>
                      <a:pPr algn="l" fontAlgn="t"/>
                      <a:r>
                        <a:rPr lang="en-GB" sz="700" b="0" dirty="0">
                          <a:solidFill>
                            <a:schemeClr val="bg1"/>
                          </a:solidFill>
                          <a:effectLst/>
                        </a:rPr>
                        <a:t>The councils have now begun an interim approach in order to progress with Transformation planning and implementation. Delayed delivery of technical proposals and subsequent 5C negotiation to separate the shared Microsoft tenancy have forced the council to initiate their own project to take advantage of cloud infrastructure opportunities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6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160032161"/>
                  </a:ext>
                </a:extLst>
              </a:tr>
              <a:tr h="469036">
                <a:tc rowSpan="2">
                  <a:txBody>
                    <a:bodyPr/>
                    <a:lstStyle/>
                    <a:p>
                      <a:pPr algn="ctr"/>
                      <a:r>
                        <a:rPr lang="en-GB" sz="1400">
                          <a:solidFill>
                            <a:schemeClr val="bg1"/>
                          </a:solidFill>
                        </a:rPr>
                        <a:t>Governance Hub</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700" dirty="0">
                          <a:solidFill>
                            <a:schemeClr val="bg1"/>
                          </a:solidFill>
                          <a:effectLst/>
                        </a:rPr>
                        <a:t>Embed proactive performance management across the organisation, providing a refreshed suite of performance indicators and tools to promote accountability and transparency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700" kern="1200" dirty="0">
                          <a:solidFill>
                            <a:schemeClr val="bg1"/>
                          </a:solidFill>
                          <a:effectLst/>
                        </a:rPr>
                        <a:t>Timely, meaningful reporting to different audiences. Performance management process is seen to add value to day-to-day work. At service level, success is recognised appropriately and interventions can be targeted where required</a:t>
                      </a:r>
                      <a:endParaRPr lang="en-GB" sz="7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r>
                        <a:rPr lang="en-GB" sz="800" dirty="0">
                          <a:solidFill>
                            <a:schemeClr val="bg1"/>
                          </a:solidFill>
                          <a:effectLst/>
                        </a:rPr>
                        <a:t>Quarterly performance reports are now being shared with all staff via Team Talk</a:t>
                      </a:r>
                    </a:p>
                    <a:p>
                      <a:pPr algn="l" fontAlgn="t"/>
                      <a:r>
                        <a:rPr lang="en-GB" sz="800" dirty="0">
                          <a:solidFill>
                            <a:schemeClr val="bg1"/>
                          </a:solidFill>
                          <a:effectLst/>
                        </a:rPr>
                        <a:t>Unfortunately as the </a:t>
                      </a:r>
                      <a:r>
                        <a:rPr lang="en-GB" sz="800" dirty="0" err="1">
                          <a:solidFill>
                            <a:schemeClr val="bg1"/>
                          </a:solidFill>
                          <a:effectLst/>
                        </a:rPr>
                        <a:t>Covid</a:t>
                      </a:r>
                      <a:r>
                        <a:rPr lang="en-GB" sz="800" dirty="0">
                          <a:solidFill>
                            <a:schemeClr val="bg1"/>
                          </a:solidFill>
                          <a:effectLst/>
                        </a:rPr>
                        <a:t> situation deteriorates, pressures within services continue to delay planned improvements to KPIs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874536719"/>
                  </a:ext>
                </a:extLst>
              </a:tr>
              <a:tr h="662168">
                <a:tc vMerge="1">
                  <a:txBody>
                    <a:bodyPr/>
                    <a:lstStyle/>
                    <a:p>
                      <a:pPr algn="l"/>
                      <a:endParaRPr lang="en-GB" sz="1000"/>
                    </a:p>
                  </a:txBody>
                  <a:tcPr/>
                </a:tc>
                <a:tc>
                  <a:txBody>
                    <a:bodyPr/>
                    <a:lstStyle/>
                    <a:p>
                      <a:pPr algn="l"/>
                      <a:r>
                        <a:rPr lang="en-GB" sz="800" kern="1200">
                          <a:solidFill>
                            <a:schemeClr val="bg1"/>
                          </a:solidFill>
                          <a:effectLst/>
                        </a:rPr>
                        <a:t>Maintain and improve understanding of the cycle of corporate governance activities, including quarterly performance reporting, risk management, and production of the Annual Governance Statement</a:t>
                      </a:r>
                      <a:endParaRPr lang="en-GB" sz="8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800" kern="1200" dirty="0">
                          <a:solidFill>
                            <a:schemeClr val="bg1"/>
                          </a:solidFill>
                          <a:effectLst/>
                        </a:rPr>
                        <a:t>Understanding of corporate governance is strong</a:t>
                      </a:r>
                      <a:br>
                        <a:rPr lang="en-GB" sz="800" dirty="0">
                          <a:solidFill>
                            <a:schemeClr val="bg1"/>
                          </a:solidFill>
                        </a:rPr>
                      </a:br>
                      <a:r>
                        <a:rPr lang="en-GB" sz="800" kern="1200" dirty="0">
                          <a:solidFill>
                            <a:schemeClr val="bg1"/>
                          </a:solidFill>
                          <a:effectLst/>
                        </a:rPr>
                        <a:t>Evidence-based insight is an integral part of decision making</a:t>
                      </a:r>
                      <a:endParaRPr lang="en-GB" sz="8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700" dirty="0">
                          <a:solidFill>
                            <a:schemeClr val="bg1"/>
                          </a:solidFill>
                          <a:effectLst/>
                        </a:rPr>
                        <a:t>Targeted training sessions on report writing and the decision making process were run in November with very positive feedback and a summary of the feedback and lessons learned has been provided to EB as part of the </a:t>
                      </a:r>
                      <a:r>
                        <a:rPr lang="en-GB" sz="700" dirty="0" err="1">
                          <a:solidFill>
                            <a:schemeClr val="bg1"/>
                          </a:solidFill>
                          <a:effectLst/>
                        </a:rPr>
                        <a:t>HoS</a:t>
                      </a:r>
                      <a:r>
                        <a:rPr lang="en-GB" sz="700" dirty="0">
                          <a:solidFill>
                            <a:schemeClr val="bg1"/>
                          </a:solidFill>
                          <a:effectLst/>
                        </a:rPr>
                        <a:t> review of the decision making process. Work has begun on redeveloping the governance content on the intranet, with the aim of providing a comprehensive, relevant, easily understandable self-service resource. Annual Governance Statement for 2019-20 has now been published alongside the Annual Statement of Accounts. Following the publication of the independent governance review by David Bowles in December, an action plan to address his recommendations has been developed and will be implemented during Q4 and into 2021-22</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964105177"/>
                  </a:ext>
                </a:extLst>
              </a:tr>
              <a:tr h="372470">
                <a:tc rowSpan="2">
                  <a:txBody>
                    <a:bodyPr/>
                    <a:lstStyle/>
                    <a:p>
                      <a:pPr algn="ctr"/>
                      <a:r>
                        <a:rPr lang="en-GB" sz="1050" dirty="0">
                          <a:solidFill>
                            <a:schemeClr val="bg1"/>
                          </a:solidFill>
                        </a:rPr>
                        <a:t>Information Governance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a:solidFill>
                            <a:schemeClr val="bg1"/>
                          </a:solidFill>
                          <a:effectLst/>
                        </a:rPr>
                        <a:t>Address management actions associated with the 2019-20 audit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700" kern="1200" dirty="0">
                          <a:solidFill>
                            <a:schemeClr val="bg1"/>
                          </a:solidFill>
                          <a:effectLst/>
                        </a:rPr>
                        <a:t>Effective mitigation of risks associated with poor compliance with information governance legislation, thereby protecting the Council against the risk of fines and negative reputation</a:t>
                      </a:r>
                      <a:endParaRPr lang="en-GB" sz="7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ctr" fontAlgn="t"/>
                      <a:r>
                        <a:rPr lang="en-GB" sz="600" dirty="0">
                          <a:solidFill>
                            <a:schemeClr val="bg1">
                              <a:lumMod val="95000"/>
                              <a:lumOff val="5000"/>
                            </a:schemeClr>
                          </a:solidFill>
                          <a:effectLst/>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tc>
                  <a:txBody>
                    <a:bodyPr/>
                    <a:lstStyle/>
                    <a:p>
                      <a:pPr algn="l" fontAlgn="t"/>
                      <a:r>
                        <a:rPr lang="en-GB" sz="1050" dirty="0">
                          <a:solidFill>
                            <a:schemeClr val="bg1"/>
                          </a:solidFill>
                          <a:effectLst/>
                        </a:rPr>
                        <a:t>Complete</a:t>
                      </a:r>
                      <a:endParaRPr lang="en-GB" sz="8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600" dirty="0">
                          <a:solidFill>
                            <a:schemeClr val="bg1"/>
                          </a:solidFill>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extLst>
                  <a:ext uri="{0D108BD9-81ED-4DB2-BD59-A6C34878D82A}">
                    <a16:rowId xmlns:a16="http://schemas.microsoft.com/office/drawing/2014/main" val="2960118475"/>
                  </a:ext>
                </a:extLst>
              </a:tr>
              <a:tr h="343153">
                <a:tc vMerge="1">
                  <a:txBody>
                    <a:bodyPr/>
                    <a:lstStyle/>
                    <a:p>
                      <a:pPr algn="l"/>
                      <a:endParaRPr lang="en-GB" sz="1000"/>
                    </a:p>
                  </a:txBody>
                  <a:tcPr/>
                </a:tc>
                <a:tc>
                  <a:txBody>
                    <a:bodyPr/>
                    <a:lstStyle/>
                    <a:p>
                      <a:pPr algn="l"/>
                      <a:r>
                        <a:rPr lang="en-GB" sz="700" kern="1200" dirty="0">
                          <a:solidFill>
                            <a:schemeClr val="bg1"/>
                          </a:solidFill>
                          <a:effectLst/>
                        </a:rPr>
                        <a:t>Increase levels of understanding of responsibilities for information governance processes and controls within services</a:t>
                      </a:r>
                      <a:endParaRPr lang="en-GB" sz="7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kern="1200" dirty="0">
                          <a:solidFill>
                            <a:schemeClr val="bg1"/>
                          </a:solidFill>
                          <a:effectLst/>
                        </a:rPr>
                        <a:t>Improvement in the presence of necessary controls within services, reducing reliance on the Data Protection Officer</a:t>
                      </a:r>
                      <a:endParaRPr lang="en-GB" sz="8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8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800" dirty="0">
                          <a:solidFill>
                            <a:schemeClr val="bg1"/>
                          </a:solidFill>
                          <a:effectLst/>
                        </a:rPr>
                        <a:t>There has been a decrease in the number of outstanding Privacy Notices. There are now 2 outstanding and the relevant </a:t>
                      </a:r>
                      <a:r>
                        <a:rPr lang="en-GB" sz="800" dirty="0" err="1">
                          <a:solidFill>
                            <a:schemeClr val="bg1"/>
                          </a:solidFill>
                          <a:effectLst/>
                        </a:rPr>
                        <a:t>HoS</a:t>
                      </a:r>
                      <a:r>
                        <a:rPr lang="en-GB" sz="800" dirty="0">
                          <a:solidFill>
                            <a:schemeClr val="bg1"/>
                          </a:solidFill>
                          <a:effectLst/>
                        </a:rPr>
                        <a:t> will be required to report to January’s Corporate Governance Board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4150494343"/>
                  </a:ext>
                </a:extLst>
              </a:tr>
              <a:tr h="413855">
                <a:tc>
                  <a:txBody>
                    <a:bodyPr/>
                    <a:lstStyle/>
                    <a:p>
                      <a:pPr algn="ctr"/>
                      <a:r>
                        <a:rPr lang="en-GB" sz="700">
                          <a:solidFill>
                            <a:schemeClr val="bg1"/>
                          </a:solidFill>
                        </a:rPr>
                        <a:t>Street Care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b="0" i="0" kern="1200">
                          <a:solidFill>
                            <a:schemeClr val="bg1"/>
                          </a:solidFill>
                          <a:effectLst/>
                          <a:latin typeface="+mn-lt"/>
                          <a:ea typeface="+mn-ea"/>
                          <a:cs typeface="+mn-cs"/>
                        </a:rPr>
                        <a:t>Define and implement marketing strategy to re-establish income streams associated with the Street Care Team</a:t>
                      </a:r>
                      <a:endParaRPr lang="en-GB" sz="8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dirty="0">
                          <a:solidFill>
                            <a:schemeClr val="bg1"/>
                          </a:solidFill>
                          <a:effectLst/>
                        </a:rPr>
                        <a:t>Income return to pre-pandemic level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700" dirty="0">
                          <a:solidFill>
                            <a:schemeClr val="bg1"/>
                          </a:solidFill>
                          <a:effectLst/>
                        </a:rPr>
                        <a:t>As a result of further lockdowns and issues affecting other EHDC services in their ability to get external contractors to support in the completion of minor works and maintenance projects, the team have carried out more internal work than expected. Work continues to support parishes on request and where able to adhere to social distancing and lockdown rules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213664646"/>
                  </a:ext>
                </a:extLst>
              </a:tr>
              <a:tr h="413855">
                <a:tc rowSpan="2">
                  <a:txBody>
                    <a:bodyPr/>
                    <a:lstStyle/>
                    <a:p>
                      <a:pPr algn="ctr"/>
                      <a:r>
                        <a:rPr lang="en-GB" sz="1200">
                          <a:solidFill>
                            <a:schemeClr val="bg1"/>
                          </a:solidFill>
                        </a:rPr>
                        <a:t>Workplace &amp; Logistics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a:solidFill>
                            <a:schemeClr val="bg1"/>
                          </a:solidFill>
                          <a:effectLst/>
                        </a:rPr>
                        <a:t>Redefine accommodation requirements in light of 'new BAU' requirements, transformation plans and digital enablers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b="0" i="0" kern="1200" dirty="0">
                          <a:solidFill>
                            <a:schemeClr val="bg1"/>
                          </a:solidFill>
                          <a:effectLst/>
                          <a:latin typeface="+mn-lt"/>
                          <a:ea typeface="+mn-ea"/>
                          <a:cs typeface="+mn-cs"/>
                        </a:rPr>
                        <a:t>Improved use of assets and new BAU in place across services</a:t>
                      </a:r>
                      <a:endParaRPr lang="en-GB" sz="8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8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700" dirty="0">
                          <a:solidFill>
                            <a:schemeClr val="bg1"/>
                          </a:solidFill>
                          <a:effectLst/>
                        </a:rPr>
                        <a:t>Utilisation of both sites has been undertaken against the backdrop of another lockdown in November and the challenges faced to ensure that colleagues could work in safe bubbles when on site. In today’s environment, best use of space is defined as ensuring colleagues who need to access site based services and systems are as safe as possible to do so and clear operational rules are in place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290661549"/>
                  </a:ext>
                </a:extLst>
              </a:tr>
              <a:tr h="372470">
                <a:tc vMerge="1">
                  <a:txBody>
                    <a:bodyPr/>
                    <a:lstStyle/>
                    <a:p>
                      <a:pPr algn="l"/>
                      <a:endParaRPr lang="en-GB" sz="1000"/>
                    </a:p>
                  </a:txBody>
                  <a:tcPr/>
                </a:tc>
                <a:tc>
                  <a:txBody>
                    <a:bodyPr/>
                    <a:lstStyle/>
                    <a:p>
                      <a:pPr algn="l" fontAlgn="base"/>
                      <a:r>
                        <a:rPr lang="en-GB" sz="700" dirty="0">
                          <a:solidFill>
                            <a:schemeClr val="bg1"/>
                          </a:solidFill>
                          <a:effectLst/>
                        </a:rPr>
                        <a:t>Manage partnership relationships to ensure future use of assets and collaborative working aligns with the transformation plans of the Council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b="0" i="0" kern="1200" dirty="0" err="1">
                          <a:solidFill>
                            <a:schemeClr val="bg1"/>
                          </a:solidFill>
                          <a:effectLst/>
                          <a:latin typeface="+mn-lt"/>
                          <a:ea typeface="+mn-ea"/>
                          <a:cs typeface="+mn-cs"/>
                        </a:rPr>
                        <a:t>Penns</a:t>
                      </a:r>
                      <a:r>
                        <a:rPr lang="en-GB" sz="800" b="0" i="0" kern="1200" dirty="0">
                          <a:solidFill>
                            <a:schemeClr val="bg1"/>
                          </a:solidFill>
                          <a:effectLst/>
                          <a:latin typeface="+mn-lt"/>
                          <a:ea typeface="+mn-ea"/>
                          <a:cs typeface="+mn-cs"/>
                        </a:rPr>
                        <a:t> Place operations and partner cooperation deliver a joined up new BAU to benefit the customer</a:t>
                      </a:r>
                      <a:endParaRPr lang="en-GB" sz="8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800" dirty="0">
                          <a:solidFill>
                            <a:schemeClr val="bg1"/>
                          </a:solidFill>
                          <a:effectLst/>
                        </a:rPr>
                        <a:t>No update to report in Q3</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949567474"/>
                  </a:ext>
                </a:extLst>
              </a:tr>
            </a:tbl>
          </a:graphicData>
        </a:graphic>
      </p:graphicFrame>
      <p:sp>
        <p:nvSpPr>
          <p:cNvPr id="9" name="Title 3">
            <a:extLst>
              <a:ext uri="{FF2B5EF4-FFF2-40B4-BE49-F238E27FC236}">
                <a16:creationId xmlns:a16="http://schemas.microsoft.com/office/drawing/2014/main" id="{46988D40-BDF0-41F7-B88E-1A401550200C}"/>
              </a:ext>
            </a:extLst>
          </p:cNvPr>
          <p:cNvSpPr txBox="1">
            <a:spLocks/>
          </p:cNvSpPr>
          <p:nvPr/>
        </p:nvSpPr>
        <p:spPr>
          <a:xfrm>
            <a:off x="7481822" y="-46949"/>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sp>
        <p:nvSpPr>
          <p:cNvPr id="5" name="Title 3">
            <a:extLst>
              <a:ext uri="{FF2B5EF4-FFF2-40B4-BE49-F238E27FC236}">
                <a16:creationId xmlns:a16="http://schemas.microsoft.com/office/drawing/2014/main" id="{B99048F3-2D4F-497C-9895-98953D514834}"/>
              </a:ext>
            </a:extLst>
          </p:cNvPr>
          <p:cNvSpPr>
            <a:spLocks noGrp="1"/>
          </p:cNvSpPr>
          <p:nvPr>
            <p:ph type="title"/>
          </p:nvPr>
        </p:nvSpPr>
        <p:spPr>
          <a:xfrm>
            <a:off x="213496" y="169722"/>
            <a:ext cx="5882503" cy="373584"/>
          </a:xfrm>
        </p:spPr>
        <p:txBody>
          <a:bodyPr>
            <a:noAutofit/>
          </a:bodyPr>
          <a:lstStyle/>
          <a:p>
            <a:r>
              <a:rPr lang="en-GB" dirty="0">
                <a:solidFill>
                  <a:schemeClr val="bg1"/>
                </a:solidFill>
              </a:rPr>
              <a:t>Programmes, Redesign &amp; Quality</a:t>
            </a:r>
            <a:endParaRPr lang="en-GB" sz="2400" i="1" dirty="0">
              <a:solidFill>
                <a:schemeClr val="bg1"/>
              </a:solidFill>
            </a:endParaRPr>
          </a:p>
        </p:txBody>
      </p:sp>
    </p:spTree>
    <p:extLst>
      <p:ext uri="{BB962C8B-B14F-4D97-AF65-F5344CB8AC3E}">
        <p14:creationId xmlns:p14="http://schemas.microsoft.com/office/powerpoint/2010/main" val="147521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Strategic Commissioning</a:t>
            </a:r>
            <a:br>
              <a:rPr lang="en-GB" sz="3600" dirty="0">
                <a:solidFill>
                  <a:schemeClr val="bg1"/>
                </a:solidFill>
              </a:rPr>
            </a:br>
            <a:r>
              <a:rPr lang="en-GB" sz="2200" i="1" dirty="0">
                <a:solidFill>
                  <a:schemeClr val="bg1"/>
                </a:solidFill>
              </a:rPr>
              <a:t>Head of Service: Claire Hughes</a:t>
            </a:r>
            <a:endParaRPr lang="en-GB" sz="3600" i="1" dirty="0">
              <a:solidFill>
                <a:schemeClr val="bg1"/>
              </a:solidFill>
            </a:endParaRP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4940166" y="3953228"/>
            <a:ext cx="4650689" cy="6690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67877" y="3748375"/>
            <a:ext cx="914400" cy="914400"/>
          </a:xfrm>
          <a:prstGeom prst="rect">
            <a:avLst/>
          </a:prstGeom>
        </p:spPr>
      </p:pic>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71289" y="112331"/>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80445" y="5590"/>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1684114473"/>
              </p:ext>
            </p:extLst>
          </p:nvPr>
        </p:nvGraphicFramePr>
        <p:xfrm>
          <a:off x="4833666" y="975790"/>
          <a:ext cx="7046230" cy="2869221"/>
        </p:xfrm>
        <a:graphic>
          <a:graphicData uri="http://schemas.openxmlformats.org/drawingml/2006/table">
            <a:tbl>
              <a:tblPr firstRow="1" bandRow="1">
                <a:tableStyleId>{5940675A-B579-460E-94D1-54222C63F5DA}</a:tableStyleId>
              </a:tblPr>
              <a:tblGrid>
                <a:gridCol w="1689054">
                  <a:extLst>
                    <a:ext uri="{9D8B030D-6E8A-4147-A177-3AD203B41FA5}">
                      <a16:colId xmlns:a16="http://schemas.microsoft.com/office/drawing/2014/main" val="326531481"/>
                    </a:ext>
                  </a:extLst>
                </a:gridCol>
                <a:gridCol w="1178272">
                  <a:extLst>
                    <a:ext uri="{9D8B030D-6E8A-4147-A177-3AD203B41FA5}">
                      <a16:colId xmlns:a16="http://schemas.microsoft.com/office/drawing/2014/main" val="3995465828"/>
                    </a:ext>
                  </a:extLst>
                </a:gridCol>
                <a:gridCol w="375646">
                  <a:extLst>
                    <a:ext uri="{9D8B030D-6E8A-4147-A177-3AD203B41FA5}">
                      <a16:colId xmlns:a16="http://schemas.microsoft.com/office/drawing/2014/main" val="4064477644"/>
                    </a:ext>
                  </a:extLst>
                </a:gridCol>
                <a:gridCol w="375646">
                  <a:extLst>
                    <a:ext uri="{9D8B030D-6E8A-4147-A177-3AD203B41FA5}">
                      <a16:colId xmlns:a16="http://schemas.microsoft.com/office/drawing/2014/main" val="3171785184"/>
                    </a:ext>
                  </a:extLst>
                </a:gridCol>
                <a:gridCol w="3019077">
                  <a:extLst>
                    <a:ext uri="{9D8B030D-6E8A-4147-A177-3AD203B41FA5}">
                      <a16:colId xmlns:a16="http://schemas.microsoft.com/office/drawing/2014/main" val="3033096753"/>
                    </a:ext>
                  </a:extLst>
                </a:gridCol>
                <a:gridCol w="408535">
                  <a:extLst>
                    <a:ext uri="{9D8B030D-6E8A-4147-A177-3AD203B41FA5}">
                      <a16:colId xmlns:a16="http://schemas.microsoft.com/office/drawing/2014/main" val="4161796994"/>
                    </a:ext>
                  </a:extLst>
                </a:gridCol>
              </a:tblGrid>
              <a:tr h="418284">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780797">
                <a:tc>
                  <a:txBody>
                    <a:bodyPr/>
                    <a:lstStyle/>
                    <a:p>
                      <a:pPr algn="l" fontAlgn="base"/>
                      <a:r>
                        <a:rPr lang="en-GB" sz="900" b="0" i="0" kern="1200" dirty="0">
                          <a:solidFill>
                            <a:schemeClr val="bg1"/>
                          </a:solidFill>
                          <a:effectLst/>
                          <a:latin typeface="+mn-lt"/>
                          <a:ea typeface="+mn-ea"/>
                          <a:cs typeface="+mn-cs"/>
                        </a:rPr>
                        <a:t>Review implications of the Environment Bill and identify mitigations to Hampshire County Council’s proposals on the future of waste disposal services</a:t>
                      </a:r>
                      <a:endParaRPr lang="en-GB" sz="9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00" dirty="0">
                          <a:solidFill>
                            <a:schemeClr val="bg1"/>
                          </a:solidFill>
                          <a:effectLst/>
                        </a:rPr>
                        <a:t>Clarity on future direction and obligations of the waste collection service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0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00" dirty="0">
                          <a:solidFill>
                            <a:schemeClr val="bg1"/>
                          </a:solidFill>
                          <a:effectLst/>
                        </a:rPr>
                        <a:t>County-wide briefings took place during the quarter and work at local and county-wide level is progressing on schedule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711083">
                <a:tc>
                  <a:txBody>
                    <a:bodyPr/>
                    <a:lstStyle/>
                    <a:p>
                      <a:pPr algn="l" fontAlgn="base"/>
                      <a:r>
                        <a:rPr lang="en-GB" sz="1000">
                          <a:solidFill>
                            <a:schemeClr val="bg1"/>
                          </a:solidFill>
                          <a:effectLst/>
                        </a:rPr>
                        <a:t>Identify opportunities to expand the leisure joint venture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Commercially generated income for the authority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dirty="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000" dirty="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900" dirty="0">
                          <a:solidFill>
                            <a:schemeClr val="bg1"/>
                          </a:solidFill>
                          <a:effectLst/>
                        </a:rPr>
                        <a:t>The pandemic has hit the leisure industry and with our leisure centres continuing to face ongoing closures, there has been little opportunity to consider expansion of the joint venture. Our focus with SLM has been on the survival of our leisure services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69104792"/>
                  </a:ext>
                </a:extLst>
              </a:tr>
              <a:tr h="781341">
                <a:tc>
                  <a:txBody>
                    <a:bodyPr/>
                    <a:lstStyle/>
                    <a:p>
                      <a:pPr algn="l" fontAlgn="base"/>
                      <a:r>
                        <a:rPr lang="en-GB" sz="1000">
                          <a:solidFill>
                            <a:schemeClr val="bg1"/>
                          </a:solidFill>
                          <a:effectLst/>
                        </a:rPr>
                        <a:t>Review delivery of the Capita contract and report on findings by December 2020</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Report prepared by end of Q3</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900" dirty="0">
                          <a:solidFill>
                            <a:schemeClr val="bg1"/>
                          </a:solidFill>
                          <a:effectLst/>
                        </a:rPr>
                        <a:t>Negotiations concluded and report submitted to Cabinet for the resolution of outstanding disputes, milestones and </a:t>
                      </a:r>
                      <a:r>
                        <a:rPr lang="en-GB" sz="900" dirty="0" err="1">
                          <a:solidFill>
                            <a:schemeClr val="bg1"/>
                          </a:solidFill>
                          <a:effectLst/>
                        </a:rPr>
                        <a:t>volumetrics</a:t>
                      </a:r>
                      <a:r>
                        <a:rPr lang="en-GB" sz="900" dirty="0">
                          <a:solidFill>
                            <a:schemeClr val="bg1"/>
                          </a:solidFill>
                          <a:effectLst/>
                        </a:rPr>
                        <a:t>, and the removal of Exchequer and Procurement services from the contract. Procurement successfully withdrawn from the contract on 31</a:t>
                      </a:r>
                      <a:r>
                        <a:rPr lang="en-GB" sz="900" baseline="30000" dirty="0">
                          <a:solidFill>
                            <a:schemeClr val="bg1"/>
                          </a:solidFill>
                          <a:effectLst/>
                        </a:rPr>
                        <a:t>st</a:t>
                      </a:r>
                      <a:r>
                        <a:rPr lang="en-GB" sz="900" dirty="0">
                          <a:solidFill>
                            <a:schemeClr val="bg1"/>
                          </a:solidFill>
                          <a:effectLst/>
                        </a:rPr>
                        <a:t> December 2020</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836551410"/>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202298"/>
            <a:ext cx="5286802" cy="761166"/>
          </a:xfrm>
        </p:spPr>
        <p:txBody>
          <a:bodyPr>
            <a:normAutofit/>
          </a:bodyPr>
          <a:lstStyle/>
          <a:p>
            <a:r>
              <a:rPr lang="en-GB" dirty="0">
                <a:solidFill>
                  <a:schemeClr val="bg1"/>
                </a:solidFill>
              </a:rPr>
              <a:t>Incorporating:</a:t>
            </a:r>
            <a:br>
              <a:rPr lang="en-GB" sz="1800" dirty="0">
                <a:solidFill>
                  <a:schemeClr val="bg1"/>
                </a:solidFill>
              </a:rPr>
            </a:br>
            <a:r>
              <a:rPr lang="en-GB" sz="1400" dirty="0">
                <a:solidFill>
                  <a:schemeClr val="bg1"/>
                </a:solidFill>
              </a:rPr>
              <a:t>Capita, Environmental Services (Norse), Leisure</a:t>
            </a:r>
          </a:p>
        </p:txBody>
      </p:sp>
      <p:graphicFrame>
        <p:nvGraphicFramePr>
          <p:cNvPr id="3" name="Table 2">
            <a:extLst>
              <a:ext uri="{FF2B5EF4-FFF2-40B4-BE49-F238E27FC236}">
                <a16:creationId xmlns:a16="http://schemas.microsoft.com/office/drawing/2014/main" id="{C4115ED2-E034-4825-B91F-FBBA0E0CF15F}"/>
              </a:ext>
            </a:extLst>
          </p:cNvPr>
          <p:cNvGraphicFramePr>
            <a:graphicFrameLocks noGrp="1"/>
          </p:cNvGraphicFramePr>
          <p:nvPr>
            <p:extLst>
              <p:ext uri="{D42A27DB-BD31-4B8C-83A1-F6EECF244321}">
                <p14:modId xmlns:p14="http://schemas.microsoft.com/office/powerpoint/2010/main" val="1541044802"/>
              </p:ext>
            </p:extLst>
          </p:nvPr>
        </p:nvGraphicFramePr>
        <p:xfrm>
          <a:off x="4175761" y="4703316"/>
          <a:ext cx="7699147" cy="1799717"/>
        </p:xfrm>
        <a:graphic>
          <a:graphicData uri="http://schemas.openxmlformats.org/drawingml/2006/table">
            <a:tbl>
              <a:tblPr firstRow="1" bandRow="1">
                <a:tableStyleId>{9D7B26C5-4107-4FEC-AEDC-1716B250A1EF}</a:tableStyleId>
              </a:tblPr>
              <a:tblGrid>
                <a:gridCol w="3722916">
                  <a:extLst>
                    <a:ext uri="{9D8B030D-6E8A-4147-A177-3AD203B41FA5}">
                      <a16:colId xmlns:a16="http://schemas.microsoft.com/office/drawing/2014/main" val="1698638371"/>
                    </a:ext>
                  </a:extLst>
                </a:gridCol>
                <a:gridCol w="1643224">
                  <a:extLst>
                    <a:ext uri="{9D8B030D-6E8A-4147-A177-3AD203B41FA5}">
                      <a16:colId xmlns:a16="http://schemas.microsoft.com/office/drawing/2014/main" val="3063802357"/>
                    </a:ext>
                  </a:extLst>
                </a:gridCol>
                <a:gridCol w="858127">
                  <a:extLst>
                    <a:ext uri="{9D8B030D-6E8A-4147-A177-3AD203B41FA5}">
                      <a16:colId xmlns:a16="http://schemas.microsoft.com/office/drawing/2014/main" val="1364326971"/>
                    </a:ext>
                  </a:extLst>
                </a:gridCol>
                <a:gridCol w="737440">
                  <a:extLst>
                    <a:ext uri="{9D8B030D-6E8A-4147-A177-3AD203B41FA5}">
                      <a16:colId xmlns:a16="http://schemas.microsoft.com/office/drawing/2014/main" val="2021247818"/>
                    </a:ext>
                  </a:extLst>
                </a:gridCol>
                <a:gridCol w="737440">
                  <a:extLst>
                    <a:ext uri="{9D8B030D-6E8A-4147-A177-3AD203B41FA5}">
                      <a16:colId xmlns:a16="http://schemas.microsoft.com/office/drawing/2014/main" val="1371141989"/>
                    </a:ext>
                  </a:extLst>
                </a:gridCol>
              </a:tblGrid>
              <a:tr h="446151">
                <a:tc>
                  <a:txBody>
                    <a:bodyPr/>
                    <a:lstStyle/>
                    <a:p>
                      <a:pPr marL="0" algn="l" rtl="0" eaLnBrk="1" latinLnBrk="0" hangingPunct="1">
                        <a:spcBef>
                          <a:spcPts val="0"/>
                        </a:spcBef>
                        <a:spcAft>
                          <a:spcPts val="0"/>
                        </a:spcAft>
                      </a:pPr>
                      <a:r>
                        <a:rPr lang="en-GB" sz="1800" kern="1200" dirty="0">
                          <a:solidFill>
                            <a:schemeClr val="bg1"/>
                          </a:solidFill>
                          <a:effectLst/>
                        </a:rPr>
                        <a:t>Indicator</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latinLnBrk="0" hangingPunct="1">
                        <a:spcBef>
                          <a:spcPts val="0"/>
                        </a:spcBef>
                        <a:spcAft>
                          <a:spcPts val="0"/>
                        </a:spcAft>
                      </a:pPr>
                      <a:r>
                        <a:rPr lang="en-GB" sz="1800" kern="1200">
                          <a:solidFill>
                            <a:schemeClr val="bg1"/>
                          </a:solidFill>
                          <a:effectLst/>
                        </a:rPr>
                        <a:t>Target</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latinLnBrk="0" hangingPunct="1">
                        <a:spcBef>
                          <a:spcPts val="0"/>
                        </a:spcBef>
                        <a:spcAft>
                          <a:spcPts val="0"/>
                        </a:spcAft>
                      </a:pPr>
                      <a:r>
                        <a:rPr lang="en-GB" sz="1800" kern="1200" dirty="0">
                          <a:solidFill>
                            <a:schemeClr val="bg1"/>
                          </a:solidFill>
                          <a:effectLst/>
                        </a:rPr>
                        <a:t>Q1</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latinLnBrk="0" hangingPunct="1">
                        <a:spcBef>
                          <a:spcPts val="0"/>
                        </a:spcBef>
                        <a:spcAft>
                          <a:spcPts val="0"/>
                        </a:spcAft>
                      </a:pPr>
                      <a:r>
                        <a:rPr lang="en-GB" dirty="0">
                          <a:solidFill>
                            <a:schemeClr val="bg1"/>
                          </a:solidFill>
                          <a:effectLst/>
                        </a:rPr>
                        <a:t>Q2</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latinLnBrk="0" hangingPunct="1">
                        <a:spcBef>
                          <a:spcPts val="0"/>
                        </a:spcBef>
                        <a:spcAft>
                          <a:spcPts val="0"/>
                        </a:spcAft>
                      </a:pPr>
                      <a:r>
                        <a:rPr lang="en-GB" dirty="0">
                          <a:solidFill>
                            <a:schemeClr val="bg1"/>
                          </a:solidFill>
                          <a:effectLst/>
                        </a:rPr>
                        <a:t>Q3</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91767829"/>
                  </a:ext>
                </a:extLst>
              </a:tr>
              <a:tr h="283337">
                <a:tc>
                  <a:txBody>
                    <a:bodyPr/>
                    <a:lstStyle/>
                    <a:p>
                      <a:pPr marL="0" algn="l" rtl="0" eaLnBrk="1" fontAlgn="ctr" latinLnBrk="0" hangingPunct="1">
                        <a:spcBef>
                          <a:spcPts val="0"/>
                        </a:spcBef>
                        <a:spcAft>
                          <a:spcPts val="0"/>
                        </a:spcAft>
                      </a:pPr>
                      <a:r>
                        <a:rPr lang="en-GB" sz="1200" kern="1200" dirty="0">
                          <a:solidFill>
                            <a:schemeClr val="bg1"/>
                          </a:solidFill>
                          <a:effectLst/>
                        </a:rPr>
                        <a:t>Number of missed bins</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100" kern="1200">
                          <a:solidFill>
                            <a:schemeClr val="bg1"/>
                          </a:solidFill>
                          <a:effectLst/>
                        </a:rPr>
                        <a:t>Less than 35 per 100,000</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800" b="0" kern="1200">
                          <a:solidFill>
                            <a:srgbClr val="FF0000"/>
                          </a:solidFill>
                          <a:effectLst/>
                        </a:rPr>
                        <a:t>260</a:t>
                      </a:r>
                      <a:endParaRPr lang="en-GB" b="0">
                        <a:solidFill>
                          <a:srgbClr val="FF0000"/>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b="0" dirty="0">
                          <a:solidFill>
                            <a:srgbClr val="FF0000"/>
                          </a:solidFill>
                          <a:effectLst/>
                        </a:rPr>
                        <a:t>169</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050" b="0" dirty="0">
                          <a:solidFill>
                            <a:srgbClr val="FF0000"/>
                          </a:solidFill>
                          <a:effectLst/>
                        </a:rPr>
                        <a:t>KPI currently under review</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481402946"/>
                  </a:ext>
                </a:extLst>
              </a:tr>
              <a:tr h="372745">
                <a:tc>
                  <a:txBody>
                    <a:bodyPr/>
                    <a:lstStyle/>
                    <a:p>
                      <a:pPr marL="0" algn="l" rtl="0" eaLnBrk="1" fontAlgn="ctr" latinLnBrk="0" hangingPunct="1">
                        <a:spcBef>
                          <a:spcPts val="0"/>
                        </a:spcBef>
                        <a:spcAft>
                          <a:spcPts val="0"/>
                        </a:spcAft>
                      </a:pPr>
                      <a:r>
                        <a:rPr lang="en-GB" sz="1200" kern="1200" dirty="0">
                          <a:solidFill>
                            <a:schemeClr val="bg1"/>
                          </a:solidFill>
                          <a:effectLst/>
                        </a:rPr>
                        <a:t>Percentage of household waste recycled and composted</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100" kern="1200" dirty="0">
                          <a:solidFill>
                            <a:schemeClr val="bg1"/>
                          </a:solidFill>
                          <a:effectLst/>
                        </a:rPr>
                        <a:t>Above 30%</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800" b="0" kern="1200" dirty="0">
                          <a:solidFill>
                            <a:schemeClr val="accent6"/>
                          </a:solidFill>
                          <a:effectLst/>
                        </a:rPr>
                        <a:t>32%</a:t>
                      </a:r>
                      <a:endParaRPr lang="en-GB" b="0" dirty="0">
                        <a:solidFill>
                          <a:schemeClr val="accent6"/>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b="0" dirty="0">
                          <a:solidFill>
                            <a:schemeClr val="accent6"/>
                          </a:solidFill>
                          <a:effectLst/>
                        </a:rPr>
                        <a:t>33%</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b="1" dirty="0">
                          <a:solidFill>
                            <a:schemeClr val="accent6"/>
                          </a:solidFill>
                          <a:effectLst/>
                        </a:rPr>
                        <a:t>33%</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224496139"/>
                  </a:ext>
                </a:extLst>
              </a:tr>
              <a:tr h="347345">
                <a:tc>
                  <a:txBody>
                    <a:bodyPr/>
                    <a:lstStyle/>
                    <a:p>
                      <a:pPr marL="0" algn="l" rtl="0" eaLnBrk="1" fontAlgn="ctr" latinLnBrk="0" hangingPunct="1">
                        <a:spcBef>
                          <a:spcPts val="0"/>
                        </a:spcBef>
                        <a:spcAft>
                          <a:spcPts val="0"/>
                        </a:spcAft>
                      </a:pPr>
                      <a:r>
                        <a:rPr lang="en-GB" sz="1200" kern="1200">
                          <a:solidFill>
                            <a:schemeClr val="bg1"/>
                          </a:solidFill>
                          <a:effectLst/>
                        </a:rPr>
                        <a:t>Contamination of recycling (%)</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100" kern="1200" dirty="0">
                          <a:solidFill>
                            <a:schemeClr val="bg1"/>
                          </a:solidFill>
                          <a:effectLst/>
                        </a:rPr>
                        <a:t>Less than 10%</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800" b="0" kern="1200" dirty="0">
                          <a:solidFill>
                            <a:srgbClr val="FF0000"/>
                          </a:solidFill>
                          <a:effectLst/>
                        </a:rPr>
                        <a:t>19.0%</a:t>
                      </a:r>
                      <a:endParaRPr lang="en-GB" b="0" dirty="0">
                        <a:solidFill>
                          <a:srgbClr val="FF0000"/>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b="0" dirty="0">
                          <a:solidFill>
                            <a:srgbClr val="FF0000"/>
                          </a:solidFill>
                          <a:effectLst/>
                        </a:rPr>
                        <a:t>19.2%</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b="1" dirty="0">
                          <a:solidFill>
                            <a:schemeClr val="accent4"/>
                          </a:solidFill>
                          <a:effectLst/>
                        </a:rPr>
                        <a:t>16.5%</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28386443"/>
                  </a:ext>
                </a:extLst>
              </a:tr>
              <a:tr h="313436">
                <a:tc>
                  <a:txBody>
                    <a:bodyPr/>
                    <a:lstStyle/>
                    <a:p>
                      <a:pPr marL="0" algn="l" rtl="0" eaLnBrk="1" fontAlgn="ctr" latinLnBrk="0" hangingPunct="1">
                        <a:spcBef>
                          <a:spcPts val="0"/>
                        </a:spcBef>
                        <a:spcAft>
                          <a:spcPts val="0"/>
                        </a:spcAft>
                      </a:pPr>
                      <a:r>
                        <a:rPr lang="en-GB" sz="1200" kern="1200" dirty="0">
                          <a:solidFill>
                            <a:schemeClr val="bg1"/>
                          </a:solidFill>
                          <a:effectLst/>
                        </a:rPr>
                        <a:t>Number of </a:t>
                      </a:r>
                      <a:r>
                        <a:rPr lang="en-GB" sz="1200" kern="1200" dirty="0" err="1">
                          <a:solidFill>
                            <a:schemeClr val="bg1"/>
                          </a:solidFill>
                          <a:effectLst/>
                        </a:rPr>
                        <a:t>flytips</a:t>
                      </a:r>
                      <a:r>
                        <a:rPr lang="en-GB" sz="1200" kern="1200" dirty="0">
                          <a:solidFill>
                            <a:schemeClr val="bg1"/>
                          </a:solidFill>
                          <a:effectLst/>
                        </a:rPr>
                        <a:t> reported</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100" kern="1200" dirty="0">
                          <a:solidFill>
                            <a:schemeClr val="bg1"/>
                          </a:solidFill>
                          <a:effectLst/>
                        </a:rPr>
                        <a:t>Less than 120</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800" b="0" kern="1200">
                          <a:solidFill>
                            <a:srgbClr val="FFC000"/>
                          </a:solidFill>
                          <a:effectLst/>
                        </a:rPr>
                        <a:t>148</a:t>
                      </a:r>
                      <a:endParaRPr lang="en-GB" b="0">
                        <a:solidFill>
                          <a:srgbClr val="FFC000"/>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b="0" dirty="0">
                          <a:solidFill>
                            <a:srgbClr val="FF0000"/>
                          </a:solidFill>
                          <a:effectLst/>
                        </a:rPr>
                        <a:t>236</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b="1" dirty="0">
                          <a:solidFill>
                            <a:srgbClr val="FF0000"/>
                          </a:solidFill>
                          <a:effectLst/>
                        </a:rPr>
                        <a:t>248</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504821584"/>
                  </a:ext>
                </a:extLst>
              </a:tr>
            </a:tbl>
          </a:graphicData>
        </a:graphic>
      </p:graphicFrame>
      <p:pic>
        <p:nvPicPr>
          <p:cNvPr id="21" name="Graphic 20" descr="Coins">
            <a:extLst>
              <a:ext uri="{FF2B5EF4-FFF2-40B4-BE49-F238E27FC236}">
                <a16:creationId xmlns:a16="http://schemas.microsoft.com/office/drawing/2014/main" id="{3D1F08ED-0DB0-4623-92D0-99DF618006A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2731" y="2023747"/>
            <a:ext cx="914400" cy="914400"/>
          </a:xfrm>
          <a:prstGeom prst="rect">
            <a:avLst/>
          </a:prstGeom>
        </p:spPr>
      </p:pic>
      <p:sp>
        <p:nvSpPr>
          <p:cNvPr id="22" name="Title 3">
            <a:extLst>
              <a:ext uri="{FF2B5EF4-FFF2-40B4-BE49-F238E27FC236}">
                <a16:creationId xmlns:a16="http://schemas.microsoft.com/office/drawing/2014/main" id="{03DE6DA7-ECC2-45A1-8373-24F468D3D755}"/>
              </a:ext>
            </a:extLst>
          </p:cNvPr>
          <p:cNvSpPr txBox="1">
            <a:spLocks/>
          </p:cNvSpPr>
          <p:nvPr/>
        </p:nvSpPr>
        <p:spPr>
          <a:xfrm>
            <a:off x="1185536" y="1939447"/>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sp>
        <p:nvSpPr>
          <p:cNvPr id="25" name="TextBox 24">
            <a:extLst>
              <a:ext uri="{FF2B5EF4-FFF2-40B4-BE49-F238E27FC236}">
                <a16:creationId xmlns:a16="http://schemas.microsoft.com/office/drawing/2014/main" id="{1323F25C-69D4-4D52-A7F3-16B576E54374}"/>
              </a:ext>
            </a:extLst>
          </p:cNvPr>
          <p:cNvSpPr txBox="1"/>
          <p:nvPr/>
        </p:nvSpPr>
        <p:spPr>
          <a:xfrm>
            <a:off x="1197131" y="2645049"/>
            <a:ext cx="4022569" cy="338554"/>
          </a:xfrm>
          <a:prstGeom prst="rect">
            <a:avLst/>
          </a:prstGeom>
          <a:noFill/>
        </p:spPr>
        <p:txBody>
          <a:bodyPr wrap="square" rtlCol="0">
            <a:spAutoFit/>
          </a:bodyPr>
          <a:lstStyle/>
          <a:p>
            <a:r>
              <a:rPr lang="en-GB" sz="1600" dirty="0">
                <a:solidFill>
                  <a:srgbClr val="FF0000"/>
                </a:solidFill>
              </a:rPr>
              <a:t>Variance of £1,444,000</a:t>
            </a:r>
          </a:p>
        </p:txBody>
      </p:sp>
      <p:graphicFrame>
        <p:nvGraphicFramePr>
          <p:cNvPr id="26" name="Chart 25">
            <a:extLst>
              <a:ext uri="{FF2B5EF4-FFF2-40B4-BE49-F238E27FC236}">
                <a16:creationId xmlns:a16="http://schemas.microsoft.com/office/drawing/2014/main" id="{8CF9C858-CC3C-4E17-B8E0-5395098AA855}"/>
              </a:ext>
            </a:extLst>
          </p:cNvPr>
          <p:cNvGraphicFramePr/>
          <p:nvPr>
            <p:extLst>
              <p:ext uri="{D42A27DB-BD31-4B8C-83A1-F6EECF244321}">
                <p14:modId xmlns:p14="http://schemas.microsoft.com/office/powerpoint/2010/main" val="197833337"/>
              </p:ext>
            </p:extLst>
          </p:nvPr>
        </p:nvGraphicFramePr>
        <p:xfrm>
          <a:off x="-426257" y="3132453"/>
          <a:ext cx="4602017" cy="3594918"/>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87601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dirty="0">
                <a:solidFill>
                  <a:schemeClr val="bg1"/>
                </a:solidFill>
              </a:rPr>
              <a:t>Regeneration &amp; Place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dirty="0">
                <a:solidFill>
                  <a:schemeClr val="bg1"/>
                </a:solidFill>
              </a:rPr>
              <a:t>Performance information for Q3</a:t>
            </a:r>
          </a:p>
        </p:txBody>
      </p:sp>
      <p:sp>
        <p:nvSpPr>
          <p:cNvPr id="4" name="TextBox 3">
            <a:extLst>
              <a:ext uri="{FF2B5EF4-FFF2-40B4-BE49-F238E27FC236}">
                <a16:creationId xmlns:a16="http://schemas.microsoft.com/office/drawing/2014/main" id="{9D90BC29-E0CC-4001-9353-BD0BF2B9A913}"/>
              </a:ext>
            </a:extLst>
          </p:cNvPr>
          <p:cNvSpPr txBox="1"/>
          <p:nvPr/>
        </p:nvSpPr>
        <p:spPr>
          <a:xfrm>
            <a:off x="7056664" y="3264365"/>
            <a:ext cx="4539343" cy="1938992"/>
          </a:xfrm>
          <a:prstGeom prst="rect">
            <a:avLst/>
          </a:prstGeom>
          <a:noFill/>
        </p:spPr>
        <p:txBody>
          <a:bodyPr wrap="square" rtlCol="0">
            <a:spAutoFit/>
          </a:bodyPr>
          <a:lstStyle/>
          <a:p>
            <a:r>
              <a:rPr lang="en-GB" sz="2400">
                <a:hlinkClick r:id="rId2" action="ppaction://hlinksldjump"/>
              </a:rPr>
              <a:t>Housing &amp; Communities</a:t>
            </a:r>
            <a:endParaRPr lang="en-GB" sz="2400"/>
          </a:p>
          <a:p>
            <a:r>
              <a:rPr lang="en-GB" sz="2400">
                <a:hlinkClick r:id="rId3" action="ppaction://hlinksldjump"/>
              </a:rPr>
              <a:t>Neighbourhood Support</a:t>
            </a:r>
            <a:endParaRPr lang="en-GB" sz="2400"/>
          </a:p>
          <a:p>
            <a:r>
              <a:rPr lang="en-GB" sz="2400">
                <a:hlinkClick r:id="rId4" action="ppaction://hlinksldjump"/>
              </a:rPr>
              <a:t>Planning</a:t>
            </a:r>
            <a:endParaRPr lang="en-GB" sz="2400"/>
          </a:p>
          <a:p>
            <a:r>
              <a:rPr lang="en-GB" sz="2400">
                <a:hlinkClick r:id="rId5" action="ppaction://hlinksldjump"/>
              </a:rPr>
              <a:t>Property</a:t>
            </a:r>
            <a:endParaRPr lang="en-GB" sz="2400"/>
          </a:p>
          <a:p>
            <a:r>
              <a:rPr lang="en-GB" sz="2400">
                <a:hlinkClick r:id="rId6" action="ppaction://hlinksldjump"/>
              </a:rPr>
              <a:t>Regeneration &amp; Economy</a:t>
            </a:r>
            <a:endParaRPr lang="en-GB" sz="2400"/>
          </a:p>
        </p:txBody>
      </p:sp>
    </p:spTree>
    <p:extLst>
      <p:ext uri="{BB962C8B-B14F-4D97-AF65-F5344CB8AC3E}">
        <p14:creationId xmlns:p14="http://schemas.microsoft.com/office/powerpoint/2010/main" val="195295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Housing &amp; Communities</a:t>
            </a:r>
            <a:br>
              <a:rPr lang="en-GB" sz="3600" dirty="0">
                <a:solidFill>
                  <a:schemeClr val="bg1"/>
                </a:solidFill>
              </a:rPr>
            </a:br>
            <a:r>
              <a:rPr lang="en-GB" sz="2200" i="1" dirty="0">
                <a:solidFill>
                  <a:schemeClr val="bg1"/>
                </a:solidFill>
              </a:rPr>
              <a:t>Head of Service: Tracey Wood</a:t>
            </a:r>
            <a:endParaRPr lang="en-GB" sz="3600" i="1" dirty="0">
              <a:solidFill>
                <a:schemeClr val="bg1"/>
              </a:solidFill>
            </a:endParaRP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252764715"/>
              </p:ext>
            </p:extLst>
          </p:nvPr>
        </p:nvGraphicFramePr>
        <p:xfrm>
          <a:off x="354659" y="2847253"/>
          <a:ext cx="7483097" cy="3571978"/>
        </p:xfrm>
        <a:graphic>
          <a:graphicData uri="http://schemas.openxmlformats.org/drawingml/2006/table">
            <a:tbl>
              <a:tblPr firstRow="1" bandRow="1">
                <a:tableStyleId>{9D7B26C5-4107-4FEC-AEDC-1716B250A1EF}</a:tableStyleId>
              </a:tblPr>
              <a:tblGrid>
                <a:gridCol w="3401447">
                  <a:extLst>
                    <a:ext uri="{9D8B030D-6E8A-4147-A177-3AD203B41FA5}">
                      <a16:colId xmlns:a16="http://schemas.microsoft.com/office/drawing/2014/main" val="1632953638"/>
                    </a:ext>
                  </a:extLst>
                </a:gridCol>
                <a:gridCol w="1222663">
                  <a:extLst>
                    <a:ext uri="{9D8B030D-6E8A-4147-A177-3AD203B41FA5}">
                      <a16:colId xmlns:a16="http://schemas.microsoft.com/office/drawing/2014/main" val="3276194889"/>
                    </a:ext>
                  </a:extLst>
                </a:gridCol>
                <a:gridCol w="1055625">
                  <a:extLst>
                    <a:ext uri="{9D8B030D-6E8A-4147-A177-3AD203B41FA5}">
                      <a16:colId xmlns:a16="http://schemas.microsoft.com/office/drawing/2014/main" val="3436727633"/>
                    </a:ext>
                  </a:extLst>
                </a:gridCol>
                <a:gridCol w="901681">
                  <a:extLst>
                    <a:ext uri="{9D8B030D-6E8A-4147-A177-3AD203B41FA5}">
                      <a16:colId xmlns:a16="http://schemas.microsoft.com/office/drawing/2014/main" val="1398881836"/>
                    </a:ext>
                  </a:extLst>
                </a:gridCol>
                <a:gridCol w="901681">
                  <a:extLst>
                    <a:ext uri="{9D8B030D-6E8A-4147-A177-3AD203B41FA5}">
                      <a16:colId xmlns:a16="http://schemas.microsoft.com/office/drawing/2014/main" val="3600450269"/>
                    </a:ext>
                  </a:extLst>
                </a:gridCol>
              </a:tblGrid>
              <a:tr h="371578">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71578">
                <a:tc>
                  <a:txBody>
                    <a:bodyPr/>
                    <a:lstStyle/>
                    <a:p>
                      <a:pPr algn="l" fontAlgn="ctr"/>
                      <a:r>
                        <a:rPr lang="en-GB" sz="1600" u="none" strike="noStrike" dirty="0">
                          <a:solidFill>
                            <a:schemeClr val="bg1"/>
                          </a:solidFill>
                          <a:effectLst/>
                        </a:rPr>
                        <a:t>Affordable homes delivered</a:t>
                      </a:r>
                      <a:endParaRPr lang="en-GB" sz="16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225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accent4"/>
                          </a:solidFill>
                        </a:rPr>
                        <a:t>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accent4"/>
                          </a:solidFill>
                        </a:rPr>
                        <a:t>25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accent4"/>
                          </a:solidFill>
                        </a:rPr>
                        <a:t>22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371578">
                <a:tc>
                  <a:txBody>
                    <a:bodyPr/>
                    <a:lstStyle/>
                    <a:p>
                      <a:pPr algn="l" fontAlgn="ctr"/>
                      <a:r>
                        <a:rPr lang="en-GB" sz="1600" u="none" strike="noStrike" dirty="0">
                          <a:solidFill>
                            <a:schemeClr val="bg1"/>
                          </a:solidFill>
                          <a:effectLst/>
                        </a:rPr>
                        <a:t>Number of homelessness acceptances</a:t>
                      </a:r>
                      <a:endParaRPr lang="en-GB" sz="16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below 60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accent6"/>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accent6"/>
                          </a:solidFill>
                        </a:rPr>
                        <a:t>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accent6"/>
                          </a:solidFill>
                        </a:rPr>
                        <a:t>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71578">
                <a:tc>
                  <a:txBody>
                    <a:bodyPr/>
                    <a:lstStyle/>
                    <a:p>
                      <a:pPr algn="l" fontAlgn="ctr"/>
                      <a:r>
                        <a:rPr lang="en-GB" sz="1600" u="none" strike="noStrike" dirty="0">
                          <a:solidFill>
                            <a:schemeClr val="bg1"/>
                          </a:solidFill>
                          <a:effectLst/>
                        </a:rPr>
                        <a:t>Number of homelessness interventions</a:t>
                      </a:r>
                      <a:endParaRPr lang="en-GB" sz="16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600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000" b="0" dirty="0">
                          <a:solidFill>
                            <a:schemeClr val="accent6"/>
                          </a:solidFill>
                        </a:rPr>
                        <a:t>Team worked with 105 cases plus an additional 105 successful DHP claims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100" b="0" dirty="0">
                          <a:solidFill>
                            <a:schemeClr val="accent6"/>
                          </a:solidFill>
                        </a:rPr>
                        <a:t>Worked with 271 households </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100" b="1" dirty="0">
                          <a:solidFill>
                            <a:schemeClr val="accent6"/>
                          </a:solidFill>
                        </a:rPr>
                        <a:t>Worked with 154 households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396737">
                <a:tc>
                  <a:txBody>
                    <a:bodyPr/>
                    <a:lstStyle/>
                    <a:p>
                      <a:pPr algn="l" fontAlgn="ctr"/>
                      <a:r>
                        <a:rPr lang="en-GB" sz="1600" u="none" strike="noStrike" dirty="0">
                          <a:solidFill>
                            <a:schemeClr val="bg1"/>
                          </a:solidFill>
                          <a:effectLst/>
                        </a:rPr>
                        <a:t>Number of households in B&amp;B</a:t>
                      </a:r>
                      <a:endParaRPr lang="en-GB" sz="16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40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a:solidFill>
                            <a:schemeClr val="accent4"/>
                          </a:solidFill>
                        </a:rPr>
                        <a:t>18</a:t>
                      </a:r>
                      <a:br>
                        <a:rPr lang="en-GB" sz="900" b="0">
                          <a:solidFill>
                            <a:schemeClr val="accent4"/>
                          </a:solidFill>
                        </a:rPr>
                      </a:br>
                      <a:r>
                        <a:rPr lang="en-GB" sz="900" b="0">
                          <a:solidFill>
                            <a:schemeClr val="accent4"/>
                          </a:solidFill>
                        </a:rPr>
                        <a:t>18 households spent time in B&amp;B with 8 remaining at end of quarter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dirty="0">
                          <a:solidFill>
                            <a:schemeClr val="accent6"/>
                          </a:solidFill>
                        </a:rPr>
                        <a:t>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chemeClr val="accent4"/>
                          </a:solidFill>
                        </a:rPr>
                        <a:t>14 </a:t>
                      </a:r>
                    </a:p>
                    <a:p>
                      <a:r>
                        <a:rPr lang="en-GB" sz="800" b="0" dirty="0">
                          <a:solidFill>
                            <a:schemeClr val="accent4"/>
                          </a:solidFill>
                        </a:rPr>
                        <a:t>14 households spent time in B&amp;B with 5 remaining at end of quarter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286711">
                <a:tc>
                  <a:txBody>
                    <a:bodyPr/>
                    <a:lstStyle/>
                    <a:p>
                      <a:pPr algn="l" fontAlgn="ctr"/>
                      <a:r>
                        <a:rPr lang="en-GB" sz="1600" u="none" strike="noStrike">
                          <a:solidFill>
                            <a:schemeClr val="bg1"/>
                          </a:solidFill>
                          <a:effectLst/>
                        </a:rPr>
                        <a:t>Number of weeks in B&amp;B</a:t>
                      </a:r>
                      <a:endParaRPr lang="en-GB" sz="16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TBC</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accent4"/>
                          </a:solidFill>
                        </a:rPr>
                        <a:t>103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accent4"/>
                          </a:solidFill>
                        </a:rPr>
                        <a:t>89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accent6"/>
                          </a:solidFill>
                        </a:rPr>
                        <a:t>78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bl>
          </a:graphicData>
        </a:graphic>
      </p:graphicFrame>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7756" y="328998"/>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8586030" y="0"/>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sp>
        <p:nvSpPr>
          <p:cNvPr id="15" name="TextBox 14">
            <a:extLst>
              <a:ext uri="{FF2B5EF4-FFF2-40B4-BE49-F238E27FC236}">
                <a16:creationId xmlns:a16="http://schemas.microsoft.com/office/drawing/2014/main" id="{134CDE02-E0C7-436B-99AF-E093A452B6D3}"/>
              </a:ext>
            </a:extLst>
          </p:cNvPr>
          <p:cNvSpPr txBox="1"/>
          <p:nvPr/>
        </p:nvSpPr>
        <p:spPr>
          <a:xfrm>
            <a:off x="8646670" y="853544"/>
            <a:ext cx="1930694" cy="338554"/>
          </a:xfrm>
          <a:prstGeom prst="rect">
            <a:avLst/>
          </a:prstGeom>
          <a:noFill/>
        </p:spPr>
        <p:txBody>
          <a:bodyPr wrap="square" rtlCol="0">
            <a:spAutoFit/>
          </a:bodyPr>
          <a:lstStyle/>
          <a:p>
            <a:r>
              <a:rPr lang="en-GB" sz="1600" dirty="0">
                <a:solidFill>
                  <a:schemeClr val="accent6"/>
                </a:solidFill>
              </a:rPr>
              <a:t>Variance of -£7,000 </a:t>
            </a:r>
          </a:p>
        </p:txBody>
      </p:sp>
      <p:sp>
        <p:nvSpPr>
          <p:cNvPr id="13" name="Title 3">
            <a:extLst>
              <a:ext uri="{FF2B5EF4-FFF2-40B4-BE49-F238E27FC236}">
                <a16:creationId xmlns:a16="http://schemas.microsoft.com/office/drawing/2014/main" id="{4E0D36C7-258E-40CC-B49B-822A4228F300}"/>
              </a:ext>
            </a:extLst>
          </p:cNvPr>
          <p:cNvSpPr txBox="1">
            <a:spLocks/>
          </p:cNvSpPr>
          <p:nvPr/>
        </p:nvSpPr>
        <p:spPr>
          <a:xfrm>
            <a:off x="1156405" y="1932853"/>
            <a:ext cx="5409942" cy="76116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18" name="Graphic 17" descr="Upward trend">
            <a:extLst>
              <a:ext uri="{FF2B5EF4-FFF2-40B4-BE49-F238E27FC236}">
                <a16:creationId xmlns:a16="http://schemas.microsoft.com/office/drawing/2014/main" id="{6C6F7A17-BEC6-400F-891A-14AB1AA2F0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7639" y="1874687"/>
            <a:ext cx="914400" cy="914400"/>
          </a:xfrm>
          <a:prstGeom prst="rect">
            <a:avLst/>
          </a:prstGeom>
        </p:spPr>
      </p:pic>
      <p:graphicFrame>
        <p:nvGraphicFramePr>
          <p:cNvPr id="16" name="Chart 15">
            <a:extLst>
              <a:ext uri="{FF2B5EF4-FFF2-40B4-BE49-F238E27FC236}">
                <a16:creationId xmlns:a16="http://schemas.microsoft.com/office/drawing/2014/main" id="{BD501230-3F8D-42ED-AC6E-EC72585E0756}"/>
              </a:ext>
            </a:extLst>
          </p:cNvPr>
          <p:cNvGraphicFramePr/>
          <p:nvPr>
            <p:extLst>
              <p:ext uri="{D42A27DB-BD31-4B8C-83A1-F6EECF244321}">
                <p14:modId xmlns:p14="http://schemas.microsoft.com/office/powerpoint/2010/main" val="4097727043"/>
              </p:ext>
            </p:extLst>
          </p:nvPr>
        </p:nvGraphicFramePr>
        <p:xfrm>
          <a:off x="7223217" y="1368752"/>
          <a:ext cx="5173034" cy="3846187"/>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62169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82843" y="24378"/>
            <a:ext cx="786209" cy="786209"/>
          </a:xfrm>
          <a:prstGeom prst="rect">
            <a:avLst/>
          </a:prstGeom>
        </p:spPr>
      </p:pic>
      <p:graphicFrame>
        <p:nvGraphicFramePr>
          <p:cNvPr id="7" name="Table 7">
            <a:extLst>
              <a:ext uri="{FF2B5EF4-FFF2-40B4-BE49-F238E27FC236}">
                <a16:creationId xmlns:a16="http://schemas.microsoft.com/office/drawing/2014/main" id="{4CF0F292-9049-4D91-888B-C2031CBBB235}"/>
              </a:ext>
            </a:extLst>
          </p:cNvPr>
          <p:cNvGraphicFramePr>
            <a:graphicFrameLocks noGrp="1"/>
          </p:cNvGraphicFramePr>
          <p:nvPr>
            <p:ph idx="1"/>
            <p:extLst>
              <p:ext uri="{D42A27DB-BD31-4B8C-83A1-F6EECF244321}">
                <p14:modId xmlns:p14="http://schemas.microsoft.com/office/powerpoint/2010/main" val="3072602480"/>
              </p:ext>
            </p:extLst>
          </p:nvPr>
        </p:nvGraphicFramePr>
        <p:xfrm>
          <a:off x="251597" y="803375"/>
          <a:ext cx="11743326" cy="5796041"/>
        </p:xfrm>
        <a:graphic>
          <a:graphicData uri="http://schemas.openxmlformats.org/drawingml/2006/table">
            <a:tbl>
              <a:tblPr firstRow="1" bandRow="1">
                <a:tableStyleId>{5940675A-B579-460E-94D1-54222C63F5DA}</a:tableStyleId>
              </a:tblPr>
              <a:tblGrid>
                <a:gridCol w="398096">
                  <a:extLst>
                    <a:ext uri="{9D8B030D-6E8A-4147-A177-3AD203B41FA5}">
                      <a16:colId xmlns:a16="http://schemas.microsoft.com/office/drawing/2014/main" val="3591491900"/>
                    </a:ext>
                  </a:extLst>
                </a:gridCol>
                <a:gridCol w="1445518">
                  <a:extLst>
                    <a:ext uri="{9D8B030D-6E8A-4147-A177-3AD203B41FA5}">
                      <a16:colId xmlns:a16="http://schemas.microsoft.com/office/drawing/2014/main" val="326531481"/>
                    </a:ext>
                  </a:extLst>
                </a:gridCol>
                <a:gridCol w="5237887">
                  <a:extLst>
                    <a:ext uri="{9D8B030D-6E8A-4147-A177-3AD203B41FA5}">
                      <a16:colId xmlns:a16="http://schemas.microsoft.com/office/drawing/2014/main" val="3995465828"/>
                    </a:ext>
                  </a:extLst>
                </a:gridCol>
                <a:gridCol w="408822">
                  <a:extLst>
                    <a:ext uri="{9D8B030D-6E8A-4147-A177-3AD203B41FA5}">
                      <a16:colId xmlns:a16="http://schemas.microsoft.com/office/drawing/2014/main" val="2067692125"/>
                    </a:ext>
                  </a:extLst>
                </a:gridCol>
                <a:gridCol w="375920">
                  <a:extLst>
                    <a:ext uri="{9D8B030D-6E8A-4147-A177-3AD203B41FA5}">
                      <a16:colId xmlns:a16="http://schemas.microsoft.com/office/drawing/2014/main" val="3498771801"/>
                    </a:ext>
                  </a:extLst>
                </a:gridCol>
                <a:gridCol w="3454400">
                  <a:extLst>
                    <a:ext uri="{9D8B030D-6E8A-4147-A177-3AD203B41FA5}">
                      <a16:colId xmlns:a16="http://schemas.microsoft.com/office/drawing/2014/main" val="3033096753"/>
                    </a:ext>
                  </a:extLst>
                </a:gridCol>
                <a:gridCol w="422683">
                  <a:extLst>
                    <a:ext uri="{9D8B030D-6E8A-4147-A177-3AD203B41FA5}">
                      <a16:colId xmlns:a16="http://schemas.microsoft.com/office/drawing/2014/main" val="4161796994"/>
                    </a:ext>
                  </a:extLst>
                </a:gridCol>
              </a:tblGrid>
              <a:tr h="479529">
                <a:tc>
                  <a:txBody>
                    <a:bodyPr/>
                    <a:lstStyle/>
                    <a:p>
                      <a:pPr algn="l"/>
                      <a:r>
                        <a:rPr lang="en-GB" sz="1050" dirty="0">
                          <a:solidFill>
                            <a:schemeClr val="bg1"/>
                          </a:solidFill>
                        </a:rPr>
                        <a:t>Team</a:t>
                      </a:r>
                      <a:endParaRPr lang="en-GB" sz="1200" dirty="0">
                        <a:solidFill>
                          <a:schemeClr val="bg1"/>
                        </a:solidFill>
                      </a:endParaRP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377863">
                <a:tc rowSpan="2">
                  <a:txBody>
                    <a:bodyPr/>
                    <a:lstStyle/>
                    <a:p>
                      <a:pPr algn="ctr"/>
                      <a:r>
                        <a:rPr lang="en-GB" sz="1400">
                          <a:solidFill>
                            <a:schemeClr val="bg1"/>
                          </a:solidFill>
                        </a:rPr>
                        <a:t>Housing (Options &amp; Advice)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Deliver year 1 of the Homelessness and Rough Sleepers Action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Reduction in the number of households placed into B&amp;B and outside the area</a:t>
                      </a:r>
                      <a:br>
                        <a:rPr lang="en-GB" sz="1000" dirty="0">
                          <a:solidFill>
                            <a:schemeClr val="bg1"/>
                          </a:solidFill>
                          <a:effectLst/>
                        </a:rPr>
                      </a:br>
                      <a:r>
                        <a:rPr lang="en-GB" sz="1000" dirty="0">
                          <a:solidFill>
                            <a:schemeClr val="bg1"/>
                          </a:solidFill>
                          <a:effectLst/>
                        </a:rPr>
                        <a:t>Completed review of the private sector offer to maximise options for those facing homelessness</a:t>
                      </a:r>
                      <a:br>
                        <a:rPr lang="en-GB" sz="1000" dirty="0">
                          <a:solidFill>
                            <a:schemeClr val="bg1"/>
                          </a:solidFill>
                          <a:effectLst/>
                        </a:rPr>
                      </a:br>
                      <a:r>
                        <a:rPr lang="en-GB" sz="1000" dirty="0">
                          <a:solidFill>
                            <a:schemeClr val="bg1"/>
                          </a:solidFill>
                          <a:effectLst/>
                        </a:rPr>
                        <a:t>Increased number of landlords we work with</a:t>
                      </a:r>
                      <a:br>
                        <a:rPr lang="en-GB" sz="1000" dirty="0">
                          <a:solidFill>
                            <a:schemeClr val="bg1"/>
                          </a:solidFill>
                          <a:effectLst/>
                        </a:rPr>
                      </a:br>
                      <a:r>
                        <a:rPr lang="en-GB" sz="1000" dirty="0">
                          <a:solidFill>
                            <a:schemeClr val="bg1"/>
                          </a:solidFill>
                          <a:effectLst/>
                        </a:rPr>
                        <a:t>Number of HRA assessments carried out</a:t>
                      </a:r>
                      <a:br>
                        <a:rPr lang="en-GB" sz="1000" dirty="0">
                          <a:solidFill>
                            <a:schemeClr val="bg1"/>
                          </a:solidFill>
                          <a:effectLst/>
                        </a:rPr>
                      </a:br>
                      <a:r>
                        <a:rPr lang="en-GB" sz="1000" dirty="0">
                          <a:solidFill>
                            <a:schemeClr val="bg1"/>
                          </a:solidFill>
                          <a:effectLst/>
                        </a:rPr>
                        <a:t>Number of preventions</a:t>
                      </a:r>
                      <a:br>
                        <a:rPr lang="en-GB" sz="1000" dirty="0">
                          <a:solidFill>
                            <a:schemeClr val="bg1"/>
                          </a:solidFill>
                          <a:effectLst/>
                        </a:rPr>
                      </a:br>
                      <a:r>
                        <a:rPr lang="en-GB" sz="1000" dirty="0">
                          <a:solidFill>
                            <a:schemeClr val="bg1"/>
                          </a:solidFill>
                          <a:effectLst/>
                        </a:rPr>
                        <a:t>Relief given</a:t>
                      </a:r>
                      <a:br>
                        <a:rPr lang="en-GB" sz="1000" dirty="0">
                          <a:solidFill>
                            <a:schemeClr val="bg1"/>
                          </a:solidFill>
                          <a:effectLst/>
                        </a:rPr>
                      </a:br>
                      <a:r>
                        <a:rPr lang="en-GB" sz="1000" dirty="0">
                          <a:solidFill>
                            <a:schemeClr val="bg1"/>
                          </a:solidFill>
                          <a:effectLst/>
                        </a:rPr>
                        <a:t>Completed review of the temporary accommodation offered to ensure best use of stock, reducing the need for B&amp;B leading to a reduction in spend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dirty="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200" dirty="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dirty="0">
                          <a:solidFill>
                            <a:schemeClr val="bg1"/>
                          </a:solidFill>
                          <a:effectLst/>
                        </a:rPr>
                        <a:t>Despite the lockdown in November, at the end of the quarter there were only 5 households in B&amp;B</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r h="726560">
                <a:tc vMerge="1">
                  <a:txBody>
                    <a:bodyPr/>
                    <a:lstStyle/>
                    <a:p>
                      <a:pPr algn="l"/>
                      <a:endParaRPr lang="en-GB" sz="1000"/>
                    </a:p>
                  </a:txBody>
                  <a:tcPr/>
                </a:tc>
                <a:tc>
                  <a:txBody>
                    <a:bodyPr/>
                    <a:lstStyle/>
                    <a:p>
                      <a:pPr algn="l" fontAlgn="base"/>
                      <a:r>
                        <a:rPr lang="en-GB" sz="1100">
                          <a:solidFill>
                            <a:schemeClr val="bg1"/>
                          </a:solidFill>
                          <a:effectLst/>
                        </a:rPr>
                        <a:t>Deliver the Rough Sleepers Initiative 2020/21 (£92,000 joint project with HBC)</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bg1"/>
                          </a:solidFill>
                          <a:effectLst/>
                        </a:rPr>
                        <a:t>Relevant 1.5 officers to deliver the initiative employed by June 2020</a:t>
                      </a:r>
                      <a:br>
                        <a:rPr lang="en-GB" sz="1050" dirty="0">
                          <a:solidFill>
                            <a:schemeClr val="bg1"/>
                          </a:solidFill>
                          <a:effectLst/>
                        </a:rPr>
                      </a:br>
                      <a:r>
                        <a:rPr lang="en-GB" sz="1050" dirty="0">
                          <a:solidFill>
                            <a:schemeClr val="bg1"/>
                          </a:solidFill>
                          <a:effectLst/>
                        </a:rPr>
                        <a:t>Reduction in the number of rough sleepers in the area</a:t>
                      </a:r>
                      <a:br>
                        <a:rPr lang="en-GB" sz="1050" dirty="0">
                          <a:solidFill>
                            <a:schemeClr val="bg1"/>
                          </a:solidFill>
                          <a:effectLst/>
                        </a:rPr>
                      </a:br>
                      <a:r>
                        <a:rPr lang="en-GB" sz="1050" dirty="0">
                          <a:solidFill>
                            <a:schemeClr val="bg1"/>
                          </a:solidFill>
                          <a:effectLst/>
                        </a:rPr>
                        <a:t>Working with any rough sleepers identified or sofa surfers and providing options to them (deposits/mobile phones etc)</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20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400" dirty="0">
                          <a:solidFill>
                            <a:schemeClr val="bg1"/>
                          </a:solidFill>
                          <a:effectLst/>
                        </a:rPr>
                        <a:t>Work has begun on this but behind due to </a:t>
                      </a:r>
                      <a:r>
                        <a:rPr lang="en-GB" sz="1400" dirty="0" err="1">
                          <a:solidFill>
                            <a:schemeClr val="bg1"/>
                          </a:solidFill>
                          <a:effectLst/>
                        </a:rPr>
                        <a:t>Covid</a:t>
                      </a:r>
                      <a:r>
                        <a:rPr lang="en-GB" sz="1400" dirty="0">
                          <a:solidFill>
                            <a:schemeClr val="bg1"/>
                          </a:solidFill>
                          <a:effectLst/>
                        </a:rPr>
                        <a:t> 19</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925453578"/>
                  </a:ext>
                </a:extLst>
              </a:tr>
              <a:tr h="791058">
                <a:tc rowSpan="3">
                  <a:txBody>
                    <a:bodyPr/>
                    <a:lstStyle/>
                    <a:p>
                      <a:pPr algn="ctr"/>
                      <a:r>
                        <a:rPr lang="en-GB" sz="1400">
                          <a:solidFill>
                            <a:schemeClr val="bg1"/>
                          </a:solidFill>
                        </a:rPr>
                        <a:t>Community</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a:solidFill>
                            <a:schemeClr val="bg1"/>
                          </a:solidFill>
                          <a:effectLst/>
                        </a:rPr>
                        <a:t>Deliver and monitor year 1 of the Welfare and Wellbeing Strategy &amp; Action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bg1"/>
                          </a:solidFill>
                          <a:effectLst/>
                        </a:rPr>
                        <a:t>Plan adopted by Full Council (NB: dates are delayed due to Covid-19)</a:t>
                      </a:r>
                      <a:br>
                        <a:rPr lang="en-GB" sz="1050" dirty="0">
                          <a:solidFill>
                            <a:schemeClr val="bg1"/>
                          </a:solidFill>
                          <a:effectLst/>
                        </a:rPr>
                      </a:br>
                      <a:r>
                        <a:rPr lang="en-GB" sz="1050" dirty="0">
                          <a:solidFill>
                            <a:schemeClr val="bg1"/>
                          </a:solidFill>
                          <a:effectLst/>
                        </a:rPr>
                        <a:t>Improved health and wellbeing outcomes for the most vulnerable residents</a:t>
                      </a:r>
                      <a:br>
                        <a:rPr lang="en-GB" sz="1050" dirty="0">
                          <a:solidFill>
                            <a:schemeClr val="bg1"/>
                          </a:solidFill>
                          <a:effectLst/>
                        </a:rPr>
                      </a:br>
                      <a:r>
                        <a:rPr lang="en-GB" sz="1050" dirty="0">
                          <a:solidFill>
                            <a:schemeClr val="bg1"/>
                          </a:solidFill>
                          <a:effectLst/>
                        </a:rPr>
                        <a:t>Increased support available</a:t>
                      </a:r>
                      <a:br>
                        <a:rPr lang="en-GB" sz="1050" dirty="0">
                          <a:solidFill>
                            <a:schemeClr val="bg1"/>
                          </a:solidFill>
                          <a:effectLst/>
                        </a:rPr>
                      </a:br>
                      <a:r>
                        <a:rPr lang="en-GB" sz="1050" dirty="0">
                          <a:solidFill>
                            <a:schemeClr val="bg1"/>
                          </a:solidFill>
                          <a:effectLst/>
                        </a:rPr>
                        <a:t>Easier access to appropriate health and welfare services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200" dirty="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dirty="0">
                          <a:solidFill>
                            <a:schemeClr val="bg1"/>
                          </a:solidFill>
                          <a:effectLst/>
                        </a:rPr>
                        <a:t>On track</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97995152"/>
                  </a:ext>
                </a:extLst>
              </a:tr>
              <a:tr h="1217011">
                <a:tc vMerge="1">
                  <a:txBody>
                    <a:bodyPr/>
                    <a:lstStyle/>
                    <a:p>
                      <a:pPr algn="l"/>
                      <a:endParaRPr lang="en-GB" sz="1000"/>
                    </a:p>
                  </a:txBody>
                  <a:tcPr/>
                </a:tc>
                <a:tc>
                  <a:txBody>
                    <a:bodyPr/>
                    <a:lstStyle/>
                    <a:p>
                      <a:pPr algn="l" fontAlgn="base"/>
                      <a:r>
                        <a:rPr lang="en-GB" sz="1100">
                          <a:solidFill>
                            <a:schemeClr val="bg1"/>
                          </a:solidFill>
                          <a:effectLst/>
                        </a:rPr>
                        <a:t>Deliver the relevant EHDC funding/grant schemes - to include Supporting Community Fund/Councillor Grants and the Leader's welfare fund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000" b="0" i="0" kern="1200" dirty="0">
                          <a:solidFill>
                            <a:schemeClr val="bg1"/>
                          </a:solidFill>
                          <a:effectLst/>
                          <a:latin typeface="+mn-lt"/>
                          <a:ea typeface="+mn-ea"/>
                          <a:cs typeface="+mn-cs"/>
                        </a:rPr>
                        <a:t>Councillor grants awarded in a timely manner and delivered in accordance with criteria (supporting local priorities - climate change and Covid-19)</a:t>
                      </a:r>
                      <a:br>
                        <a:rPr lang="en-GB" sz="1000" dirty="0">
                          <a:solidFill>
                            <a:schemeClr val="bg1"/>
                          </a:solidFill>
                        </a:rPr>
                      </a:br>
                      <a:r>
                        <a:rPr lang="en-GB" sz="1000" b="0" i="0" kern="1200" dirty="0">
                          <a:solidFill>
                            <a:schemeClr val="bg1"/>
                          </a:solidFill>
                          <a:effectLst/>
                          <a:latin typeface="+mn-lt"/>
                          <a:ea typeface="+mn-ea"/>
                          <a:cs typeface="+mn-cs"/>
                        </a:rPr>
                        <a:t>SCF delivered, promoted and monitored - bidding rounds twice a year, report to Cabinet Briefing twice a year</a:t>
                      </a:r>
                      <a:br>
                        <a:rPr lang="en-GB" sz="1000" dirty="0">
                          <a:solidFill>
                            <a:schemeClr val="bg1"/>
                          </a:solidFill>
                        </a:rPr>
                      </a:br>
                      <a:r>
                        <a:rPr lang="en-GB" sz="1000" b="0" i="0" kern="1200" dirty="0">
                          <a:solidFill>
                            <a:schemeClr val="bg1"/>
                          </a:solidFill>
                          <a:effectLst/>
                          <a:latin typeface="+mn-lt"/>
                          <a:ea typeface="+mn-ea"/>
                          <a:cs typeface="+mn-cs"/>
                        </a:rPr>
                        <a:t>Existing non specified S106 scheme reviewed to ensure it is fit for purpose and a CIL funding scheme is included; S106 triggers on new sites effectively tracked; allocation of open space and transport S106 funds overseen through the new bidding process</a:t>
                      </a:r>
                      <a:endParaRPr lang="en-GB" sz="10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20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dirty="0">
                          <a:solidFill>
                            <a:schemeClr val="bg1"/>
                          </a:solidFill>
                          <a:effectLst/>
                        </a:rPr>
                        <a:t>On track</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160032161"/>
                  </a:ext>
                </a:extLst>
              </a:tr>
              <a:tr h="1046246">
                <a:tc vMerge="1">
                  <a:txBody>
                    <a:bodyPr/>
                    <a:lstStyle/>
                    <a:p>
                      <a:pPr algn="ctr"/>
                      <a:endParaRPr lang="en-GB" sz="1400"/>
                    </a:p>
                  </a:txBody>
                  <a:tcPr marL="45720" marR="45720" vert="vert270" anchor="ctr"/>
                </a:tc>
                <a:tc>
                  <a:txBody>
                    <a:bodyPr/>
                    <a:lstStyle/>
                    <a:p>
                      <a:pPr algn="l" fontAlgn="base"/>
                      <a:r>
                        <a:rPr lang="en-GB" sz="1100">
                          <a:solidFill>
                            <a:schemeClr val="bg1"/>
                          </a:solidFill>
                          <a:effectLst/>
                        </a:rPr>
                        <a:t>Develop a Community Engagement Strategy (Let's Talk, Community Champions and Community Development Trusts)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chemeClr val="bg1"/>
                          </a:solidFill>
                          <a:effectLst/>
                        </a:rPr>
                        <a:t>Programme developed including analysis and follow up actions - 'you said, we did'</a:t>
                      </a:r>
                      <a:br>
                        <a:rPr lang="en-GB" sz="1050" dirty="0">
                          <a:solidFill>
                            <a:schemeClr val="bg1"/>
                          </a:solidFill>
                          <a:effectLst/>
                        </a:rPr>
                      </a:br>
                      <a:r>
                        <a:rPr lang="en-GB" sz="1050" dirty="0">
                          <a:solidFill>
                            <a:schemeClr val="bg1"/>
                          </a:solidFill>
                          <a:effectLst/>
                        </a:rPr>
                        <a:t>Question time with key leaders once a year</a:t>
                      </a:r>
                      <a:br>
                        <a:rPr lang="en-GB" sz="1050" dirty="0">
                          <a:solidFill>
                            <a:schemeClr val="bg1"/>
                          </a:solidFill>
                          <a:effectLst/>
                        </a:rPr>
                      </a:br>
                      <a:r>
                        <a:rPr lang="en-GB" sz="1050" dirty="0">
                          <a:solidFill>
                            <a:schemeClr val="bg1"/>
                          </a:solidFill>
                          <a:effectLst/>
                        </a:rPr>
                        <a:t>Ward profiles developed with ward Councillors, using clear and robust evidence to establish local priorities via Let's Talk programme</a:t>
                      </a:r>
                    </a:p>
                    <a:p>
                      <a:endParaRPr lang="en-GB" sz="11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200" dirty="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400" dirty="0">
                          <a:solidFill>
                            <a:schemeClr val="bg1"/>
                          </a:solidFill>
                          <a:effectLst/>
                        </a:rPr>
                        <a:t>On hold</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343740113"/>
                  </a:ext>
                </a:extLst>
              </a:tr>
            </a:tbl>
          </a:graphicData>
        </a:graphic>
      </p:graphicFrame>
      <p:sp>
        <p:nvSpPr>
          <p:cNvPr id="9" name="Title 3">
            <a:extLst>
              <a:ext uri="{FF2B5EF4-FFF2-40B4-BE49-F238E27FC236}">
                <a16:creationId xmlns:a16="http://schemas.microsoft.com/office/drawing/2014/main" id="{46988D40-BDF0-41F7-B88E-1A401550200C}"/>
              </a:ext>
            </a:extLst>
          </p:cNvPr>
          <p:cNvSpPr txBox="1">
            <a:spLocks/>
          </p:cNvSpPr>
          <p:nvPr/>
        </p:nvSpPr>
        <p:spPr>
          <a:xfrm>
            <a:off x="7488841" y="160454"/>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sp>
        <p:nvSpPr>
          <p:cNvPr id="5" name="Title 3">
            <a:extLst>
              <a:ext uri="{FF2B5EF4-FFF2-40B4-BE49-F238E27FC236}">
                <a16:creationId xmlns:a16="http://schemas.microsoft.com/office/drawing/2014/main" id="{53FC47EC-9FE7-4443-B99B-B806F061B7BC}"/>
              </a:ext>
            </a:extLst>
          </p:cNvPr>
          <p:cNvSpPr>
            <a:spLocks noGrp="1"/>
          </p:cNvSpPr>
          <p:nvPr>
            <p:ph type="title"/>
          </p:nvPr>
        </p:nvSpPr>
        <p:spPr>
          <a:xfrm>
            <a:off x="223884" y="416358"/>
            <a:ext cx="5625961" cy="402792"/>
          </a:xfrm>
        </p:spPr>
        <p:txBody>
          <a:bodyPr>
            <a:normAutofit fontScale="90000"/>
          </a:bodyPr>
          <a:lstStyle/>
          <a:p>
            <a:r>
              <a:rPr lang="en-GB" sz="4400" dirty="0">
                <a:solidFill>
                  <a:schemeClr val="bg1"/>
                </a:solidFill>
              </a:rPr>
              <a:t>Housing &amp; Communities</a:t>
            </a:r>
            <a:endParaRPr lang="en-GB" sz="3600" i="1" dirty="0">
              <a:solidFill>
                <a:schemeClr val="bg1"/>
              </a:solidFill>
            </a:endParaRPr>
          </a:p>
        </p:txBody>
      </p:sp>
    </p:spTree>
    <p:extLst>
      <p:ext uri="{BB962C8B-B14F-4D97-AF65-F5344CB8AC3E}">
        <p14:creationId xmlns:p14="http://schemas.microsoft.com/office/powerpoint/2010/main" val="369304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5163418" cy="761167"/>
          </a:xfrm>
        </p:spPr>
        <p:txBody>
          <a:bodyPr>
            <a:normAutofit fontScale="90000"/>
          </a:bodyPr>
          <a:lstStyle/>
          <a:p>
            <a:r>
              <a:rPr lang="en-GB" sz="4400" dirty="0">
                <a:solidFill>
                  <a:schemeClr val="bg1"/>
                </a:solidFill>
              </a:rPr>
              <a:t>Neighbourhood Support</a:t>
            </a:r>
            <a:br>
              <a:rPr lang="en-GB" sz="3600" dirty="0">
                <a:solidFill>
                  <a:schemeClr val="bg1"/>
                </a:solidFill>
              </a:rPr>
            </a:br>
            <a:r>
              <a:rPr lang="en-GB" sz="2200" i="1" dirty="0">
                <a:solidFill>
                  <a:schemeClr val="bg1"/>
                </a:solidFill>
              </a:rPr>
              <a:t>Head of Service: Natalie Meagher</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3803787"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Environmental Health, Neighbourhood Quality, Parking &amp; Traffic Management</a:t>
            </a: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7977485" y="205052"/>
            <a:ext cx="4810863" cy="6960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6704" y="28205"/>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9851" y="2265660"/>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76147" y="2047702"/>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Q3</a:t>
            </a:r>
          </a:p>
        </p:txBody>
      </p:sp>
      <p:sp>
        <p:nvSpPr>
          <p:cNvPr id="12" name="TextBox 11">
            <a:extLst>
              <a:ext uri="{FF2B5EF4-FFF2-40B4-BE49-F238E27FC236}">
                <a16:creationId xmlns:a16="http://schemas.microsoft.com/office/drawing/2014/main" id="{FE9BCABB-7B62-4C1A-B5E1-3A35F460395F}"/>
              </a:ext>
            </a:extLst>
          </p:cNvPr>
          <p:cNvSpPr txBox="1"/>
          <p:nvPr/>
        </p:nvSpPr>
        <p:spPr>
          <a:xfrm>
            <a:off x="728602" y="3013683"/>
            <a:ext cx="3484493" cy="584775"/>
          </a:xfrm>
          <a:prstGeom prst="rect">
            <a:avLst/>
          </a:prstGeom>
          <a:noFill/>
        </p:spPr>
        <p:txBody>
          <a:bodyPr wrap="square" rtlCol="0">
            <a:spAutoFit/>
          </a:bodyPr>
          <a:lstStyle/>
          <a:p>
            <a:r>
              <a:rPr lang="en-GB" sz="1600" dirty="0">
                <a:solidFill>
                  <a:srgbClr val="FF0000"/>
                </a:solidFill>
              </a:rPr>
              <a:t>Variance of £1,262,000 – impact of </a:t>
            </a:r>
            <a:r>
              <a:rPr lang="en-GB" sz="1600" dirty="0" err="1">
                <a:solidFill>
                  <a:srgbClr val="FF0000"/>
                </a:solidFill>
              </a:rPr>
              <a:t>Covid</a:t>
            </a:r>
            <a:r>
              <a:rPr lang="en-GB" sz="1600" dirty="0">
                <a:solidFill>
                  <a:srgbClr val="FF0000"/>
                </a:solidFill>
              </a:rPr>
              <a:t> in particular on parking income</a:t>
            </a:r>
          </a:p>
        </p:txBody>
      </p:sp>
      <p:graphicFrame>
        <p:nvGraphicFramePr>
          <p:cNvPr id="13" name="Chart 12">
            <a:extLst>
              <a:ext uri="{FF2B5EF4-FFF2-40B4-BE49-F238E27FC236}">
                <a16:creationId xmlns:a16="http://schemas.microsoft.com/office/drawing/2014/main" id="{D890B8AB-34A9-4690-9FFE-7EC06516A335}"/>
              </a:ext>
            </a:extLst>
          </p:cNvPr>
          <p:cNvGraphicFramePr/>
          <p:nvPr>
            <p:extLst>
              <p:ext uri="{D42A27DB-BD31-4B8C-83A1-F6EECF244321}">
                <p14:modId xmlns:p14="http://schemas.microsoft.com/office/powerpoint/2010/main" val="3391325871"/>
              </p:ext>
            </p:extLst>
          </p:nvPr>
        </p:nvGraphicFramePr>
        <p:xfrm>
          <a:off x="-521775" y="3429000"/>
          <a:ext cx="5173034" cy="367314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Table 14">
            <a:extLst>
              <a:ext uri="{FF2B5EF4-FFF2-40B4-BE49-F238E27FC236}">
                <a16:creationId xmlns:a16="http://schemas.microsoft.com/office/drawing/2014/main" id="{4B5F6C5D-BE00-410F-A0D6-C078168FB706}"/>
              </a:ext>
            </a:extLst>
          </p:cNvPr>
          <p:cNvGraphicFramePr>
            <a:graphicFrameLocks noGrp="1"/>
          </p:cNvGraphicFramePr>
          <p:nvPr>
            <p:extLst>
              <p:ext uri="{D42A27DB-BD31-4B8C-83A1-F6EECF244321}">
                <p14:modId xmlns:p14="http://schemas.microsoft.com/office/powerpoint/2010/main" val="2358602630"/>
              </p:ext>
            </p:extLst>
          </p:nvPr>
        </p:nvGraphicFramePr>
        <p:xfrm>
          <a:off x="4121426" y="934741"/>
          <a:ext cx="7807771" cy="5705475"/>
        </p:xfrm>
        <a:graphic>
          <a:graphicData uri="http://schemas.openxmlformats.org/drawingml/2006/table">
            <a:tbl>
              <a:tblPr firstRow="1" bandRow="1">
                <a:tableStyleId>{9D7B26C5-4107-4FEC-AEDC-1716B250A1EF}</a:tableStyleId>
              </a:tblPr>
              <a:tblGrid>
                <a:gridCol w="3437614">
                  <a:extLst>
                    <a:ext uri="{9D8B030D-6E8A-4147-A177-3AD203B41FA5}">
                      <a16:colId xmlns:a16="http://schemas.microsoft.com/office/drawing/2014/main" val="1632953638"/>
                    </a:ext>
                  </a:extLst>
                </a:gridCol>
                <a:gridCol w="777240">
                  <a:extLst>
                    <a:ext uri="{9D8B030D-6E8A-4147-A177-3AD203B41FA5}">
                      <a16:colId xmlns:a16="http://schemas.microsoft.com/office/drawing/2014/main" val="3276194889"/>
                    </a:ext>
                  </a:extLst>
                </a:gridCol>
                <a:gridCol w="1143000">
                  <a:extLst>
                    <a:ext uri="{9D8B030D-6E8A-4147-A177-3AD203B41FA5}">
                      <a16:colId xmlns:a16="http://schemas.microsoft.com/office/drawing/2014/main" val="3436727633"/>
                    </a:ext>
                  </a:extLst>
                </a:gridCol>
                <a:gridCol w="1203960">
                  <a:extLst>
                    <a:ext uri="{9D8B030D-6E8A-4147-A177-3AD203B41FA5}">
                      <a16:colId xmlns:a16="http://schemas.microsoft.com/office/drawing/2014/main" val="2287521407"/>
                    </a:ext>
                  </a:extLst>
                </a:gridCol>
                <a:gridCol w="1245957">
                  <a:extLst>
                    <a:ext uri="{9D8B030D-6E8A-4147-A177-3AD203B41FA5}">
                      <a16:colId xmlns:a16="http://schemas.microsoft.com/office/drawing/2014/main" val="2671357903"/>
                    </a:ext>
                  </a:extLst>
                </a:gridCol>
              </a:tblGrid>
              <a:tr h="316678">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dirty="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17289">
                <a:tc>
                  <a:txBody>
                    <a:bodyPr/>
                    <a:lstStyle/>
                    <a:p>
                      <a:pPr algn="l" fontAlgn="ctr"/>
                      <a:r>
                        <a:rPr lang="en-GB" sz="1200" u="none" strike="noStrike" dirty="0">
                          <a:solidFill>
                            <a:schemeClr val="bg1"/>
                          </a:solidFill>
                          <a:effectLst/>
                        </a:rPr>
                        <a:t>Parking and traffic - income from pay and display machines (£)</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dirty="0">
                          <a:solidFill>
                            <a:schemeClr val="bg1"/>
                          </a:solidFill>
                          <a:effectLst/>
                        </a:rPr>
                        <a:t>above £265,710</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0">
                          <a:solidFill>
                            <a:schemeClr val="accent4"/>
                          </a:solidFill>
                        </a:rPr>
                        <a:t>£81,875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0" dirty="0">
                          <a:solidFill>
                            <a:schemeClr val="accent6"/>
                          </a:solidFill>
                        </a:rPr>
                        <a:t>£352,399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accent6"/>
                          </a:solidFill>
                        </a:rPr>
                        <a:t>£355,897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17289">
                <a:tc>
                  <a:txBody>
                    <a:bodyPr/>
                    <a:lstStyle/>
                    <a:p>
                      <a:pPr algn="l" fontAlgn="ctr"/>
                      <a:r>
                        <a:rPr lang="en-GB" sz="1200" u="none" strike="noStrike" dirty="0">
                          <a:solidFill>
                            <a:schemeClr val="bg1"/>
                          </a:solidFill>
                          <a:effectLst/>
                        </a:rPr>
                        <a:t>Parking and traffic - income from Penalty Charge Notices (£)</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a:solidFill>
                            <a:schemeClr val="bg1"/>
                          </a:solidFill>
                          <a:effectLst/>
                        </a:rPr>
                        <a:t>above £57,359</a:t>
                      </a:r>
                      <a:endParaRPr lang="en-GB" sz="14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0">
                          <a:solidFill>
                            <a:srgbClr val="FF0000"/>
                          </a:solidFill>
                        </a:rPr>
                        <a:t>£2,191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0" dirty="0">
                          <a:solidFill>
                            <a:schemeClr val="accent4"/>
                          </a:solidFill>
                        </a:rPr>
                        <a:t>£36,999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accent4"/>
                          </a:solidFill>
                        </a:rPr>
                        <a:t>£25,060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417289">
                <a:tc>
                  <a:txBody>
                    <a:bodyPr/>
                    <a:lstStyle/>
                    <a:p>
                      <a:pPr algn="l" fontAlgn="ctr"/>
                      <a:r>
                        <a:rPr lang="en-GB" sz="1400" u="none" strike="noStrike" dirty="0">
                          <a:solidFill>
                            <a:schemeClr val="bg1"/>
                          </a:solidFill>
                          <a:effectLst/>
                        </a:rPr>
                        <a:t>Parking and traffic - FPN collection rate (%)</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a:solidFill>
                            <a:schemeClr val="bg1"/>
                          </a:solidFill>
                          <a:effectLst/>
                        </a:rPr>
                        <a:t>above 60%</a:t>
                      </a:r>
                      <a:endParaRPr lang="en-GB" sz="14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b="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364510">
                <a:tc>
                  <a:txBody>
                    <a:bodyPr/>
                    <a:lstStyle/>
                    <a:p>
                      <a:pPr algn="l" fontAlgn="ctr"/>
                      <a:r>
                        <a:rPr lang="en-GB" sz="1200" b="0" i="0" u="none" strike="noStrike" dirty="0">
                          <a:solidFill>
                            <a:schemeClr val="bg1"/>
                          </a:solidFill>
                          <a:effectLst/>
                          <a:latin typeface="Calibri" panose="020F0502020204030204" pitchFamily="34" charset="0"/>
                        </a:rPr>
                        <a:t>Animal welfare – new and renewal licenses processed within time limit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67%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755412492"/>
                  </a:ext>
                </a:extLst>
              </a:tr>
              <a:tr h="364510">
                <a:tc>
                  <a:txBody>
                    <a:bodyPr/>
                    <a:lstStyle/>
                    <a:p>
                      <a:pPr algn="l" fontAlgn="ctr"/>
                      <a:r>
                        <a:rPr lang="en-GB" sz="1200" b="0" i="0" u="none" strike="noStrike" dirty="0">
                          <a:solidFill>
                            <a:schemeClr val="bg1"/>
                          </a:solidFill>
                          <a:effectLst/>
                          <a:latin typeface="Calibri" panose="020F0502020204030204" pitchFamily="34" charset="0"/>
                        </a:rPr>
                        <a:t>Animal welfare – dog seizure target (1 working day) achieved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100%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77385035"/>
                  </a:ext>
                </a:extLst>
              </a:tr>
              <a:tr h="343068">
                <a:tc>
                  <a:txBody>
                    <a:bodyPr/>
                    <a:lstStyle/>
                    <a:p>
                      <a:pPr algn="l" fontAlgn="ctr"/>
                      <a:r>
                        <a:rPr lang="en-GB" sz="1400" b="0" i="0" u="none" strike="noStrike" dirty="0">
                          <a:solidFill>
                            <a:schemeClr val="bg1"/>
                          </a:solidFill>
                          <a:effectLst/>
                          <a:latin typeface="Calibri" panose="020F0502020204030204" pitchFamily="34" charset="0"/>
                        </a:rPr>
                        <a:t>Public health funerals – number of burials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95848">
                <a:tc>
                  <a:txBody>
                    <a:bodyPr/>
                    <a:lstStyle/>
                    <a:p>
                      <a:pPr algn="l" fontAlgn="ctr"/>
                      <a:r>
                        <a:rPr lang="en-GB" sz="1400" b="0" i="0" u="none" strike="noStrike" dirty="0">
                          <a:solidFill>
                            <a:schemeClr val="bg1"/>
                          </a:solidFill>
                          <a:effectLst/>
                          <a:latin typeface="Calibri" panose="020F0502020204030204" pitchFamily="34" charset="0"/>
                        </a:rPr>
                        <a:t>Public health funerals – total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solidFill>
                            <a:schemeClr val="bg1"/>
                          </a:solidFill>
                        </a:rPr>
                        <a:t>£7,961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771054303"/>
                  </a:ext>
                </a:extLst>
              </a:tr>
              <a:tr h="395848">
                <a:tc>
                  <a:txBody>
                    <a:bodyPr/>
                    <a:lstStyle/>
                    <a:p>
                      <a:pPr algn="l" fontAlgn="ctr"/>
                      <a:r>
                        <a:rPr lang="en-GB" sz="1400" b="0" i="0" u="none" strike="noStrike" dirty="0">
                          <a:solidFill>
                            <a:schemeClr val="bg1"/>
                          </a:solidFill>
                          <a:effectLst/>
                          <a:latin typeface="Calibri" panose="020F0502020204030204" pitchFamily="34" charset="0"/>
                        </a:rPr>
                        <a:t>Public health funerals – recovery of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solidFill>
                            <a:schemeClr val="bg1"/>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74065406"/>
                  </a:ext>
                </a:extLst>
              </a:tr>
              <a:tr h="364510">
                <a:tc>
                  <a:txBody>
                    <a:bodyPr/>
                    <a:lstStyle/>
                    <a:p>
                      <a:pPr algn="l" fontAlgn="ctr"/>
                      <a:r>
                        <a:rPr lang="en-GB" sz="1200" b="0" i="0" u="none" strike="noStrike" dirty="0">
                          <a:solidFill>
                            <a:schemeClr val="bg1"/>
                          </a:solidFill>
                          <a:effectLst/>
                          <a:latin typeface="Calibri" panose="020F0502020204030204" pitchFamily="34" charset="0"/>
                        </a:rPr>
                        <a:t>Cemeteries – number of interments (including new burials, re-opens, cremations, cremation re-opens)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57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622723586"/>
                  </a:ext>
                </a:extLst>
              </a:tr>
              <a:tr h="3430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dirty="0">
                          <a:solidFill>
                            <a:schemeClr val="bg1"/>
                          </a:solidFill>
                          <a:effectLst/>
                          <a:latin typeface="Calibri" panose="020F0502020204030204" pitchFamily="34" charset="0"/>
                        </a:rPr>
                        <a:t>Pest control – number of pest treatments booked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82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26470782"/>
                  </a:ext>
                </a:extLst>
              </a:tr>
              <a:tr h="36451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dirty="0">
                          <a:solidFill>
                            <a:schemeClr val="bg1"/>
                          </a:solidFill>
                          <a:effectLst/>
                          <a:latin typeface="Calibri" panose="020F0502020204030204" pitchFamily="34" charset="0"/>
                        </a:rPr>
                        <a:t>Pest control – average number of working days between booking and initial visit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4.5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91382625"/>
                  </a:ext>
                </a:extLst>
              </a:tr>
              <a:tr h="435432">
                <a:tc>
                  <a:txBody>
                    <a:bodyPr/>
                    <a:lstStyle/>
                    <a:p>
                      <a:pPr algn="l" fontAlgn="ctr"/>
                      <a:r>
                        <a:rPr lang="en-GB" sz="1400" b="0" i="0" u="none" strike="noStrike" dirty="0">
                          <a:solidFill>
                            <a:schemeClr val="bg1"/>
                          </a:solidFill>
                          <a:effectLst/>
                          <a:latin typeface="Calibri" panose="020F0502020204030204" pitchFamily="34" charset="0"/>
                        </a:rPr>
                        <a:t>Pest control – total income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rPr>
                        <a:t>£10,357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bg1"/>
                          </a:solidFill>
                        </a:rPr>
                        <a:t>cumulative</a:t>
                      </a:r>
                      <a:endParaRPr lang="en-GB" sz="1400" b="0" dirty="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425794234"/>
                  </a:ext>
                </a:extLst>
              </a:tr>
            </a:tbl>
          </a:graphicData>
        </a:graphic>
      </p:graphicFrame>
      <p:sp>
        <p:nvSpPr>
          <p:cNvPr id="11" name="Title 3">
            <a:extLst>
              <a:ext uri="{FF2B5EF4-FFF2-40B4-BE49-F238E27FC236}">
                <a16:creationId xmlns:a16="http://schemas.microsoft.com/office/drawing/2014/main" id="{EA26C85F-C781-4AA1-850F-B07321CED015}"/>
              </a:ext>
            </a:extLst>
          </p:cNvPr>
          <p:cNvSpPr txBox="1">
            <a:spLocks/>
          </p:cNvSpPr>
          <p:nvPr/>
        </p:nvSpPr>
        <p:spPr>
          <a:xfrm>
            <a:off x="9812651" y="6235313"/>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1600" dirty="0"/>
              <a:t>Continued on next slide</a:t>
            </a:r>
          </a:p>
        </p:txBody>
      </p:sp>
    </p:spTree>
    <p:extLst>
      <p:ext uri="{BB962C8B-B14F-4D97-AF65-F5344CB8AC3E}">
        <p14:creationId xmlns:p14="http://schemas.microsoft.com/office/powerpoint/2010/main" val="652799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4">
            <a:extLst>
              <a:ext uri="{FF2B5EF4-FFF2-40B4-BE49-F238E27FC236}">
                <a16:creationId xmlns:a16="http://schemas.microsoft.com/office/drawing/2014/main" id="{6F92758E-A3A6-4EAA-BEDB-9075FF312DA7}"/>
              </a:ext>
            </a:extLst>
          </p:cNvPr>
          <p:cNvGraphicFramePr>
            <a:graphicFrameLocks noGrp="1"/>
          </p:cNvGraphicFramePr>
          <p:nvPr>
            <p:extLst>
              <p:ext uri="{D42A27DB-BD31-4B8C-83A1-F6EECF244321}">
                <p14:modId xmlns:p14="http://schemas.microsoft.com/office/powerpoint/2010/main" val="3711264651"/>
              </p:ext>
            </p:extLst>
          </p:nvPr>
        </p:nvGraphicFramePr>
        <p:xfrm>
          <a:off x="241158" y="571045"/>
          <a:ext cx="11663647" cy="6334125"/>
        </p:xfrm>
        <a:graphic>
          <a:graphicData uri="http://schemas.openxmlformats.org/drawingml/2006/table">
            <a:tbl>
              <a:tblPr firstRow="1" bandRow="1">
                <a:tableStyleId>{9D7B26C5-4107-4FEC-AEDC-1716B250A1EF}</a:tableStyleId>
              </a:tblPr>
              <a:tblGrid>
                <a:gridCol w="7348427">
                  <a:extLst>
                    <a:ext uri="{9D8B030D-6E8A-4147-A177-3AD203B41FA5}">
                      <a16:colId xmlns:a16="http://schemas.microsoft.com/office/drawing/2014/main" val="1632953638"/>
                    </a:ext>
                  </a:extLst>
                </a:gridCol>
                <a:gridCol w="747591">
                  <a:extLst>
                    <a:ext uri="{9D8B030D-6E8A-4147-A177-3AD203B41FA5}">
                      <a16:colId xmlns:a16="http://schemas.microsoft.com/office/drawing/2014/main" val="3276194889"/>
                    </a:ext>
                  </a:extLst>
                </a:gridCol>
                <a:gridCol w="1118796">
                  <a:extLst>
                    <a:ext uri="{9D8B030D-6E8A-4147-A177-3AD203B41FA5}">
                      <a16:colId xmlns:a16="http://schemas.microsoft.com/office/drawing/2014/main" val="3436727633"/>
                    </a:ext>
                  </a:extLst>
                </a:gridCol>
                <a:gridCol w="1269402">
                  <a:extLst>
                    <a:ext uri="{9D8B030D-6E8A-4147-A177-3AD203B41FA5}">
                      <a16:colId xmlns:a16="http://schemas.microsoft.com/office/drawing/2014/main" val="2287521407"/>
                    </a:ext>
                  </a:extLst>
                </a:gridCol>
                <a:gridCol w="1179431">
                  <a:extLst>
                    <a:ext uri="{9D8B030D-6E8A-4147-A177-3AD203B41FA5}">
                      <a16:colId xmlns:a16="http://schemas.microsoft.com/office/drawing/2014/main" val="2671357903"/>
                    </a:ext>
                  </a:extLst>
                </a:gridCol>
              </a:tblGrid>
              <a:tr h="301906">
                <a:tc>
                  <a:txBody>
                    <a:bodyPr/>
                    <a:lstStyle/>
                    <a:p>
                      <a:r>
                        <a:rPr lang="en-GB" sz="1600"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dirty="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600"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600"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600"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274460">
                <a:tc>
                  <a:txBody>
                    <a:bodyPr/>
                    <a:lstStyle/>
                    <a:p>
                      <a:pPr algn="l" fontAlgn="ctr"/>
                      <a:r>
                        <a:rPr lang="en-GB" sz="1200" b="0" i="0" u="none" strike="noStrike" dirty="0">
                          <a:solidFill>
                            <a:schemeClr val="bg1"/>
                          </a:solidFill>
                          <a:effectLst/>
                          <a:latin typeface="Calibri" panose="020F0502020204030204" pitchFamily="34" charset="0"/>
                        </a:rPr>
                        <a:t>Food and safety – number of programmed food safety inspections carried out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354775546"/>
                  </a:ext>
                </a:extLst>
              </a:tr>
              <a:tr h="274460">
                <a:tc>
                  <a:txBody>
                    <a:bodyPr/>
                    <a:lstStyle/>
                    <a:p>
                      <a:pPr algn="l" fontAlgn="ctr"/>
                      <a:r>
                        <a:rPr lang="en-GB" sz="1200" b="0" i="0" u="none" strike="noStrike" dirty="0">
                          <a:solidFill>
                            <a:schemeClr val="bg1"/>
                          </a:solidFill>
                          <a:effectLst/>
                          <a:latin typeface="Calibri" panose="020F0502020204030204" pitchFamily="34" charset="0"/>
                        </a:rPr>
                        <a:t>Food and safety – number of other food safety inspections carried out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42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968191710"/>
                  </a:ext>
                </a:extLst>
              </a:tr>
              <a:tr h="274460">
                <a:tc>
                  <a:txBody>
                    <a:bodyPr/>
                    <a:lstStyle/>
                    <a:p>
                      <a:pPr algn="l" fontAlgn="ctr"/>
                      <a:r>
                        <a:rPr lang="en-GB" sz="1200" b="0" i="0" u="none" strike="noStrike" dirty="0">
                          <a:solidFill>
                            <a:schemeClr val="bg1"/>
                          </a:solidFill>
                          <a:effectLst/>
                          <a:latin typeface="Calibri" panose="020F0502020204030204" pitchFamily="34" charset="0"/>
                        </a:rPr>
                        <a:t>Food and safety – programmed food inspections carried out within 28 days of due date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19405820"/>
                  </a:ext>
                </a:extLst>
              </a:tr>
              <a:tr h="274460">
                <a:tc>
                  <a:txBody>
                    <a:bodyPr/>
                    <a:lstStyle/>
                    <a:p>
                      <a:pPr algn="l" fontAlgn="ctr"/>
                      <a:r>
                        <a:rPr lang="en-GB" sz="1200" b="0" i="0" u="none" strike="noStrike" dirty="0">
                          <a:solidFill>
                            <a:schemeClr val="bg1"/>
                          </a:solidFill>
                          <a:effectLst/>
                          <a:latin typeface="Calibri" panose="020F0502020204030204" pitchFamily="34" charset="0"/>
                        </a:rPr>
                        <a:t>Food and safety – new food business inspections carried out within 28 days of registration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051118270"/>
                  </a:ext>
                </a:extLst>
              </a:tr>
              <a:tr h="274460">
                <a:tc>
                  <a:txBody>
                    <a:bodyPr/>
                    <a:lstStyle/>
                    <a:p>
                      <a:pPr algn="l" fontAlgn="ctr"/>
                      <a:r>
                        <a:rPr lang="en-GB" sz="1200" b="0" i="0" u="none" strike="noStrike" dirty="0">
                          <a:solidFill>
                            <a:schemeClr val="bg1"/>
                          </a:solidFill>
                          <a:effectLst/>
                          <a:latin typeface="Calibri" panose="020F0502020204030204" pitchFamily="34" charset="0"/>
                        </a:rPr>
                        <a:t>Food and safety – food establishments receiving rating of 2 or lower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250892168"/>
                  </a:ext>
                </a:extLst>
              </a:tr>
              <a:tr h="274460">
                <a:tc>
                  <a:txBody>
                    <a:bodyPr/>
                    <a:lstStyle/>
                    <a:p>
                      <a:pPr algn="l" fontAlgn="ctr"/>
                      <a:r>
                        <a:rPr lang="en-GB" sz="1200" b="0" i="0" u="none" strike="noStrike" dirty="0">
                          <a:solidFill>
                            <a:schemeClr val="bg1"/>
                          </a:solidFill>
                          <a:effectLst/>
                          <a:latin typeface="Calibri" panose="020F0502020204030204" pitchFamily="34" charset="0"/>
                        </a:rPr>
                        <a:t>Food and safety – service requests resolved within 90 days – food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96%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01486647"/>
                  </a:ext>
                </a:extLst>
              </a:tr>
              <a:tr h="2744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dirty="0">
                          <a:solidFill>
                            <a:schemeClr val="bg1"/>
                          </a:solidFill>
                          <a:effectLst/>
                          <a:latin typeface="Calibri" panose="020F0502020204030204" pitchFamily="34" charset="0"/>
                        </a:rPr>
                        <a:t>Food and safety – service requests resolved within 90 days – H&amp;S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87558413"/>
                  </a:ext>
                </a:extLst>
              </a:tr>
              <a:tr h="274460">
                <a:tc>
                  <a:txBody>
                    <a:bodyPr/>
                    <a:lstStyle/>
                    <a:p>
                      <a:pPr algn="l" fontAlgn="ctr"/>
                      <a:r>
                        <a:rPr lang="en-GB" sz="1200" b="0" i="0" u="none" strike="noStrike" dirty="0">
                          <a:solidFill>
                            <a:schemeClr val="bg1"/>
                          </a:solidFill>
                          <a:effectLst/>
                          <a:latin typeface="Calibri" panose="020F0502020204030204" pitchFamily="34" charset="0"/>
                        </a:rPr>
                        <a:t>Pollution – service requests resolved within 90 days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76%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05784127"/>
                  </a:ext>
                </a:extLst>
              </a:tr>
              <a:tr h="274460">
                <a:tc>
                  <a:txBody>
                    <a:bodyPr/>
                    <a:lstStyle/>
                    <a:p>
                      <a:pPr algn="l" fontAlgn="ctr"/>
                      <a:r>
                        <a:rPr lang="en-GB" sz="1200" b="0" i="0" u="none" strike="noStrike" dirty="0">
                          <a:solidFill>
                            <a:schemeClr val="bg1"/>
                          </a:solidFill>
                          <a:effectLst/>
                          <a:latin typeface="Calibri" panose="020F0502020204030204" pitchFamily="34" charset="0"/>
                        </a:rPr>
                        <a:t>Pollution – number of open rodent cases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32675965"/>
                  </a:ext>
                </a:extLst>
              </a:tr>
              <a:tr h="274460">
                <a:tc>
                  <a:txBody>
                    <a:bodyPr/>
                    <a:lstStyle/>
                    <a:p>
                      <a:pPr algn="l" fontAlgn="ctr"/>
                      <a:r>
                        <a:rPr lang="en-GB" sz="1200" b="0" i="0" u="none" strike="noStrike" dirty="0">
                          <a:solidFill>
                            <a:schemeClr val="bg1"/>
                          </a:solidFill>
                          <a:effectLst/>
                          <a:latin typeface="Calibri" panose="020F0502020204030204" pitchFamily="34" charset="0"/>
                        </a:rPr>
                        <a:t>Pollution – first response target achieved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49.5%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12007975"/>
                  </a:ext>
                </a:extLst>
              </a:tr>
              <a:tr h="274460">
                <a:tc>
                  <a:txBody>
                    <a:bodyPr/>
                    <a:lstStyle/>
                    <a:p>
                      <a:pPr algn="l" fontAlgn="ctr"/>
                      <a:r>
                        <a:rPr lang="en-GB" sz="1200" b="0" i="0" u="none" strike="noStrike" dirty="0">
                          <a:solidFill>
                            <a:schemeClr val="bg1"/>
                          </a:solidFill>
                          <a:effectLst/>
                          <a:latin typeface="Calibri" panose="020F0502020204030204" pitchFamily="34" charset="0"/>
                        </a:rPr>
                        <a:t>Pollution – consultations responded to within target for Planning and Licensing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70%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88689765"/>
                  </a:ext>
                </a:extLst>
              </a:tr>
              <a:tr h="274460">
                <a:tc>
                  <a:txBody>
                    <a:bodyPr/>
                    <a:lstStyle/>
                    <a:p>
                      <a:pPr algn="l" fontAlgn="ctr"/>
                      <a:r>
                        <a:rPr lang="en-GB" sz="1200" b="0" i="0" u="none" strike="noStrike" dirty="0">
                          <a:solidFill>
                            <a:schemeClr val="bg1"/>
                          </a:solidFill>
                          <a:effectLst/>
                          <a:latin typeface="Calibri" panose="020F0502020204030204" pitchFamily="34" charset="0"/>
                        </a:rPr>
                        <a:t>Private sector housing – total number of DFG cases approved and completed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bg1"/>
                          </a:solidFill>
                        </a:rPr>
                        <a:t>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13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899239772"/>
                  </a:ext>
                </a:extLst>
              </a:tr>
              <a:tr h="274460">
                <a:tc>
                  <a:txBody>
                    <a:bodyPr/>
                    <a:lstStyle/>
                    <a:p>
                      <a:pPr algn="l" fontAlgn="ctr"/>
                      <a:r>
                        <a:rPr lang="en-GB" sz="1200" b="0" i="0" u="none" strike="noStrike" dirty="0">
                          <a:solidFill>
                            <a:schemeClr val="bg1"/>
                          </a:solidFill>
                          <a:effectLst/>
                          <a:latin typeface="Calibri" panose="020F0502020204030204" pitchFamily="34" charset="0"/>
                        </a:rPr>
                        <a:t>Private sector housing – DFG cases (minor adaptations) completed within time limit of 90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07721516"/>
                  </a:ext>
                </a:extLst>
              </a:tr>
              <a:tr h="2744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0" u="none" strike="noStrike" dirty="0">
                          <a:solidFill>
                            <a:schemeClr val="bg1"/>
                          </a:solidFill>
                          <a:effectLst/>
                          <a:latin typeface="Calibri" panose="020F0502020204030204" pitchFamily="34" charset="0"/>
                        </a:rPr>
                        <a:t>Private sector housing – DFG cases (complex adaptations) completed within time limit of 120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27%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2915131"/>
                  </a:ext>
                </a:extLst>
              </a:tr>
              <a:tr h="247014">
                <a:tc>
                  <a:txBody>
                    <a:bodyPr/>
                    <a:lstStyle/>
                    <a:p>
                      <a:pPr algn="l" fontAlgn="ctr"/>
                      <a:r>
                        <a:rPr lang="en-GB" sz="1200" b="0" i="0" u="none" strike="noStrike" dirty="0">
                          <a:solidFill>
                            <a:schemeClr val="bg1"/>
                          </a:solidFill>
                          <a:effectLst/>
                          <a:latin typeface="Calibri" panose="020F0502020204030204" pitchFamily="34" charset="0"/>
                        </a:rPr>
                        <a:t>Private sector housing – total DFG spend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rPr>
                        <a:t>£199,518 </a:t>
                      </a:r>
                      <a:r>
                        <a:rPr lang="en-GB" sz="800" b="0" dirty="0">
                          <a:solidFill>
                            <a:schemeClr val="bg1"/>
                          </a:solidFill>
                        </a:rPr>
                        <a:t>cumulative</a:t>
                      </a:r>
                      <a:endParaRPr lang="en-GB" sz="1400" b="0" dirty="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400375521"/>
                  </a:ext>
                </a:extLst>
              </a:tr>
              <a:tr h="274460">
                <a:tc>
                  <a:txBody>
                    <a:bodyPr/>
                    <a:lstStyle/>
                    <a:p>
                      <a:pPr algn="l" fontAlgn="ctr"/>
                      <a:r>
                        <a:rPr lang="en-GB" sz="1200" b="0" i="0" u="none" strike="noStrike" dirty="0">
                          <a:solidFill>
                            <a:schemeClr val="bg1"/>
                          </a:solidFill>
                          <a:effectLst/>
                          <a:latin typeface="Calibri" panose="020F0502020204030204" pitchFamily="34" charset="0"/>
                        </a:rPr>
                        <a:t>Private sector housing – number of HMO licences issued under Housing Act 2004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20220305"/>
                  </a:ext>
                </a:extLst>
              </a:tr>
              <a:tr h="274460">
                <a:tc>
                  <a:txBody>
                    <a:bodyPr/>
                    <a:lstStyle/>
                    <a:p>
                      <a:pPr algn="l" fontAlgn="ctr"/>
                      <a:r>
                        <a:rPr lang="en-GB" sz="1200" b="0" i="0" u="none" strike="noStrike" dirty="0">
                          <a:solidFill>
                            <a:schemeClr val="bg1"/>
                          </a:solidFill>
                          <a:effectLst/>
                          <a:latin typeface="Calibri" panose="020F0502020204030204" pitchFamily="34" charset="0"/>
                        </a:rPr>
                        <a:t>Private sector housing – service requests resolved within 90 days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94%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940839690"/>
                  </a:ext>
                </a:extLst>
              </a:tr>
              <a:tr h="274460">
                <a:tc>
                  <a:txBody>
                    <a:bodyPr/>
                    <a:lstStyle/>
                    <a:p>
                      <a:pPr algn="l" fontAlgn="ctr"/>
                      <a:r>
                        <a:rPr lang="en-GB" sz="1200" b="0" i="0" u="none" strike="noStrike" dirty="0">
                          <a:solidFill>
                            <a:schemeClr val="bg1"/>
                          </a:solidFill>
                          <a:effectLst/>
                          <a:latin typeface="Calibri" panose="020F0502020204030204" pitchFamily="34" charset="0"/>
                        </a:rPr>
                        <a:t>Private sector housing – number of properties improved through informal action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878175548"/>
                  </a:ext>
                </a:extLst>
              </a:tr>
              <a:tr h="274460">
                <a:tc>
                  <a:txBody>
                    <a:bodyPr/>
                    <a:lstStyle/>
                    <a:p>
                      <a:pPr algn="l" fontAlgn="ctr"/>
                      <a:r>
                        <a:rPr lang="en-GB" sz="1200" b="0" i="0" u="none" strike="noStrike" dirty="0">
                          <a:solidFill>
                            <a:schemeClr val="bg1"/>
                          </a:solidFill>
                          <a:effectLst/>
                          <a:latin typeface="Calibri" panose="020F0502020204030204" pitchFamily="34" charset="0"/>
                        </a:rPr>
                        <a:t>Private sector housing – number of properties improved through formal action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43225598"/>
                  </a:ext>
                </a:extLst>
              </a:tr>
              <a:tr h="214422">
                <a:tc gridSpan="4">
                  <a:txBody>
                    <a:bodyPr/>
                    <a:lstStyle/>
                    <a:p>
                      <a:pPr algn="l" fontAlgn="ctr"/>
                      <a:r>
                        <a:rPr lang="en-GB" sz="1200" b="0" i="1" u="none" strike="noStrike" dirty="0">
                          <a:solidFill>
                            <a:schemeClr val="bg1"/>
                          </a:solidFill>
                          <a:effectLst/>
                          <a:latin typeface="Calibri" panose="020F0502020204030204" pitchFamily="34" charset="0"/>
                        </a:rPr>
                        <a:t>Additional indicators will be added in Q4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hMerge="1">
                  <a:txBody>
                    <a:bodyPr/>
                    <a:lstStyle/>
                    <a:p>
                      <a:pPr algn="l" fontAlgn="ctr"/>
                      <a:endParaRPr lang="en-GB" sz="1400" b="0" i="0" u="none" strike="noStrike">
                        <a:solidFill>
                          <a:schemeClr val="tx1"/>
                        </a:solidFill>
                        <a:effectLst/>
                        <a:latin typeface="Calibri" panose="020F0502020204030204" pitchFamily="34" charset="0"/>
                      </a:endParaRPr>
                    </a:p>
                  </a:txBody>
                  <a:tcPr marL="9525" marR="9525" marT="9525"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a:solidFill>
                          <a:schemeClr val="tx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a:solidFill>
                          <a:schemeClr val="tx1"/>
                        </a:solidFill>
                      </a:endParaRPr>
                    </a:p>
                  </a:txBody>
                  <a:tcPr/>
                </a:tc>
                <a:tc>
                  <a:txBody>
                    <a:bodyPr/>
                    <a:lstStyle/>
                    <a:p>
                      <a:pPr algn="l" fontAlgn="ctr"/>
                      <a:endParaRPr lang="en-GB" sz="1200" b="0" i="1" u="none" strike="noStrike" dirty="0">
                        <a:solidFill>
                          <a:schemeClr val="tx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830049182"/>
                  </a:ext>
                </a:extLst>
              </a:tr>
            </a:tbl>
          </a:graphicData>
        </a:graphic>
      </p:graphicFrame>
      <p:sp>
        <p:nvSpPr>
          <p:cNvPr id="5" name="Title 3">
            <a:extLst>
              <a:ext uri="{FF2B5EF4-FFF2-40B4-BE49-F238E27FC236}">
                <a16:creationId xmlns:a16="http://schemas.microsoft.com/office/drawing/2014/main" id="{C3B51C52-440D-4DF9-AEF2-1331B5246451}"/>
              </a:ext>
            </a:extLst>
          </p:cNvPr>
          <p:cNvSpPr>
            <a:spLocks noGrp="1"/>
          </p:cNvSpPr>
          <p:nvPr>
            <p:ph type="title"/>
          </p:nvPr>
        </p:nvSpPr>
        <p:spPr>
          <a:xfrm>
            <a:off x="123343" y="192852"/>
            <a:ext cx="5625961" cy="415372"/>
          </a:xfrm>
        </p:spPr>
        <p:txBody>
          <a:bodyPr>
            <a:noAutofit/>
          </a:bodyPr>
          <a:lstStyle/>
          <a:p>
            <a:r>
              <a:rPr lang="en-GB" sz="3600" dirty="0">
                <a:solidFill>
                  <a:schemeClr val="bg1"/>
                </a:solidFill>
              </a:rPr>
              <a:t>Neighbourhood Support</a:t>
            </a:r>
            <a:endParaRPr lang="en-GB" sz="2800" i="1" dirty="0">
              <a:solidFill>
                <a:schemeClr val="bg1"/>
              </a:solidFill>
            </a:endParaRPr>
          </a:p>
        </p:txBody>
      </p:sp>
      <p:sp>
        <p:nvSpPr>
          <p:cNvPr id="8" name="Title 3">
            <a:extLst>
              <a:ext uri="{FF2B5EF4-FFF2-40B4-BE49-F238E27FC236}">
                <a16:creationId xmlns:a16="http://schemas.microsoft.com/office/drawing/2014/main" id="{87A9A7B2-1CFD-461B-95C5-F55D0043A320}"/>
              </a:ext>
            </a:extLst>
          </p:cNvPr>
          <p:cNvSpPr txBox="1">
            <a:spLocks/>
          </p:cNvSpPr>
          <p:nvPr/>
        </p:nvSpPr>
        <p:spPr>
          <a:xfrm>
            <a:off x="7925079" y="-125043"/>
            <a:ext cx="4810863" cy="6960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10" name="Graphic 9" descr="Upward trend">
            <a:extLst>
              <a:ext uri="{FF2B5EF4-FFF2-40B4-BE49-F238E27FC236}">
                <a16:creationId xmlns:a16="http://schemas.microsoft.com/office/drawing/2014/main" id="{AFC81661-215C-4EFE-8D38-7035410A3E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99266" y="-60728"/>
            <a:ext cx="678086" cy="678086"/>
          </a:xfrm>
          <a:prstGeom prst="rect">
            <a:avLst/>
          </a:prstGeom>
        </p:spPr>
      </p:pic>
    </p:spTree>
    <p:extLst>
      <p:ext uri="{BB962C8B-B14F-4D97-AF65-F5344CB8AC3E}">
        <p14:creationId xmlns:p14="http://schemas.microsoft.com/office/powerpoint/2010/main" val="47029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72077" y="32084"/>
            <a:ext cx="786209" cy="786209"/>
          </a:xfrm>
          <a:prstGeom prst="rect">
            <a:avLst/>
          </a:prstGeom>
        </p:spPr>
      </p:pic>
      <p:graphicFrame>
        <p:nvGraphicFramePr>
          <p:cNvPr id="7" name="Table 7">
            <a:extLst>
              <a:ext uri="{FF2B5EF4-FFF2-40B4-BE49-F238E27FC236}">
                <a16:creationId xmlns:a16="http://schemas.microsoft.com/office/drawing/2014/main" id="{4CF0F292-9049-4D91-888B-C2031CBBB235}"/>
              </a:ext>
            </a:extLst>
          </p:cNvPr>
          <p:cNvGraphicFramePr>
            <a:graphicFrameLocks noGrp="1"/>
          </p:cNvGraphicFramePr>
          <p:nvPr>
            <p:ph idx="1"/>
            <p:extLst>
              <p:ext uri="{D42A27DB-BD31-4B8C-83A1-F6EECF244321}">
                <p14:modId xmlns:p14="http://schemas.microsoft.com/office/powerpoint/2010/main" val="2117973376"/>
              </p:ext>
            </p:extLst>
          </p:nvPr>
        </p:nvGraphicFramePr>
        <p:xfrm>
          <a:off x="251597" y="818293"/>
          <a:ext cx="11688805" cy="5737067"/>
        </p:xfrm>
        <a:graphic>
          <a:graphicData uri="http://schemas.openxmlformats.org/drawingml/2006/table">
            <a:tbl>
              <a:tblPr firstRow="1" bandRow="1">
                <a:tableStyleId>{5940675A-B579-460E-94D1-54222C63F5DA}</a:tableStyleId>
              </a:tblPr>
              <a:tblGrid>
                <a:gridCol w="540951">
                  <a:extLst>
                    <a:ext uri="{9D8B030D-6E8A-4147-A177-3AD203B41FA5}">
                      <a16:colId xmlns:a16="http://schemas.microsoft.com/office/drawing/2014/main" val="3591491900"/>
                    </a:ext>
                  </a:extLst>
                </a:gridCol>
                <a:gridCol w="1930332">
                  <a:extLst>
                    <a:ext uri="{9D8B030D-6E8A-4147-A177-3AD203B41FA5}">
                      <a16:colId xmlns:a16="http://schemas.microsoft.com/office/drawing/2014/main" val="326531481"/>
                    </a:ext>
                  </a:extLst>
                </a:gridCol>
                <a:gridCol w="2438400">
                  <a:extLst>
                    <a:ext uri="{9D8B030D-6E8A-4147-A177-3AD203B41FA5}">
                      <a16:colId xmlns:a16="http://schemas.microsoft.com/office/drawing/2014/main" val="3995465828"/>
                    </a:ext>
                  </a:extLst>
                </a:gridCol>
                <a:gridCol w="416560">
                  <a:extLst>
                    <a:ext uri="{9D8B030D-6E8A-4147-A177-3AD203B41FA5}">
                      <a16:colId xmlns:a16="http://schemas.microsoft.com/office/drawing/2014/main" val="3519825038"/>
                    </a:ext>
                  </a:extLst>
                </a:gridCol>
                <a:gridCol w="429388">
                  <a:extLst>
                    <a:ext uri="{9D8B030D-6E8A-4147-A177-3AD203B41FA5}">
                      <a16:colId xmlns:a16="http://schemas.microsoft.com/office/drawing/2014/main" val="2768205369"/>
                    </a:ext>
                  </a:extLst>
                </a:gridCol>
                <a:gridCol w="5560570">
                  <a:extLst>
                    <a:ext uri="{9D8B030D-6E8A-4147-A177-3AD203B41FA5}">
                      <a16:colId xmlns:a16="http://schemas.microsoft.com/office/drawing/2014/main" val="3033096753"/>
                    </a:ext>
                  </a:extLst>
                </a:gridCol>
                <a:gridCol w="372604">
                  <a:extLst>
                    <a:ext uri="{9D8B030D-6E8A-4147-A177-3AD203B41FA5}">
                      <a16:colId xmlns:a16="http://schemas.microsoft.com/office/drawing/2014/main" val="4161796994"/>
                    </a:ext>
                  </a:extLst>
                </a:gridCol>
              </a:tblGrid>
              <a:tr h="488623">
                <a:tc>
                  <a:txBody>
                    <a:bodyPr/>
                    <a:lstStyle/>
                    <a:p>
                      <a:pPr algn="l"/>
                      <a:r>
                        <a:rPr lang="en-GB" sz="14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796363">
                <a:tc rowSpan="2">
                  <a:txBody>
                    <a:bodyPr/>
                    <a:lstStyle/>
                    <a:p>
                      <a:pPr algn="ctr"/>
                      <a:r>
                        <a:rPr lang="en-GB" sz="1400" dirty="0">
                          <a:solidFill>
                            <a:schemeClr val="bg1"/>
                          </a:solidFill>
                        </a:rPr>
                        <a:t>Environmental Health</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Undertake a resourcing review for the licensing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A service developed to suit the current climate for the licensing function which is responsive, dynamic and aligned across EHDC and HBC</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dirty="0">
                        <a:solidFill>
                          <a:schemeClr val="accent4"/>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100">
                        <a:solidFill>
                          <a:schemeClr val="accent4"/>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400" dirty="0">
                          <a:solidFill>
                            <a:schemeClr val="bg1"/>
                          </a:solidFill>
                          <a:effectLst/>
                        </a:rPr>
                        <a:t>No change from previous quarter – resources continue to remain focused on priority services in response to </a:t>
                      </a:r>
                      <a:r>
                        <a:rPr lang="en-GB" sz="1400" dirty="0" err="1">
                          <a:solidFill>
                            <a:schemeClr val="bg1"/>
                          </a:solidFill>
                          <a:effectLst/>
                        </a:rPr>
                        <a:t>Covid</a:t>
                      </a:r>
                      <a:r>
                        <a:rPr lang="en-GB" sz="1400" dirty="0">
                          <a:solidFill>
                            <a:schemeClr val="bg1"/>
                          </a:solidFill>
                          <a:effectLst/>
                        </a:rPr>
                        <a:t> 19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597708292"/>
                  </a:ext>
                </a:extLst>
              </a:tr>
              <a:tr h="856337">
                <a:tc vMerge="1">
                  <a:txBody>
                    <a:bodyPr/>
                    <a:lstStyle/>
                    <a:p>
                      <a:pPr algn="l"/>
                      <a:endParaRPr lang="en-GB" sz="1000"/>
                    </a:p>
                  </a:txBody>
                  <a:tcPr/>
                </a:tc>
                <a:tc>
                  <a:txBody>
                    <a:bodyPr/>
                    <a:lstStyle/>
                    <a:p>
                      <a:pPr algn="l" fontAlgn="base"/>
                      <a:r>
                        <a:rPr lang="en-GB" sz="1000" dirty="0">
                          <a:solidFill>
                            <a:schemeClr val="bg1"/>
                          </a:solidFill>
                          <a:effectLst/>
                        </a:rPr>
                        <a:t>Seek and gain approval for additional resource to support effective delivery of Disabled Facilities Grants, at no additional cost to the Council</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Additional resource for the Private Sector Housing team which brings a unique skillset increasing effective delivery of DFGs and addressing the needs of some of the most vulnerable in our communities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a:solidFill>
                          <a:schemeClr val="accent4"/>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100">
                        <a:solidFill>
                          <a:schemeClr val="accent4"/>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400" dirty="0">
                          <a:solidFill>
                            <a:schemeClr val="bg1"/>
                          </a:solidFill>
                          <a:effectLst/>
                        </a:rPr>
                        <a:t>No change from previous quarter – resources continue to remain focused on priority services in response to </a:t>
                      </a:r>
                      <a:r>
                        <a:rPr lang="en-GB" sz="1400" dirty="0" err="1">
                          <a:solidFill>
                            <a:schemeClr val="bg1"/>
                          </a:solidFill>
                          <a:effectLst/>
                        </a:rPr>
                        <a:t>Covid</a:t>
                      </a:r>
                      <a:r>
                        <a:rPr lang="en-GB" sz="1400" dirty="0">
                          <a:solidFill>
                            <a:schemeClr val="bg1"/>
                          </a:solidFill>
                          <a:effectLst/>
                        </a:rPr>
                        <a:t> 19</a:t>
                      </a:r>
                    </a:p>
                    <a:p>
                      <a:pPr algn="l" fontAlgn="base"/>
                      <a:endParaRPr lang="en-GB" sz="1400" dirty="0">
                        <a:solidFill>
                          <a:schemeClr val="bg1"/>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925453578"/>
                  </a:ext>
                </a:extLst>
              </a:tr>
              <a:tr h="796363">
                <a:tc rowSpan="2">
                  <a:txBody>
                    <a:bodyPr/>
                    <a:lstStyle/>
                    <a:p>
                      <a:pPr algn="ctr"/>
                      <a:endParaRPr lang="en-GB" sz="140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a:solidFill>
                            <a:schemeClr val="bg1"/>
                          </a:solidFill>
                        </a:rPr>
                        <a:t>Neighbourhood Quality</a:t>
                      </a:r>
                    </a:p>
                    <a:p>
                      <a:pPr algn="ctr"/>
                      <a:endParaRPr lang="en-GB" sz="1400">
                        <a:solidFill>
                          <a:schemeClr val="bg1"/>
                        </a:solidFill>
                      </a:endParaRPr>
                    </a:p>
                  </a:txBody>
                  <a:tcPr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Review, align and formally adopt the Enforcement Plan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A plan which supports best practice, is deliverable and responds effectively to customer demand</a:t>
                      </a:r>
                      <a:br>
                        <a:rPr lang="en-GB" sz="1000">
                          <a:solidFill>
                            <a:schemeClr val="bg1"/>
                          </a:solidFill>
                          <a:effectLst/>
                        </a:rPr>
                      </a:br>
                      <a:r>
                        <a:rPr lang="en-GB" sz="1000">
                          <a:solidFill>
                            <a:schemeClr val="bg1"/>
                          </a:solidFill>
                          <a:effectLst/>
                        </a:rPr>
                        <a:t>Wherever possible, processes aligned across both Councils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sz="1200">
                        <a:solidFill>
                          <a:schemeClr val="accent6"/>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endParaRPr lang="en-GB" sz="1200">
                        <a:solidFill>
                          <a:schemeClr val="accent6"/>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r>
                        <a:rPr lang="en-GB" sz="1400" dirty="0">
                          <a:solidFill>
                            <a:schemeClr val="bg1"/>
                          </a:solidFill>
                        </a:rPr>
                        <a:t>Revised plans have been approved by Portfolio Holders. Plans now ready for publication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schemeClr>
                    </a:solidFill>
                  </a:tcPr>
                </a:tc>
                <a:extLst>
                  <a:ext uri="{0D108BD9-81ED-4DB2-BD59-A6C34878D82A}">
                    <a16:rowId xmlns:a16="http://schemas.microsoft.com/office/drawing/2014/main" val="4150494343"/>
                  </a:ext>
                </a:extLst>
              </a:tr>
              <a:tr h="740396">
                <a:tc vMerge="1">
                  <a:txBody>
                    <a:bodyPr/>
                    <a:lstStyle/>
                    <a:p>
                      <a:pPr algn="ctr"/>
                      <a:endParaRPr lang="en-GB" sz="1100"/>
                    </a:p>
                  </a:txBody>
                  <a:tcPr marL="45720" marR="45720" vert="vert270" anchor="ctr"/>
                </a:tc>
                <a:tc>
                  <a:txBody>
                    <a:bodyPr/>
                    <a:lstStyle/>
                    <a:p>
                      <a:r>
                        <a:rPr lang="en-GB" sz="1000" dirty="0">
                          <a:solidFill>
                            <a:schemeClr val="bg1"/>
                          </a:solidFill>
                        </a:rPr>
                        <a:t>Review existing Designated Public Place Orders in the context of new legislation (Public Space Protection Orders)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000" b="0" i="0" kern="1200">
                          <a:solidFill>
                            <a:schemeClr val="bg1"/>
                          </a:solidFill>
                          <a:effectLst/>
                          <a:latin typeface="+mn-lt"/>
                          <a:ea typeface="+mn-ea"/>
                          <a:cs typeface="+mn-cs"/>
                        </a:rPr>
                        <a:t>New orders implemented which are evidence driven and effectively represent the current situation across East Hampshire</a:t>
                      </a:r>
                      <a:endParaRPr lang="en-GB" sz="100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200" dirty="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400" dirty="0">
                          <a:solidFill>
                            <a:schemeClr val="bg1"/>
                          </a:solidFill>
                          <a:effectLst/>
                        </a:rPr>
                        <a:t>Report due to go to EB in Q4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213664646"/>
                  </a:ext>
                </a:extLst>
              </a:tr>
              <a:tr h="796363">
                <a:tc rowSpan="2">
                  <a:txBody>
                    <a:bodyPr/>
                    <a:lstStyle/>
                    <a:p>
                      <a:pPr algn="ctr"/>
                      <a:r>
                        <a:rPr lang="en-GB" sz="1400">
                          <a:solidFill>
                            <a:schemeClr val="bg1"/>
                          </a:solidFill>
                        </a:rPr>
                        <a:t>Parking &amp; Traffic Management</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Develop, deliver and adopt a Parking &amp; Traffic Management Strategy for the district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A strategy that provides clarity and transparency in terms of vision for the service, its aims and objectives, and how these will be delivered through deployment of policies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a:solidFill>
                          <a:schemeClr val="accent4"/>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050">
                        <a:solidFill>
                          <a:schemeClr val="accent4"/>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400" b="0" dirty="0">
                          <a:solidFill>
                            <a:schemeClr val="bg1"/>
                          </a:solidFill>
                          <a:effectLst/>
                        </a:rPr>
                        <a:t>Focus during the quarter has been on Covid-19 response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9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290661549"/>
                  </a:ext>
                </a:extLst>
              </a:tr>
              <a:tr h="1134171">
                <a:tc vMerge="1">
                  <a:txBody>
                    <a:bodyPr/>
                    <a:lstStyle/>
                    <a:p>
                      <a:pPr algn="l"/>
                      <a:endParaRPr lang="en-GB" sz="1000"/>
                    </a:p>
                  </a:txBody>
                  <a:tcPr/>
                </a:tc>
                <a:tc>
                  <a:txBody>
                    <a:bodyPr/>
                    <a:lstStyle/>
                    <a:p>
                      <a:pPr algn="l" fontAlgn="base"/>
                      <a:r>
                        <a:rPr lang="en-GB" sz="1000">
                          <a:solidFill>
                            <a:schemeClr val="bg1"/>
                          </a:solidFill>
                          <a:effectLst/>
                        </a:rPr>
                        <a:t>Undertake and implement a review of permits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A suite of permit schemes which are (cost) consistent with HCC's on street scheme</a:t>
                      </a:r>
                      <a:br>
                        <a:rPr lang="en-GB" sz="1000" dirty="0">
                          <a:solidFill>
                            <a:schemeClr val="bg1"/>
                          </a:solidFill>
                          <a:effectLst/>
                        </a:rPr>
                      </a:br>
                      <a:r>
                        <a:rPr lang="en-GB" sz="1000" dirty="0">
                          <a:solidFill>
                            <a:schemeClr val="bg1"/>
                          </a:solidFill>
                          <a:effectLst/>
                        </a:rPr>
                        <a:t>A scheme which promotes the green agenda and is straightforward and attractive to customers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a:solidFill>
                          <a:schemeClr val="accent4"/>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050" dirty="0">
                        <a:solidFill>
                          <a:schemeClr val="accent4"/>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dirty="0">
                          <a:solidFill>
                            <a:schemeClr val="bg1"/>
                          </a:solidFill>
                          <a:effectLst/>
                        </a:rPr>
                        <a:t>A review of permits has been undertaken, however, </a:t>
                      </a:r>
                      <a:r>
                        <a:rPr lang="en-GB" sz="1400" dirty="0" err="1">
                          <a:solidFill>
                            <a:schemeClr val="bg1"/>
                          </a:solidFill>
                          <a:effectLst/>
                        </a:rPr>
                        <a:t>Covid</a:t>
                      </a:r>
                      <a:r>
                        <a:rPr lang="en-GB" sz="1400" dirty="0">
                          <a:solidFill>
                            <a:schemeClr val="bg1"/>
                          </a:solidFill>
                          <a:effectLst/>
                        </a:rPr>
                        <a:t> 19 has impacted on the outcome, this being limited changes to the existing suite of permits. These amendments will go live from April 2021, subject to the outcome of the budget approval process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200" dirty="0">
                          <a:solidFill>
                            <a:schemeClr val="bg1"/>
                          </a:solidFill>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schemeClr>
                    </a:solidFill>
                  </a:tcPr>
                </a:tc>
                <a:extLst>
                  <a:ext uri="{0D108BD9-81ED-4DB2-BD59-A6C34878D82A}">
                    <a16:rowId xmlns:a16="http://schemas.microsoft.com/office/drawing/2014/main" val="2949567474"/>
                  </a:ext>
                </a:extLst>
              </a:tr>
            </a:tbl>
          </a:graphicData>
        </a:graphic>
      </p:graphicFrame>
      <p:sp>
        <p:nvSpPr>
          <p:cNvPr id="9" name="Title 3">
            <a:extLst>
              <a:ext uri="{FF2B5EF4-FFF2-40B4-BE49-F238E27FC236}">
                <a16:creationId xmlns:a16="http://schemas.microsoft.com/office/drawing/2014/main" id="{46988D40-BDF0-41F7-B88E-1A401550200C}"/>
              </a:ext>
            </a:extLst>
          </p:cNvPr>
          <p:cNvSpPr txBox="1">
            <a:spLocks/>
          </p:cNvSpPr>
          <p:nvPr/>
        </p:nvSpPr>
        <p:spPr>
          <a:xfrm>
            <a:off x="7545991" y="180592"/>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sp>
        <p:nvSpPr>
          <p:cNvPr id="5" name="Title 3">
            <a:extLst>
              <a:ext uri="{FF2B5EF4-FFF2-40B4-BE49-F238E27FC236}">
                <a16:creationId xmlns:a16="http://schemas.microsoft.com/office/drawing/2014/main" id="{C3B51C52-440D-4DF9-AEF2-1331B5246451}"/>
              </a:ext>
            </a:extLst>
          </p:cNvPr>
          <p:cNvSpPr>
            <a:spLocks noGrp="1"/>
          </p:cNvSpPr>
          <p:nvPr>
            <p:ph type="title"/>
          </p:nvPr>
        </p:nvSpPr>
        <p:spPr>
          <a:xfrm>
            <a:off x="219513" y="371517"/>
            <a:ext cx="5625961" cy="415372"/>
          </a:xfrm>
        </p:spPr>
        <p:txBody>
          <a:bodyPr>
            <a:normAutofit fontScale="90000"/>
          </a:bodyPr>
          <a:lstStyle/>
          <a:p>
            <a:r>
              <a:rPr lang="en-GB" sz="4400" dirty="0">
                <a:solidFill>
                  <a:schemeClr val="bg1"/>
                </a:solidFill>
              </a:rPr>
              <a:t>Neighbourhood Support</a:t>
            </a:r>
            <a:endParaRPr lang="en-GB" sz="3600" i="1" dirty="0">
              <a:solidFill>
                <a:schemeClr val="bg1"/>
              </a:solidFill>
            </a:endParaRPr>
          </a:p>
        </p:txBody>
      </p:sp>
    </p:spTree>
    <p:extLst>
      <p:ext uri="{BB962C8B-B14F-4D97-AF65-F5344CB8AC3E}">
        <p14:creationId xmlns:p14="http://schemas.microsoft.com/office/powerpoint/2010/main" val="160205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64275" y="194301"/>
            <a:ext cx="7046232" cy="881743"/>
          </a:xfrm>
        </p:spPr>
        <p:txBody>
          <a:bodyPr>
            <a:normAutofit fontScale="90000"/>
          </a:bodyPr>
          <a:lstStyle/>
          <a:p>
            <a:r>
              <a:rPr lang="en-GB" sz="4400" dirty="0">
                <a:solidFill>
                  <a:schemeClr val="bg1"/>
                </a:solidFill>
              </a:rPr>
              <a:t>Planning</a:t>
            </a:r>
            <a:br>
              <a:rPr lang="en-GB" sz="3600" dirty="0">
                <a:solidFill>
                  <a:schemeClr val="bg1"/>
                </a:solidFill>
              </a:rPr>
            </a:br>
            <a:r>
              <a:rPr lang="en-GB" sz="2200" i="1" dirty="0">
                <a:solidFill>
                  <a:schemeClr val="bg1"/>
                </a:solidFill>
              </a:rPr>
              <a:t>Interim Heads of Service: Julia Mansi and Vicki Potts</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264274" y="1076044"/>
            <a:ext cx="6479425" cy="604094"/>
          </a:xfrm>
        </p:spPr>
        <p:txBody>
          <a:bodyPr>
            <a:normAutofit fontScale="92500"/>
          </a:bodyPr>
          <a:lstStyle/>
          <a:p>
            <a:r>
              <a:rPr lang="en-GB" dirty="0">
                <a:solidFill>
                  <a:schemeClr val="bg1"/>
                </a:solidFill>
              </a:rPr>
              <a:t>Incorporating:</a:t>
            </a:r>
            <a:br>
              <a:rPr lang="en-GB" dirty="0">
                <a:solidFill>
                  <a:schemeClr val="bg1"/>
                </a:solidFill>
              </a:rPr>
            </a:br>
            <a:r>
              <a:rPr lang="en-GB" sz="1400" dirty="0">
                <a:solidFill>
                  <a:schemeClr val="bg1"/>
                </a:solidFill>
              </a:rPr>
              <a:t>Development Management, Planning Policy, Building Heritage, Building Control, </a:t>
            </a:r>
            <a:r>
              <a:rPr lang="en-GB" sz="1400" dirty="0" err="1">
                <a:solidFill>
                  <a:schemeClr val="bg1"/>
                </a:solidFill>
              </a:rPr>
              <a:t>RegenCo</a:t>
            </a:r>
            <a:endParaRPr lang="en-GB" dirty="0">
              <a:solidFill>
                <a:schemeClr val="bg1"/>
              </a:solidFill>
            </a:endParaRP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7865295" y="1053866"/>
            <a:ext cx="4448356" cy="8061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27170" y="1131803"/>
            <a:ext cx="786556" cy="786556"/>
          </a:xfrm>
          <a:prstGeom prst="rect">
            <a:avLst/>
          </a:prstGeom>
        </p:spPr>
      </p:pic>
      <p:sp>
        <p:nvSpPr>
          <p:cNvPr id="15" name="Title 3">
            <a:extLst>
              <a:ext uri="{FF2B5EF4-FFF2-40B4-BE49-F238E27FC236}">
                <a16:creationId xmlns:a16="http://schemas.microsoft.com/office/drawing/2014/main" id="{34D54449-878D-48A3-994D-589A0F8ACA6A}"/>
              </a:ext>
            </a:extLst>
          </p:cNvPr>
          <p:cNvSpPr txBox="1">
            <a:spLocks/>
          </p:cNvSpPr>
          <p:nvPr/>
        </p:nvSpPr>
        <p:spPr>
          <a:xfrm>
            <a:off x="1058626" y="1871689"/>
            <a:ext cx="6090557" cy="68174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Q3</a:t>
            </a:r>
          </a:p>
        </p:txBody>
      </p:sp>
      <p:sp>
        <p:nvSpPr>
          <p:cNvPr id="17" name="TextBox 16">
            <a:extLst>
              <a:ext uri="{FF2B5EF4-FFF2-40B4-BE49-F238E27FC236}">
                <a16:creationId xmlns:a16="http://schemas.microsoft.com/office/drawing/2014/main" id="{B5654304-F48C-484F-A512-53E002B29F16}"/>
              </a:ext>
            </a:extLst>
          </p:cNvPr>
          <p:cNvSpPr txBox="1"/>
          <p:nvPr/>
        </p:nvSpPr>
        <p:spPr>
          <a:xfrm>
            <a:off x="1058626" y="2569106"/>
            <a:ext cx="3352954" cy="338554"/>
          </a:xfrm>
          <a:prstGeom prst="rect">
            <a:avLst/>
          </a:prstGeom>
          <a:noFill/>
        </p:spPr>
        <p:txBody>
          <a:bodyPr wrap="square" rtlCol="0">
            <a:spAutoFit/>
          </a:bodyPr>
          <a:lstStyle/>
          <a:p>
            <a:r>
              <a:rPr lang="en-GB" sz="1600" dirty="0">
                <a:solidFill>
                  <a:srgbClr val="FF0000"/>
                </a:solidFill>
              </a:rPr>
              <a:t>Variance of £681,000</a:t>
            </a:r>
          </a:p>
        </p:txBody>
      </p:sp>
      <p:graphicFrame>
        <p:nvGraphicFramePr>
          <p:cNvPr id="19" name="Table 14">
            <a:extLst>
              <a:ext uri="{FF2B5EF4-FFF2-40B4-BE49-F238E27FC236}">
                <a16:creationId xmlns:a16="http://schemas.microsoft.com/office/drawing/2014/main" id="{EEB02A6E-DA73-463C-9D62-B823A950634C}"/>
              </a:ext>
            </a:extLst>
          </p:cNvPr>
          <p:cNvGraphicFramePr>
            <a:graphicFrameLocks noGrp="1"/>
          </p:cNvGraphicFramePr>
          <p:nvPr>
            <p:extLst>
              <p:ext uri="{D42A27DB-BD31-4B8C-83A1-F6EECF244321}">
                <p14:modId xmlns:p14="http://schemas.microsoft.com/office/powerpoint/2010/main" val="2300003321"/>
              </p:ext>
            </p:extLst>
          </p:nvPr>
        </p:nvGraphicFramePr>
        <p:xfrm>
          <a:off x="4038600" y="1948762"/>
          <a:ext cx="7867112" cy="4219691"/>
        </p:xfrm>
        <a:graphic>
          <a:graphicData uri="http://schemas.openxmlformats.org/drawingml/2006/table">
            <a:tbl>
              <a:tblPr firstRow="1" bandRow="1">
                <a:tableStyleId>{9D7B26C5-4107-4FEC-AEDC-1716B250A1EF}</a:tableStyleId>
              </a:tblPr>
              <a:tblGrid>
                <a:gridCol w="4770120">
                  <a:extLst>
                    <a:ext uri="{9D8B030D-6E8A-4147-A177-3AD203B41FA5}">
                      <a16:colId xmlns:a16="http://schemas.microsoft.com/office/drawing/2014/main" val="1632953638"/>
                    </a:ext>
                  </a:extLst>
                </a:gridCol>
                <a:gridCol w="871791">
                  <a:extLst>
                    <a:ext uri="{9D8B030D-6E8A-4147-A177-3AD203B41FA5}">
                      <a16:colId xmlns:a16="http://schemas.microsoft.com/office/drawing/2014/main" val="3276194889"/>
                    </a:ext>
                  </a:extLst>
                </a:gridCol>
                <a:gridCol w="819849">
                  <a:extLst>
                    <a:ext uri="{9D8B030D-6E8A-4147-A177-3AD203B41FA5}">
                      <a16:colId xmlns:a16="http://schemas.microsoft.com/office/drawing/2014/main" val="3436727633"/>
                    </a:ext>
                  </a:extLst>
                </a:gridCol>
                <a:gridCol w="670560">
                  <a:extLst>
                    <a:ext uri="{9D8B030D-6E8A-4147-A177-3AD203B41FA5}">
                      <a16:colId xmlns:a16="http://schemas.microsoft.com/office/drawing/2014/main" val="1547122199"/>
                    </a:ext>
                  </a:extLst>
                </a:gridCol>
                <a:gridCol w="734792">
                  <a:extLst>
                    <a:ext uri="{9D8B030D-6E8A-4147-A177-3AD203B41FA5}">
                      <a16:colId xmlns:a16="http://schemas.microsoft.com/office/drawing/2014/main" val="3262140094"/>
                    </a:ext>
                  </a:extLst>
                </a:gridCol>
              </a:tblGrid>
              <a:tr h="384159">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a:solidFill>
                            <a:schemeClr val="bg1"/>
                          </a:solidFill>
                        </a:rPr>
                        <a:t>Target</a:t>
                      </a:r>
                      <a:endParaRPr lang="en-GB" sz="160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10170">
                <a:tc>
                  <a:txBody>
                    <a:bodyPr/>
                    <a:lstStyle/>
                    <a:p>
                      <a:pPr algn="l" fontAlgn="ctr"/>
                      <a:r>
                        <a:rPr lang="en-GB" sz="1100" b="0" i="0" u="none" strike="noStrike" dirty="0">
                          <a:solidFill>
                            <a:schemeClr val="bg1"/>
                          </a:solidFill>
                          <a:effectLst/>
                          <a:latin typeface="Calibri" panose="020F0502020204030204" pitchFamily="34" charset="0"/>
                        </a:rPr>
                        <a:t>Number of non-compliances found under the LABC Quality Management Scheme registered under ISO 9001:2015 (internal review)</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accent4"/>
                          </a:solidFill>
                          <a:effectLst/>
                          <a:latin typeface="Calibri" panose="020F0502020204030204" pitchFamily="34" charset="0"/>
                        </a:rPr>
                        <a:t>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442183">
                <a:tc>
                  <a:txBody>
                    <a:bodyPr/>
                    <a:lstStyle/>
                    <a:p>
                      <a:pPr algn="l" fontAlgn="ctr"/>
                      <a:r>
                        <a:rPr lang="en-GB" sz="1100" b="0" i="0" u="none" strike="noStrike" dirty="0">
                          <a:solidFill>
                            <a:schemeClr val="bg1"/>
                          </a:solidFill>
                          <a:effectLst/>
                          <a:latin typeface="Calibri" panose="020F0502020204030204" pitchFamily="34" charset="0"/>
                        </a:rPr>
                        <a:t>Number of previous non-compliances under the LABC Quality Management Scheme reviewed and resolved</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800" b="0" i="0" u="none" strike="noStrike">
                          <a:solidFill>
                            <a:schemeClr val="bg1"/>
                          </a:solidFill>
                          <a:effectLst/>
                          <a:latin typeface="Calibri" panose="020F0502020204030204" pitchFamily="34" charset="0"/>
                        </a:rPr>
                        <a:t>Number of non-compliances found in previous quarter</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6"/>
                          </a:solidFill>
                          <a:effectLst/>
                          <a:latin typeface="Calibri" panose="020F0502020204030204" pitchFamily="34" charset="0"/>
                        </a:rPr>
                        <a:t>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45902470"/>
                  </a:ext>
                </a:extLst>
              </a:tr>
              <a:tr h="441537">
                <a:tc>
                  <a:txBody>
                    <a:bodyPr/>
                    <a:lstStyle/>
                    <a:p>
                      <a:pPr algn="l" fontAlgn="ctr"/>
                      <a:r>
                        <a:rPr lang="en-GB" sz="1100" b="0" i="0" u="none" strike="noStrike" dirty="0">
                          <a:solidFill>
                            <a:schemeClr val="bg1"/>
                          </a:solidFill>
                          <a:effectLst/>
                          <a:latin typeface="Calibri" panose="020F0502020204030204" pitchFamily="34" charset="0"/>
                        </a:rPr>
                        <a:t>Number of claims submitted against the Council for Building Control negligence / non-compliance that the Council was unsuccessful in defending</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267019830"/>
                  </a:ext>
                </a:extLst>
              </a:tr>
              <a:tr h="378157">
                <a:tc>
                  <a:txBody>
                    <a:bodyPr/>
                    <a:lstStyle/>
                    <a:p>
                      <a:pPr algn="l" fontAlgn="ctr"/>
                      <a:r>
                        <a:rPr lang="en-GB" sz="1100" b="0" i="0" u="none" strike="noStrike" dirty="0">
                          <a:solidFill>
                            <a:schemeClr val="bg1"/>
                          </a:solidFill>
                          <a:effectLst/>
                          <a:latin typeface="Calibri" panose="020F0502020204030204" pitchFamily="34" charset="0"/>
                        </a:rPr>
                        <a:t>Number of Building Regulations projects commenced under the Council’s control</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bg1"/>
                          </a:solidFill>
                          <a:effectLst/>
                          <a:latin typeface="Calibri" panose="020F0502020204030204" pitchFamily="34" charset="0"/>
                        </a:rPr>
                        <a:t>211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bg1"/>
                          </a:solidFill>
                          <a:effectLst/>
                          <a:latin typeface="Calibri" panose="020F0502020204030204" pitchFamily="34" charset="0"/>
                        </a:rPr>
                        <a:t>157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4322771"/>
                  </a:ext>
                </a:extLst>
              </a:tr>
              <a:tr h="378157">
                <a:tc>
                  <a:txBody>
                    <a:bodyPr/>
                    <a:lstStyle/>
                    <a:p>
                      <a:pPr algn="l" fontAlgn="ctr"/>
                      <a:r>
                        <a:rPr lang="en-GB" sz="1100" b="0" i="0" u="none" strike="noStrike" dirty="0">
                          <a:solidFill>
                            <a:schemeClr val="bg1"/>
                          </a:solidFill>
                          <a:effectLst/>
                          <a:latin typeface="Calibri" panose="020F0502020204030204" pitchFamily="34" charset="0"/>
                        </a:rPr>
                        <a:t>Number of Building Regulations projects completed under the Council’s control</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bg1"/>
                          </a:solidFill>
                          <a:effectLst/>
                          <a:latin typeface="Calibri" panose="020F0502020204030204" pitchFamily="34" charset="0"/>
                        </a:rPr>
                        <a:t>167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rgbClr val="FF0000"/>
                          </a:solidFill>
                          <a:effectLst/>
                          <a:latin typeface="Calibri" panose="020F0502020204030204" pitchFamily="34" charset="0"/>
                        </a:rPr>
                        <a:t>Not able to report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69745579"/>
                  </a:ext>
                </a:extLst>
              </a:tr>
              <a:tr h="410170">
                <a:tc>
                  <a:txBody>
                    <a:bodyPr/>
                    <a:lstStyle/>
                    <a:p>
                      <a:pPr algn="l" fontAlgn="ctr"/>
                      <a:r>
                        <a:rPr lang="en-GB" sz="1100" b="0" i="0" u="none" strike="noStrike">
                          <a:solidFill>
                            <a:schemeClr val="bg1"/>
                          </a:solidFill>
                          <a:effectLst/>
                          <a:latin typeface="Calibri" panose="020F0502020204030204" pitchFamily="34" charset="0"/>
                        </a:rPr>
                        <a:t>Dangerous structures receiving an initial risk assessment within 24 hours of report being received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154192068"/>
                  </a:ext>
                </a:extLst>
              </a:tr>
              <a:tr h="596974">
                <a:tc>
                  <a:txBody>
                    <a:bodyPr/>
                    <a:lstStyle/>
                    <a:p>
                      <a:pPr algn="l" fontAlgn="ctr"/>
                      <a:r>
                        <a:rPr lang="en-GB" sz="1100" b="0" i="0" u="none" strike="noStrike">
                          <a:solidFill>
                            <a:schemeClr val="bg1"/>
                          </a:solidFill>
                          <a:effectLst/>
                          <a:latin typeface="Calibri" panose="020F0502020204030204" pitchFamily="34" charset="0"/>
                        </a:rPr>
                        <a:t>Full Plans applications decided within statutory time limit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875024444"/>
                  </a:ext>
                </a:extLst>
              </a:tr>
              <a:tr h="636622">
                <a:tc>
                  <a:txBody>
                    <a:bodyPr/>
                    <a:lstStyle/>
                    <a:p>
                      <a:pPr algn="l" fontAlgn="ctr"/>
                      <a:r>
                        <a:rPr lang="en-GB" sz="1100" b="0" i="0" u="none" strike="noStrike">
                          <a:solidFill>
                            <a:schemeClr val="bg1"/>
                          </a:solidFill>
                          <a:effectLst/>
                          <a:latin typeface="Calibri" panose="020F0502020204030204" pitchFamily="34" charset="0"/>
                        </a:rPr>
                        <a:t>Full Plans applications checked within 15 days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90%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pic>
        <p:nvPicPr>
          <p:cNvPr id="20" name="Graphic 19" descr="Coins">
            <a:extLst>
              <a:ext uri="{FF2B5EF4-FFF2-40B4-BE49-F238E27FC236}">
                <a16:creationId xmlns:a16="http://schemas.microsoft.com/office/drawing/2014/main" id="{7A3D3A9A-1D7B-4EE7-A6C8-F9F0A0347E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6288" y="1971424"/>
            <a:ext cx="772338" cy="772338"/>
          </a:xfrm>
          <a:prstGeom prst="rect">
            <a:avLst/>
          </a:prstGeom>
        </p:spPr>
      </p:pic>
      <p:sp>
        <p:nvSpPr>
          <p:cNvPr id="12" name="Title 3">
            <a:extLst>
              <a:ext uri="{FF2B5EF4-FFF2-40B4-BE49-F238E27FC236}">
                <a16:creationId xmlns:a16="http://schemas.microsoft.com/office/drawing/2014/main" id="{02574975-0C5E-4570-9711-E907DC9B2A6B}"/>
              </a:ext>
            </a:extLst>
          </p:cNvPr>
          <p:cNvSpPr txBox="1">
            <a:spLocks/>
          </p:cNvSpPr>
          <p:nvPr/>
        </p:nvSpPr>
        <p:spPr>
          <a:xfrm>
            <a:off x="9922549" y="5884879"/>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1600" dirty="0">
                <a:solidFill>
                  <a:schemeClr val="bg1"/>
                </a:solidFill>
              </a:rPr>
              <a:t>Continued on next slide</a:t>
            </a:r>
          </a:p>
        </p:txBody>
      </p:sp>
      <p:graphicFrame>
        <p:nvGraphicFramePr>
          <p:cNvPr id="13" name="Chart 12">
            <a:extLst>
              <a:ext uri="{FF2B5EF4-FFF2-40B4-BE49-F238E27FC236}">
                <a16:creationId xmlns:a16="http://schemas.microsoft.com/office/drawing/2014/main" id="{42993EBA-90C8-4D14-A8CE-8475A9A91956}"/>
              </a:ext>
            </a:extLst>
          </p:cNvPr>
          <p:cNvGraphicFramePr/>
          <p:nvPr>
            <p:extLst>
              <p:ext uri="{D42A27DB-BD31-4B8C-83A1-F6EECF244321}">
                <p14:modId xmlns:p14="http://schemas.microsoft.com/office/powerpoint/2010/main" val="3539362671"/>
              </p:ext>
            </p:extLst>
          </p:nvPr>
        </p:nvGraphicFramePr>
        <p:xfrm>
          <a:off x="-467680" y="3097750"/>
          <a:ext cx="4895281" cy="3565949"/>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88894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B790-704F-45A9-8EC5-E5CEB2AC3E31}"/>
              </a:ext>
            </a:extLst>
          </p:cNvPr>
          <p:cNvSpPr>
            <a:spLocks noGrp="1"/>
          </p:cNvSpPr>
          <p:nvPr>
            <p:ph type="title"/>
          </p:nvPr>
        </p:nvSpPr>
        <p:spPr/>
        <p:txBody>
          <a:bodyPr>
            <a:normAutofit/>
          </a:bodyPr>
          <a:lstStyle/>
          <a:p>
            <a:pPr algn="ctr"/>
            <a:r>
              <a:rPr lang="en-GB" sz="4800" dirty="0">
                <a:solidFill>
                  <a:schemeClr val="bg1"/>
                </a:solidFill>
              </a:rPr>
              <a:t>Headline achievements in Q3</a:t>
            </a:r>
          </a:p>
        </p:txBody>
      </p:sp>
      <p:sp>
        <p:nvSpPr>
          <p:cNvPr id="3" name="Content Placeholder 2">
            <a:extLst>
              <a:ext uri="{FF2B5EF4-FFF2-40B4-BE49-F238E27FC236}">
                <a16:creationId xmlns:a16="http://schemas.microsoft.com/office/drawing/2014/main" id="{B4662C0D-444E-4529-B31F-08DCFF9CB5A0}"/>
              </a:ext>
            </a:extLst>
          </p:cNvPr>
          <p:cNvSpPr>
            <a:spLocks noGrp="1"/>
          </p:cNvSpPr>
          <p:nvPr>
            <p:ph idx="1"/>
          </p:nvPr>
        </p:nvSpPr>
        <p:spPr>
          <a:xfrm>
            <a:off x="838200" y="1437438"/>
            <a:ext cx="10515600" cy="4739525"/>
          </a:xfrm>
        </p:spPr>
        <p:txBody>
          <a:bodyPr vert="horz" lIns="91440" tIns="45720" rIns="91440" bIns="45720" rtlCol="0" anchor="t">
            <a:normAutofit fontScale="92500" lnSpcReduction="20000"/>
          </a:bodyPr>
          <a:lstStyle/>
          <a:p>
            <a:r>
              <a:rPr lang="en-GB" dirty="0">
                <a:solidFill>
                  <a:schemeClr val="bg1"/>
                </a:solidFill>
                <a:cs typeface="Calibri"/>
              </a:rPr>
              <a:t>We continued to provide </a:t>
            </a:r>
            <a:r>
              <a:rPr lang="en-GB" dirty="0">
                <a:solidFill>
                  <a:schemeClr val="accent6"/>
                </a:solidFill>
                <a:cs typeface="Calibri"/>
              </a:rPr>
              <a:t>support to residents and businesses </a:t>
            </a:r>
            <a:r>
              <a:rPr lang="en-GB" dirty="0">
                <a:solidFill>
                  <a:schemeClr val="bg1"/>
                </a:solidFill>
                <a:cs typeface="Calibri"/>
              </a:rPr>
              <a:t>during another national lockdown in November and the introduction of tier 4 restrictions in December</a:t>
            </a:r>
          </a:p>
          <a:p>
            <a:r>
              <a:rPr lang="en-GB" dirty="0">
                <a:solidFill>
                  <a:schemeClr val="bg1"/>
                </a:solidFill>
                <a:cs typeface="Calibri"/>
              </a:rPr>
              <a:t>The brand new</a:t>
            </a:r>
            <a:r>
              <a:rPr lang="en-GB" dirty="0">
                <a:cs typeface="Calibri"/>
              </a:rPr>
              <a:t> </a:t>
            </a:r>
            <a:r>
              <a:rPr lang="en-GB" dirty="0">
                <a:solidFill>
                  <a:schemeClr val="accent6"/>
                </a:solidFill>
                <a:cs typeface="Calibri"/>
              </a:rPr>
              <a:t>Whitehill &amp; Bordon Leisure Centre </a:t>
            </a:r>
            <a:r>
              <a:rPr lang="en-GB" dirty="0">
                <a:solidFill>
                  <a:schemeClr val="bg1"/>
                </a:solidFill>
                <a:cs typeface="Calibri"/>
              </a:rPr>
              <a:t>was able to open in December – its £10m state-of-the-art facilities will be available to help residents keep fit and healthy when it is allowed to reopen in line with coronavirus restrictions in 2021</a:t>
            </a:r>
          </a:p>
          <a:p>
            <a:r>
              <a:rPr lang="en-GB" dirty="0">
                <a:solidFill>
                  <a:schemeClr val="bg1"/>
                </a:solidFill>
                <a:cs typeface="Calibri"/>
              </a:rPr>
              <a:t>We took community events online, with the</a:t>
            </a:r>
            <a:r>
              <a:rPr lang="en-GB" dirty="0">
                <a:cs typeface="Calibri"/>
              </a:rPr>
              <a:t> </a:t>
            </a:r>
            <a:r>
              <a:rPr lang="en-GB" dirty="0">
                <a:solidFill>
                  <a:schemeClr val="accent6"/>
                </a:solidFill>
                <a:cs typeface="Calibri"/>
              </a:rPr>
              <a:t>East Hampshire Sports Awards </a:t>
            </a:r>
            <a:r>
              <a:rPr lang="en-GB" dirty="0">
                <a:solidFill>
                  <a:schemeClr val="bg1"/>
                </a:solidFill>
                <a:cs typeface="Calibri"/>
              </a:rPr>
              <a:t>being held on Twitter and a </a:t>
            </a:r>
            <a:r>
              <a:rPr lang="en-GB" dirty="0">
                <a:solidFill>
                  <a:schemeClr val="accent6"/>
                </a:solidFill>
                <a:cs typeface="Calibri"/>
              </a:rPr>
              <a:t>virtual job fair</a:t>
            </a:r>
            <a:r>
              <a:rPr lang="en-GB" dirty="0">
                <a:cs typeface="Calibri"/>
              </a:rPr>
              <a:t> </a:t>
            </a:r>
            <a:r>
              <a:rPr lang="en-GB" dirty="0">
                <a:solidFill>
                  <a:schemeClr val="bg1"/>
                </a:solidFill>
                <a:cs typeface="Calibri"/>
              </a:rPr>
              <a:t>helping residents look for new work opportunities</a:t>
            </a:r>
          </a:p>
          <a:p>
            <a:r>
              <a:rPr lang="en-GB" dirty="0">
                <a:solidFill>
                  <a:schemeClr val="bg1"/>
                </a:solidFill>
                <a:cs typeface="Calibri"/>
              </a:rPr>
              <a:t>In the run up to Christmas, our </a:t>
            </a:r>
            <a:r>
              <a:rPr lang="en-GB" dirty="0">
                <a:solidFill>
                  <a:schemeClr val="accent6"/>
                </a:solidFill>
                <a:cs typeface="Calibri"/>
              </a:rPr>
              <a:t>Shop Local campaign </a:t>
            </a:r>
            <a:r>
              <a:rPr lang="en-GB" dirty="0">
                <a:solidFill>
                  <a:schemeClr val="bg1"/>
                </a:solidFill>
                <a:cs typeface="Calibri"/>
              </a:rPr>
              <a:t>and ‘Free After Three’ free car parking scheme encouraged spending with local businesses, with East Hampshire MP Damian Hinds touring the town centres of the district to meet business owners and hear about the challenges they’ve faced during the pandemic</a:t>
            </a:r>
          </a:p>
        </p:txBody>
      </p:sp>
    </p:spTree>
    <p:extLst>
      <p:ext uri="{BB962C8B-B14F-4D97-AF65-F5344CB8AC3E}">
        <p14:creationId xmlns:p14="http://schemas.microsoft.com/office/powerpoint/2010/main" val="3343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0BCEE0A-4463-40CF-9ED5-719BC33C4F08}"/>
              </a:ext>
            </a:extLst>
          </p:cNvPr>
          <p:cNvSpPr txBox="1">
            <a:spLocks/>
          </p:cNvSpPr>
          <p:nvPr/>
        </p:nvSpPr>
        <p:spPr>
          <a:xfrm>
            <a:off x="389274" y="4831215"/>
            <a:ext cx="2486595" cy="16146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r"/>
            <a:r>
              <a:rPr lang="en-GB" sz="2800" dirty="0">
                <a:solidFill>
                  <a:schemeClr val="bg1"/>
                </a:solidFill>
              </a:rPr>
              <a:t>Key Performance Indicators</a:t>
            </a:r>
          </a:p>
        </p:txBody>
      </p:sp>
      <p:pic>
        <p:nvPicPr>
          <p:cNvPr id="6" name="Graphic 5" descr="Upward trend">
            <a:extLst>
              <a:ext uri="{FF2B5EF4-FFF2-40B4-BE49-F238E27FC236}">
                <a16:creationId xmlns:a16="http://schemas.microsoft.com/office/drawing/2014/main" id="{B3287512-FAF8-4643-8200-E8ADB0A83E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6321" y="4437937"/>
            <a:ext cx="786556" cy="786556"/>
          </a:xfrm>
          <a:prstGeom prst="rect">
            <a:avLst/>
          </a:prstGeom>
        </p:spPr>
      </p:pic>
      <p:graphicFrame>
        <p:nvGraphicFramePr>
          <p:cNvPr id="7" name="Table 14">
            <a:extLst>
              <a:ext uri="{FF2B5EF4-FFF2-40B4-BE49-F238E27FC236}">
                <a16:creationId xmlns:a16="http://schemas.microsoft.com/office/drawing/2014/main" id="{360FF64F-014A-423E-923A-C8443EB47D35}"/>
              </a:ext>
            </a:extLst>
          </p:cNvPr>
          <p:cNvGraphicFramePr>
            <a:graphicFrameLocks noGrp="1"/>
          </p:cNvGraphicFramePr>
          <p:nvPr>
            <p:extLst>
              <p:ext uri="{D42A27DB-BD31-4B8C-83A1-F6EECF244321}">
                <p14:modId xmlns:p14="http://schemas.microsoft.com/office/powerpoint/2010/main" val="266091122"/>
              </p:ext>
            </p:extLst>
          </p:nvPr>
        </p:nvGraphicFramePr>
        <p:xfrm>
          <a:off x="3105150" y="546368"/>
          <a:ext cx="8515349" cy="5826989"/>
        </p:xfrm>
        <a:graphic>
          <a:graphicData uri="http://schemas.openxmlformats.org/drawingml/2006/table">
            <a:tbl>
              <a:tblPr firstRow="1" bandRow="1">
                <a:tableStyleId>{9D7B26C5-4107-4FEC-AEDC-1716B250A1EF}</a:tableStyleId>
              </a:tblPr>
              <a:tblGrid>
                <a:gridCol w="5168176">
                  <a:extLst>
                    <a:ext uri="{9D8B030D-6E8A-4147-A177-3AD203B41FA5}">
                      <a16:colId xmlns:a16="http://schemas.microsoft.com/office/drawing/2014/main" val="1632953638"/>
                    </a:ext>
                  </a:extLst>
                </a:gridCol>
                <a:gridCol w="1023229">
                  <a:extLst>
                    <a:ext uri="{9D8B030D-6E8A-4147-A177-3AD203B41FA5}">
                      <a16:colId xmlns:a16="http://schemas.microsoft.com/office/drawing/2014/main" val="3276194889"/>
                    </a:ext>
                  </a:extLst>
                </a:gridCol>
                <a:gridCol w="797772">
                  <a:extLst>
                    <a:ext uri="{9D8B030D-6E8A-4147-A177-3AD203B41FA5}">
                      <a16:colId xmlns:a16="http://schemas.microsoft.com/office/drawing/2014/main" val="3436727633"/>
                    </a:ext>
                  </a:extLst>
                </a:gridCol>
                <a:gridCol w="763086">
                  <a:extLst>
                    <a:ext uri="{9D8B030D-6E8A-4147-A177-3AD203B41FA5}">
                      <a16:colId xmlns:a16="http://schemas.microsoft.com/office/drawing/2014/main" val="1547122199"/>
                    </a:ext>
                  </a:extLst>
                </a:gridCol>
                <a:gridCol w="763086">
                  <a:extLst>
                    <a:ext uri="{9D8B030D-6E8A-4147-A177-3AD203B41FA5}">
                      <a16:colId xmlns:a16="http://schemas.microsoft.com/office/drawing/2014/main" val="2158450608"/>
                    </a:ext>
                  </a:extLst>
                </a:gridCol>
              </a:tblGrid>
              <a:tr h="360196">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dirty="0">
                          <a:solidFill>
                            <a:schemeClr val="bg1"/>
                          </a:solidFill>
                        </a:rPr>
                        <a:t>Target</a:t>
                      </a:r>
                      <a:endParaRPr lang="en-GB" sz="1600" dirty="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234503">
                <a:tc>
                  <a:txBody>
                    <a:bodyPr/>
                    <a:lstStyle/>
                    <a:p>
                      <a:pPr algn="l" fontAlgn="ctr"/>
                      <a:r>
                        <a:rPr lang="en-GB" sz="1100" b="0" i="0" u="none" strike="noStrike" dirty="0">
                          <a:solidFill>
                            <a:schemeClr val="bg1"/>
                          </a:solidFill>
                          <a:effectLst/>
                          <a:latin typeface="Calibri" panose="020F0502020204030204" pitchFamily="34" charset="0"/>
                        </a:rPr>
                        <a:t>Major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bg1"/>
                          </a:solidFill>
                          <a:effectLst/>
                          <a:latin typeface="Calibri" panose="020F0502020204030204" pitchFamily="34" charset="0"/>
                        </a:rPr>
                        <a:t>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84585">
                <a:tc>
                  <a:txBody>
                    <a:bodyPr/>
                    <a:lstStyle/>
                    <a:p>
                      <a:pPr algn="l" fontAlgn="ctr"/>
                      <a:r>
                        <a:rPr lang="en-GB" sz="1100" b="0" i="0" u="none" strike="noStrike" dirty="0">
                          <a:solidFill>
                            <a:schemeClr val="bg1"/>
                          </a:solidFill>
                          <a:effectLst/>
                          <a:latin typeface="Calibri" panose="020F0502020204030204" pitchFamily="34" charset="0"/>
                        </a:rPr>
                        <a:t>Major planning applications - % decided within 13 weeks or agreed time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70%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accent6"/>
                          </a:solidFill>
                          <a:effectLst/>
                          <a:latin typeface="Calibri" panose="020F0502020204030204" pitchFamily="34" charset="0"/>
                        </a:rPr>
                        <a:t>88%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67804613"/>
                  </a:ext>
                </a:extLst>
              </a:tr>
              <a:tr h="264519">
                <a:tc>
                  <a:txBody>
                    <a:bodyPr/>
                    <a:lstStyle/>
                    <a:p>
                      <a:pPr algn="l" fontAlgn="ctr"/>
                      <a:r>
                        <a:rPr lang="en-GB" sz="1100" b="0" i="0" u="none" strike="noStrike" dirty="0">
                          <a:solidFill>
                            <a:schemeClr val="bg1"/>
                          </a:solidFill>
                          <a:effectLst/>
                          <a:latin typeface="Calibri" panose="020F0502020204030204" pitchFamily="34" charset="0"/>
                        </a:rPr>
                        <a:t>Minor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42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41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bg1"/>
                          </a:solidFill>
                          <a:effectLst/>
                          <a:latin typeface="Calibri" panose="020F0502020204030204" pitchFamily="34" charset="0"/>
                        </a:rPr>
                        <a:t>41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8966800"/>
                  </a:ext>
                </a:extLst>
              </a:tr>
              <a:tr h="384585">
                <a:tc>
                  <a:txBody>
                    <a:bodyPr/>
                    <a:lstStyle/>
                    <a:p>
                      <a:pPr algn="l" fontAlgn="ctr"/>
                      <a:r>
                        <a:rPr lang="en-GB" sz="1100" b="0" i="0" u="none" strike="noStrike" dirty="0">
                          <a:solidFill>
                            <a:schemeClr val="bg1"/>
                          </a:solidFill>
                          <a:effectLst/>
                          <a:latin typeface="Calibri" panose="020F0502020204030204" pitchFamily="34" charset="0"/>
                        </a:rPr>
                        <a:t>Minor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65%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accent6"/>
                          </a:solidFill>
                          <a:effectLst/>
                          <a:latin typeface="Calibri" panose="020F0502020204030204" pitchFamily="34" charset="0"/>
                        </a:rPr>
                        <a:t>91%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accent6"/>
                          </a:solidFill>
                          <a:effectLst/>
                          <a:latin typeface="Calibri" panose="020F0502020204030204" pitchFamily="34" charset="0"/>
                        </a:rPr>
                        <a:t>88%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accent6"/>
                          </a:solidFill>
                          <a:effectLst/>
                          <a:latin typeface="Calibri" panose="020F0502020204030204" pitchFamily="34" charset="0"/>
                        </a:rPr>
                        <a:t>95%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1132898"/>
                  </a:ext>
                </a:extLst>
              </a:tr>
              <a:tr h="264519">
                <a:tc>
                  <a:txBody>
                    <a:bodyPr/>
                    <a:lstStyle/>
                    <a:p>
                      <a:pPr algn="l" fontAlgn="ctr"/>
                      <a:r>
                        <a:rPr lang="en-GB" sz="1100" b="0" i="0" u="none" strike="noStrike" dirty="0">
                          <a:solidFill>
                            <a:schemeClr val="bg1"/>
                          </a:solidFill>
                          <a:effectLst/>
                          <a:latin typeface="Calibri" panose="020F0502020204030204" pitchFamily="34" charset="0"/>
                        </a:rPr>
                        <a:t>Other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145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179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bg1"/>
                          </a:solidFill>
                          <a:effectLst/>
                          <a:latin typeface="Calibri" panose="020F0502020204030204" pitchFamily="34" charset="0"/>
                        </a:rPr>
                        <a:t>180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78094767"/>
                  </a:ext>
                </a:extLst>
              </a:tr>
              <a:tr h="384585">
                <a:tc>
                  <a:txBody>
                    <a:bodyPr/>
                    <a:lstStyle/>
                    <a:p>
                      <a:pPr algn="l" fontAlgn="ctr"/>
                      <a:r>
                        <a:rPr lang="en-GB" sz="1100" b="0" i="0" u="none" strike="noStrike" dirty="0">
                          <a:solidFill>
                            <a:schemeClr val="bg1"/>
                          </a:solidFill>
                          <a:effectLst/>
                          <a:latin typeface="Calibri" panose="020F0502020204030204" pitchFamily="34" charset="0"/>
                        </a:rPr>
                        <a:t>Other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accent6"/>
                          </a:solidFill>
                          <a:effectLst/>
                          <a:latin typeface="Calibri" panose="020F0502020204030204" pitchFamily="34" charset="0"/>
                        </a:rPr>
                        <a:t>96%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accent6"/>
                          </a:solidFill>
                          <a:effectLst/>
                          <a:latin typeface="Calibri" panose="020F0502020204030204" pitchFamily="34" charset="0"/>
                        </a:rPr>
                        <a:t>96%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accent6"/>
                          </a:solidFill>
                          <a:effectLst/>
                          <a:latin typeface="Calibri" panose="020F0502020204030204" pitchFamily="34" charset="0"/>
                        </a:rPr>
                        <a:t>97%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1741657"/>
                  </a:ext>
                </a:extLst>
              </a:tr>
              <a:tr h="263656">
                <a:tc>
                  <a:txBody>
                    <a:bodyPr/>
                    <a:lstStyle/>
                    <a:p>
                      <a:pPr algn="l" fontAlgn="ctr"/>
                      <a:r>
                        <a:rPr lang="en-GB" sz="1100" b="0" i="0" u="none" strike="noStrike" dirty="0">
                          <a:solidFill>
                            <a:schemeClr val="bg1"/>
                          </a:solidFill>
                          <a:effectLst/>
                          <a:latin typeface="Calibri" panose="020F0502020204030204" pitchFamily="34" charset="0"/>
                        </a:rPr>
                        <a:t>All applications - % decided within 26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98%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accent6"/>
                          </a:solidFill>
                          <a:effectLst/>
                          <a:latin typeface="Calibri" panose="020F0502020204030204" pitchFamily="34" charset="0"/>
                        </a:rPr>
                        <a:t>99%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accent6"/>
                          </a:solidFill>
                          <a:effectLst/>
                          <a:latin typeface="Calibri" panose="020F0502020204030204" pitchFamily="34" charset="0"/>
                        </a:rPr>
                        <a:t>99%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29563302"/>
                  </a:ext>
                </a:extLst>
              </a:tr>
              <a:tr h="299851">
                <a:tc>
                  <a:txBody>
                    <a:bodyPr/>
                    <a:lstStyle/>
                    <a:p>
                      <a:pPr algn="l" fontAlgn="ctr"/>
                      <a:r>
                        <a:rPr lang="en-GB" sz="1100" b="0" i="0" u="none" strike="noStrike" dirty="0">
                          <a:solidFill>
                            <a:schemeClr val="bg1"/>
                          </a:solidFill>
                          <a:effectLst/>
                          <a:latin typeface="Calibri" panose="020F0502020204030204" pitchFamily="34" charset="0"/>
                        </a:rPr>
                        <a:t>Discharge of condition applications - % decided within 8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rgbClr val="FF0000"/>
                          </a:solidFill>
                          <a:effectLst/>
                          <a:latin typeface="Calibri" panose="020F0502020204030204" pitchFamily="34" charset="0"/>
                        </a:rPr>
                        <a:t>53%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accent4"/>
                          </a:solidFill>
                          <a:effectLst/>
                          <a:latin typeface="Calibri" panose="020F0502020204030204" pitchFamily="34" charset="0"/>
                        </a:rPr>
                        <a:t>72%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accent4"/>
                          </a:solidFill>
                          <a:effectLst/>
                          <a:latin typeface="Calibri" panose="020F0502020204030204" pitchFamily="34" charset="0"/>
                        </a:rPr>
                        <a:t>64%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033718946"/>
                  </a:ext>
                </a:extLst>
              </a:tr>
              <a:tr h="283075">
                <a:tc>
                  <a:txBody>
                    <a:bodyPr/>
                    <a:lstStyle/>
                    <a:p>
                      <a:pPr algn="l" fontAlgn="ctr"/>
                      <a:r>
                        <a:rPr lang="en-GB" sz="1100" b="0" i="0" u="none" strike="noStrike" dirty="0">
                          <a:solidFill>
                            <a:schemeClr val="bg1"/>
                          </a:solidFill>
                          <a:effectLst/>
                          <a:latin typeface="Calibri" panose="020F0502020204030204" pitchFamily="34" charset="0"/>
                        </a:rPr>
                        <a:t>Major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below 20%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97606389"/>
                  </a:ext>
                </a:extLst>
              </a:tr>
              <a:tr h="384585">
                <a:tc>
                  <a:txBody>
                    <a:bodyPr/>
                    <a:lstStyle/>
                    <a:p>
                      <a:pPr algn="l" fontAlgn="ctr"/>
                      <a:r>
                        <a:rPr lang="en-GB" sz="1100" b="0" i="0" u="none" strike="noStrike" dirty="0">
                          <a:solidFill>
                            <a:schemeClr val="bg1"/>
                          </a:solidFill>
                          <a:effectLst/>
                          <a:latin typeface="Calibri" panose="020F0502020204030204" pitchFamily="34" charset="0"/>
                        </a:rPr>
                        <a:t>Minor and other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below 30%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accent6"/>
                          </a:solidFill>
                          <a:effectLst/>
                          <a:latin typeface="Calibri" panose="020F0502020204030204" pitchFamily="34" charset="0"/>
                        </a:rPr>
                        <a:t>0.7%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accent6"/>
                          </a:solidFill>
                          <a:effectLst/>
                          <a:latin typeface="Calibri" panose="020F0502020204030204" pitchFamily="34" charset="0"/>
                        </a:rPr>
                        <a:t>0.8%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accent6"/>
                          </a:solidFill>
                          <a:effectLst/>
                          <a:latin typeface="Calibri" panose="020F0502020204030204" pitchFamily="34" charset="0"/>
                        </a:rPr>
                        <a:t>1.1%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01169055"/>
                  </a:ext>
                </a:extLst>
              </a:tr>
              <a:tr h="264519">
                <a:tc>
                  <a:txBody>
                    <a:bodyPr/>
                    <a:lstStyle/>
                    <a:p>
                      <a:pPr algn="l" fontAlgn="ctr"/>
                      <a:r>
                        <a:rPr lang="en-GB" sz="1100" b="0" i="0" u="none" strike="noStrike" dirty="0">
                          <a:solidFill>
                            <a:schemeClr val="bg1"/>
                          </a:solidFill>
                          <a:effectLst/>
                          <a:latin typeface="Calibri" panose="020F0502020204030204" pitchFamily="34" charset="0"/>
                        </a:rPr>
                        <a:t>SDNP major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10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bg1"/>
                          </a:solidFill>
                          <a:effectLst/>
                          <a:latin typeface="Calibri" panose="020F0502020204030204" pitchFamily="34" charset="0"/>
                        </a:rPr>
                        <a:t>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425875803"/>
                  </a:ext>
                </a:extLst>
              </a:tr>
              <a:tr h="384585">
                <a:tc>
                  <a:txBody>
                    <a:bodyPr/>
                    <a:lstStyle/>
                    <a:p>
                      <a:pPr algn="l" fontAlgn="ctr"/>
                      <a:r>
                        <a:rPr lang="en-GB" sz="1100" b="0" i="0" u="none" strike="noStrike" dirty="0">
                          <a:solidFill>
                            <a:schemeClr val="bg1"/>
                          </a:solidFill>
                          <a:effectLst/>
                          <a:latin typeface="Calibri" panose="020F0502020204030204" pitchFamily="34" charset="0"/>
                        </a:rPr>
                        <a:t>SDNP major planning applications - % decided within 13 weeks or agreed time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60%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accent6"/>
                          </a:solidFill>
                          <a:effectLst/>
                          <a:latin typeface="Calibri" panose="020F0502020204030204" pitchFamily="34" charset="0"/>
                        </a:rPr>
                        <a:t>60%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accent4"/>
                          </a:solidFill>
                          <a:effectLst/>
                          <a:latin typeface="Calibri" panose="020F0502020204030204" pitchFamily="34" charset="0"/>
                        </a:rPr>
                        <a:t>50%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808316791"/>
                  </a:ext>
                </a:extLst>
              </a:tr>
              <a:tr h="264519">
                <a:tc>
                  <a:txBody>
                    <a:bodyPr/>
                    <a:lstStyle/>
                    <a:p>
                      <a:pPr algn="l" fontAlgn="ctr"/>
                      <a:r>
                        <a:rPr lang="en-GB" sz="1100" b="0" i="0" u="none" strike="noStrike" dirty="0">
                          <a:solidFill>
                            <a:schemeClr val="bg1"/>
                          </a:solidFill>
                          <a:effectLst/>
                          <a:latin typeface="Calibri" panose="020F0502020204030204" pitchFamily="34" charset="0"/>
                        </a:rPr>
                        <a:t>SDNP minor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31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15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bg1"/>
                          </a:solidFill>
                          <a:effectLst/>
                          <a:latin typeface="Calibri" panose="020F0502020204030204" pitchFamily="34" charset="0"/>
                        </a:rPr>
                        <a:t>24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962340131"/>
                  </a:ext>
                </a:extLst>
              </a:tr>
              <a:tr h="384585">
                <a:tc>
                  <a:txBody>
                    <a:bodyPr/>
                    <a:lstStyle/>
                    <a:p>
                      <a:pPr algn="l" fontAlgn="ctr"/>
                      <a:r>
                        <a:rPr lang="en-GB" sz="1100" b="0" i="0" u="none" strike="noStrike" dirty="0">
                          <a:solidFill>
                            <a:schemeClr val="bg1"/>
                          </a:solidFill>
                          <a:effectLst/>
                          <a:latin typeface="Calibri" panose="020F0502020204030204" pitchFamily="34" charset="0"/>
                        </a:rPr>
                        <a:t>SDNP minor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65%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accent6"/>
                          </a:solidFill>
                          <a:effectLst/>
                          <a:latin typeface="Calibri" panose="020F0502020204030204" pitchFamily="34" charset="0"/>
                        </a:rPr>
                        <a:t>90%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accent6"/>
                          </a:solidFill>
                          <a:effectLst/>
                          <a:latin typeface="Calibri" panose="020F0502020204030204" pitchFamily="34" charset="0"/>
                        </a:rPr>
                        <a:t>87%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accent6"/>
                          </a:solidFill>
                          <a:effectLst/>
                          <a:latin typeface="Calibri" panose="020F0502020204030204" pitchFamily="34" charset="0"/>
                        </a:rPr>
                        <a:t>71%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449150145"/>
                  </a:ext>
                </a:extLst>
              </a:tr>
              <a:tr h="264519">
                <a:tc>
                  <a:txBody>
                    <a:bodyPr/>
                    <a:lstStyle/>
                    <a:p>
                      <a:pPr algn="l" fontAlgn="ctr"/>
                      <a:r>
                        <a:rPr lang="en-GB" sz="1100" b="0" i="0" u="none" strike="noStrike" dirty="0">
                          <a:solidFill>
                            <a:schemeClr val="bg1"/>
                          </a:solidFill>
                          <a:effectLst/>
                          <a:latin typeface="Calibri" panose="020F0502020204030204" pitchFamily="34" charset="0"/>
                        </a:rPr>
                        <a:t>SDNP other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85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78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bg1"/>
                          </a:solidFill>
                          <a:effectLst/>
                          <a:latin typeface="Calibri" panose="020F0502020204030204" pitchFamily="34" charset="0"/>
                        </a:rPr>
                        <a:t>110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84422123"/>
                  </a:ext>
                </a:extLst>
              </a:tr>
              <a:tr h="353373">
                <a:tc>
                  <a:txBody>
                    <a:bodyPr/>
                    <a:lstStyle/>
                    <a:p>
                      <a:pPr algn="l" fontAlgn="ctr"/>
                      <a:r>
                        <a:rPr lang="en-GB" sz="1100" b="0" i="0" u="none" strike="noStrike" dirty="0">
                          <a:solidFill>
                            <a:schemeClr val="bg1"/>
                          </a:solidFill>
                          <a:effectLst/>
                          <a:latin typeface="Calibri" panose="020F0502020204030204" pitchFamily="34" charset="0"/>
                        </a:rPr>
                        <a:t>SDNP other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accent6"/>
                          </a:solidFill>
                          <a:effectLst/>
                          <a:latin typeface="Calibri" panose="020F0502020204030204" pitchFamily="34" charset="0"/>
                        </a:rPr>
                        <a:t>94%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accent6"/>
                          </a:solidFill>
                          <a:effectLst/>
                          <a:latin typeface="Calibri" panose="020F0502020204030204" pitchFamily="34" charset="0"/>
                        </a:rPr>
                        <a:t>95%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accent6"/>
                          </a:solidFill>
                          <a:effectLst/>
                          <a:latin typeface="Calibri" panose="020F0502020204030204" pitchFamily="34" charset="0"/>
                        </a:rPr>
                        <a:t>94%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549885257"/>
                  </a:ext>
                </a:extLst>
              </a:tr>
              <a:tr h="299733">
                <a:tc>
                  <a:txBody>
                    <a:bodyPr/>
                    <a:lstStyle/>
                    <a:p>
                      <a:pPr algn="l" fontAlgn="ctr"/>
                      <a:r>
                        <a:rPr lang="en-GB" sz="1100" b="0" i="0" u="none" strike="noStrike" dirty="0">
                          <a:solidFill>
                            <a:schemeClr val="bg1"/>
                          </a:solidFill>
                          <a:effectLst/>
                          <a:latin typeface="Calibri" panose="020F0502020204030204" pitchFamily="34" charset="0"/>
                        </a:rPr>
                        <a:t>S106 agreements - monitoring fees collected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50" b="0" i="0" u="none" strike="noStrike" dirty="0">
                          <a:solidFill>
                            <a:schemeClr val="bg1"/>
                          </a:solidFill>
                          <a:effectLst/>
                          <a:latin typeface="Calibri" panose="020F0502020204030204" pitchFamily="34" charset="0"/>
                        </a:rPr>
                        <a:t>above £44,000 </a:t>
                      </a:r>
                      <a:r>
                        <a:rPr lang="en-GB" sz="800" b="0" i="0" u="none" strike="noStrike" dirty="0">
                          <a:solidFill>
                            <a:schemeClr val="bg1"/>
                          </a:solidFill>
                          <a:effectLst/>
                          <a:latin typeface="Calibri" panose="020F0502020204030204" pitchFamily="34" charset="0"/>
                        </a:rPr>
                        <a:t>(year end cumulative)</a:t>
                      </a:r>
                      <a:endParaRPr lang="en-GB" sz="105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accent4"/>
                          </a:solidFill>
                          <a:effectLst/>
                          <a:latin typeface="Calibri" panose="020F0502020204030204" pitchFamily="34" charset="0"/>
                        </a:rPr>
                        <a:t>£7,026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accent6"/>
                          </a:solidFill>
                          <a:effectLst/>
                          <a:latin typeface="Calibri" panose="020F0502020204030204" pitchFamily="34" charset="0"/>
                        </a:rPr>
                        <a:t>£13,643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1" i="0" u="none" strike="noStrike" dirty="0">
                          <a:solidFill>
                            <a:schemeClr val="accent6"/>
                          </a:solidFill>
                          <a:effectLst/>
                          <a:latin typeface="Calibri" panose="020F0502020204030204" pitchFamily="34" charset="0"/>
                        </a:rPr>
                        <a:t>£14,053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bl>
          </a:graphicData>
        </a:graphic>
      </p:graphicFrame>
      <p:sp>
        <p:nvSpPr>
          <p:cNvPr id="8" name="Title 3">
            <a:extLst>
              <a:ext uri="{FF2B5EF4-FFF2-40B4-BE49-F238E27FC236}">
                <a16:creationId xmlns:a16="http://schemas.microsoft.com/office/drawing/2014/main" id="{E4BE7C47-CE6E-427C-8094-AEBBBC46468E}"/>
              </a:ext>
            </a:extLst>
          </p:cNvPr>
          <p:cNvSpPr>
            <a:spLocks noGrp="1"/>
          </p:cNvSpPr>
          <p:nvPr>
            <p:ph type="title"/>
          </p:nvPr>
        </p:nvSpPr>
        <p:spPr>
          <a:xfrm>
            <a:off x="376808" y="464933"/>
            <a:ext cx="5625961" cy="415372"/>
          </a:xfrm>
        </p:spPr>
        <p:txBody>
          <a:bodyPr>
            <a:normAutofit fontScale="90000"/>
          </a:bodyPr>
          <a:lstStyle/>
          <a:p>
            <a:r>
              <a:rPr lang="en-GB" sz="4400" dirty="0">
                <a:solidFill>
                  <a:schemeClr val="bg1"/>
                </a:solidFill>
              </a:rPr>
              <a:t>Planning</a:t>
            </a:r>
            <a:endParaRPr lang="en-GB" sz="3600" i="1" dirty="0">
              <a:solidFill>
                <a:schemeClr val="bg1"/>
              </a:solidFill>
            </a:endParaRPr>
          </a:p>
        </p:txBody>
      </p:sp>
    </p:spTree>
    <p:extLst>
      <p:ext uri="{BB962C8B-B14F-4D97-AF65-F5344CB8AC3E}">
        <p14:creationId xmlns:p14="http://schemas.microsoft.com/office/powerpoint/2010/main" val="265530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60358" y="13146"/>
            <a:ext cx="629524" cy="629524"/>
          </a:xfrm>
          <a:prstGeom prst="rect">
            <a:avLst/>
          </a:prstGeom>
        </p:spPr>
      </p:pic>
      <p:graphicFrame>
        <p:nvGraphicFramePr>
          <p:cNvPr id="7" name="Table 7">
            <a:extLst>
              <a:ext uri="{FF2B5EF4-FFF2-40B4-BE49-F238E27FC236}">
                <a16:creationId xmlns:a16="http://schemas.microsoft.com/office/drawing/2014/main" id="{4CF0F292-9049-4D91-888B-C2031CBBB235}"/>
              </a:ext>
            </a:extLst>
          </p:cNvPr>
          <p:cNvGraphicFramePr>
            <a:graphicFrameLocks noGrp="1"/>
          </p:cNvGraphicFramePr>
          <p:nvPr>
            <p:ph idx="1"/>
            <p:extLst>
              <p:ext uri="{D42A27DB-BD31-4B8C-83A1-F6EECF244321}">
                <p14:modId xmlns:p14="http://schemas.microsoft.com/office/powerpoint/2010/main" val="1515308810"/>
              </p:ext>
            </p:extLst>
          </p:nvPr>
        </p:nvGraphicFramePr>
        <p:xfrm>
          <a:off x="213496" y="642673"/>
          <a:ext cx="11765007" cy="6100214"/>
        </p:xfrm>
        <a:graphic>
          <a:graphicData uri="http://schemas.openxmlformats.org/drawingml/2006/table">
            <a:tbl>
              <a:tblPr firstRow="1" bandRow="1">
                <a:tableStyleId>{5940675A-B579-460E-94D1-54222C63F5DA}</a:tableStyleId>
              </a:tblPr>
              <a:tblGrid>
                <a:gridCol w="489309">
                  <a:extLst>
                    <a:ext uri="{9D8B030D-6E8A-4147-A177-3AD203B41FA5}">
                      <a16:colId xmlns:a16="http://schemas.microsoft.com/office/drawing/2014/main" val="3591491900"/>
                    </a:ext>
                  </a:extLst>
                </a:gridCol>
                <a:gridCol w="2763368">
                  <a:extLst>
                    <a:ext uri="{9D8B030D-6E8A-4147-A177-3AD203B41FA5}">
                      <a16:colId xmlns:a16="http://schemas.microsoft.com/office/drawing/2014/main" val="326531481"/>
                    </a:ext>
                  </a:extLst>
                </a:gridCol>
                <a:gridCol w="2745670">
                  <a:extLst>
                    <a:ext uri="{9D8B030D-6E8A-4147-A177-3AD203B41FA5}">
                      <a16:colId xmlns:a16="http://schemas.microsoft.com/office/drawing/2014/main" val="3995465828"/>
                    </a:ext>
                  </a:extLst>
                </a:gridCol>
                <a:gridCol w="411892">
                  <a:extLst>
                    <a:ext uri="{9D8B030D-6E8A-4147-A177-3AD203B41FA5}">
                      <a16:colId xmlns:a16="http://schemas.microsoft.com/office/drawing/2014/main" val="1112181451"/>
                    </a:ext>
                  </a:extLst>
                </a:gridCol>
                <a:gridCol w="411892">
                  <a:extLst>
                    <a:ext uri="{9D8B030D-6E8A-4147-A177-3AD203B41FA5}">
                      <a16:colId xmlns:a16="http://schemas.microsoft.com/office/drawing/2014/main" val="3949822192"/>
                    </a:ext>
                  </a:extLst>
                </a:gridCol>
                <a:gridCol w="4528935">
                  <a:extLst>
                    <a:ext uri="{9D8B030D-6E8A-4147-A177-3AD203B41FA5}">
                      <a16:colId xmlns:a16="http://schemas.microsoft.com/office/drawing/2014/main" val="3033096753"/>
                    </a:ext>
                  </a:extLst>
                </a:gridCol>
                <a:gridCol w="413941">
                  <a:extLst>
                    <a:ext uri="{9D8B030D-6E8A-4147-A177-3AD203B41FA5}">
                      <a16:colId xmlns:a16="http://schemas.microsoft.com/office/drawing/2014/main" val="4161796994"/>
                    </a:ext>
                  </a:extLst>
                </a:gridCol>
              </a:tblGrid>
              <a:tr h="526000">
                <a:tc>
                  <a:txBody>
                    <a:bodyPr/>
                    <a:lstStyle/>
                    <a:p>
                      <a:pPr algn="l"/>
                      <a:r>
                        <a:rPr lang="en-GB" sz="14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613667">
                <a:tc rowSpan="3">
                  <a:txBody>
                    <a:bodyPr/>
                    <a:lstStyle/>
                    <a:p>
                      <a:pPr algn="ctr"/>
                      <a:r>
                        <a:rPr lang="en-GB" sz="1600">
                          <a:solidFill>
                            <a:schemeClr val="bg1"/>
                          </a:solidFill>
                        </a:rPr>
                        <a:t>Building Control</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Implement service review to form a shared workforce across Havant and East Hampshire, with a model that is </a:t>
                      </a:r>
                      <a:r>
                        <a:rPr lang="en-GB" sz="900" dirty="0" err="1">
                          <a:solidFill>
                            <a:schemeClr val="bg1"/>
                          </a:solidFill>
                          <a:effectLst/>
                        </a:rPr>
                        <a:t>scaleable</a:t>
                      </a:r>
                      <a:r>
                        <a:rPr lang="en-GB" sz="900" dirty="0">
                          <a:solidFill>
                            <a:schemeClr val="bg1"/>
                          </a:solidFill>
                          <a:effectLst/>
                        </a:rPr>
                        <a:t> to take on additional Building Control business where the opportunity arises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0" i="0" kern="1200">
                          <a:solidFill>
                            <a:schemeClr val="bg1"/>
                          </a:solidFill>
                          <a:effectLst/>
                          <a:latin typeface="+mn-lt"/>
                          <a:ea typeface="+mn-ea"/>
                          <a:cs typeface="+mn-cs"/>
                        </a:rPr>
                        <a:t>One workforce team for Building Control across Havant and East Hampshire created</a:t>
                      </a:r>
                      <a:endParaRPr lang="en-GB" sz="9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00" dirty="0">
                          <a:solidFill>
                            <a:schemeClr val="bg1"/>
                          </a:solidFill>
                          <a:effectLst/>
                        </a:rPr>
                        <a:t>Service review complete 2</a:t>
                      </a:r>
                      <a:r>
                        <a:rPr lang="en-GB" sz="1000" baseline="30000" dirty="0">
                          <a:solidFill>
                            <a:schemeClr val="bg1"/>
                          </a:solidFill>
                          <a:effectLst/>
                        </a:rPr>
                        <a:t>nd</a:t>
                      </a:r>
                      <a:r>
                        <a:rPr lang="en-GB" sz="1000" dirty="0">
                          <a:solidFill>
                            <a:schemeClr val="bg1"/>
                          </a:solidFill>
                          <a:effectLst/>
                        </a:rPr>
                        <a:t> November. All staff now part of one workforce / one team across both Councils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000" dirty="0">
                          <a:solidFill>
                            <a:schemeClr val="bg1"/>
                          </a:solidFill>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extLst>
                  <a:ext uri="{0D108BD9-81ED-4DB2-BD59-A6C34878D82A}">
                    <a16:rowId xmlns:a16="http://schemas.microsoft.com/office/drawing/2014/main" val="3387995111"/>
                  </a:ext>
                </a:extLst>
              </a:tr>
              <a:tr h="482167">
                <a:tc vMerge="1">
                  <a:txBody>
                    <a:bodyPr/>
                    <a:lstStyle/>
                    <a:p>
                      <a:pPr algn="ctr"/>
                      <a:endParaRPr lang="en-GB" sz="1400"/>
                    </a:p>
                  </a:txBody>
                  <a:tcPr marL="45720" marR="45720" vert="vert270" anchor="ctr"/>
                </a:tc>
                <a:tc>
                  <a:txBody>
                    <a:bodyPr/>
                    <a:lstStyle/>
                    <a:p>
                      <a:pPr algn="l" fontAlgn="base"/>
                      <a:r>
                        <a:rPr lang="en-GB" sz="900" dirty="0">
                          <a:solidFill>
                            <a:schemeClr val="bg1"/>
                          </a:solidFill>
                          <a:effectLst/>
                        </a:rPr>
                        <a:t>Review and amend Building Control prices to ensure full cost recovery against chargeable work and implement time recording system to assist future pricing reviews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a:solidFill>
                            <a:schemeClr val="bg1"/>
                          </a:solidFill>
                          <a:effectLst/>
                        </a:rPr>
                        <a:t>Fair and transparent fees with strong evidence in place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900" dirty="0">
                          <a:solidFill>
                            <a:schemeClr val="bg1"/>
                          </a:solidFill>
                          <a:effectLst/>
                        </a:rPr>
                        <a:t>Prices and fee structure reviewed and amended with full evidence in place, ready to implement from 1</a:t>
                      </a:r>
                      <a:r>
                        <a:rPr lang="en-GB" sz="900" baseline="30000" dirty="0">
                          <a:solidFill>
                            <a:schemeClr val="bg1"/>
                          </a:solidFill>
                          <a:effectLst/>
                        </a:rPr>
                        <a:t>st</a:t>
                      </a:r>
                      <a:r>
                        <a:rPr lang="en-GB" sz="900" dirty="0">
                          <a:solidFill>
                            <a:schemeClr val="bg1"/>
                          </a:solidFill>
                          <a:effectLst/>
                        </a:rPr>
                        <a:t> April 2020 (subject to Council approval of the proposed new hourly rate)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chemeClr val="bg1"/>
                          </a:solidFill>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extLst>
                  <a:ext uri="{0D108BD9-81ED-4DB2-BD59-A6C34878D82A}">
                    <a16:rowId xmlns:a16="http://schemas.microsoft.com/office/drawing/2014/main" val="2590137866"/>
                  </a:ext>
                </a:extLst>
              </a:tr>
              <a:tr h="482167">
                <a:tc vMerge="1">
                  <a:txBody>
                    <a:bodyPr/>
                    <a:lstStyle/>
                    <a:p>
                      <a:pPr algn="ctr"/>
                      <a:endParaRPr lang="en-GB" sz="1400"/>
                    </a:p>
                  </a:txBody>
                  <a:tcPr marL="45720" marR="45720" vert="vert270" anchor="ctr"/>
                </a:tc>
                <a:tc>
                  <a:txBody>
                    <a:bodyPr/>
                    <a:lstStyle/>
                    <a:p>
                      <a:pPr algn="l" fontAlgn="base"/>
                      <a:r>
                        <a:rPr lang="en-GB" sz="900" dirty="0">
                          <a:solidFill>
                            <a:schemeClr val="bg1"/>
                          </a:solidFill>
                          <a:effectLst/>
                        </a:rPr>
                        <a:t>Continue and complete the implementation of the new </a:t>
                      </a:r>
                      <a:r>
                        <a:rPr lang="en-GB" sz="900" dirty="0" err="1">
                          <a:solidFill>
                            <a:schemeClr val="bg1"/>
                          </a:solidFill>
                          <a:effectLst/>
                        </a:rPr>
                        <a:t>Tascomi</a:t>
                      </a:r>
                      <a:r>
                        <a:rPr lang="en-GB" sz="900" dirty="0">
                          <a:solidFill>
                            <a:schemeClr val="bg1"/>
                          </a:solidFill>
                          <a:effectLst/>
                        </a:rPr>
                        <a:t> Building Control system and review the actual benefits attained against perceived ones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b="0" i="0" kern="1200" dirty="0">
                          <a:solidFill>
                            <a:schemeClr val="bg1"/>
                          </a:solidFill>
                          <a:effectLst/>
                          <a:latin typeface="+mn-lt"/>
                          <a:ea typeface="+mn-ea"/>
                          <a:cs typeface="+mn-cs"/>
                        </a:rPr>
                        <a:t>New IT project completed and report published on benefit realisation</a:t>
                      </a:r>
                      <a:endParaRPr lang="en-GB" sz="9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9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900" dirty="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tc>
                  <a:txBody>
                    <a:bodyPr/>
                    <a:lstStyle/>
                    <a:p>
                      <a:pPr algn="l" fontAlgn="base"/>
                      <a:r>
                        <a:rPr lang="en-GB" sz="800" dirty="0">
                          <a:solidFill>
                            <a:schemeClr val="bg1"/>
                          </a:solidFill>
                          <a:effectLst/>
                        </a:rPr>
                        <a:t>The data export/import issues previously identified are still outstanding. Staff have been working with the external suppliers to resolve outstanding matters and the outstanding data import and testing is now due w/c 18</a:t>
                      </a:r>
                      <a:r>
                        <a:rPr lang="en-GB" sz="800" baseline="30000" dirty="0">
                          <a:solidFill>
                            <a:schemeClr val="bg1"/>
                          </a:solidFill>
                          <a:effectLst/>
                        </a:rPr>
                        <a:t>th</a:t>
                      </a:r>
                      <a:r>
                        <a:rPr lang="en-GB" sz="800" dirty="0">
                          <a:solidFill>
                            <a:schemeClr val="bg1"/>
                          </a:solidFill>
                          <a:effectLst/>
                        </a:rPr>
                        <a:t> January 2020</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2563647539"/>
                  </a:ext>
                </a:extLst>
              </a:tr>
              <a:tr h="482167">
                <a:tc rowSpan="3">
                  <a:txBody>
                    <a:bodyPr/>
                    <a:lstStyle/>
                    <a:p>
                      <a:pPr algn="ctr"/>
                      <a:r>
                        <a:rPr lang="en-GB" sz="1400">
                          <a:solidFill>
                            <a:schemeClr val="bg1"/>
                          </a:solidFill>
                        </a:rPr>
                        <a:t>Development Management</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0" i="0" kern="1200" dirty="0">
                          <a:solidFill>
                            <a:schemeClr val="bg1"/>
                          </a:solidFill>
                          <a:effectLst/>
                          <a:latin typeface="+mn-lt"/>
                          <a:ea typeface="+mn-ea"/>
                          <a:cs typeface="+mn-cs"/>
                        </a:rPr>
                        <a:t>Ensure timely decision making of major applications</a:t>
                      </a:r>
                      <a:endParaRPr lang="en-GB" sz="9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0" i="0" kern="1200">
                          <a:solidFill>
                            <a:schemeClr val="bg1"/>
                          </a:solidFill>
                          <a:effectLst/>
                          <a:latin typeface="+mn-lt"/>
                          <a:ea typeface="+mn-ea"/>
                          <a:cs typeface="+mn-cs"/>
                        </a:rPr>
                        <a:t>Delivery of high quality housing and employment development</a:t>
                      </a:r>
                      <a:br>
                        <a:rPr lang="en-GB" sz="900">
                          <a:solidFill>
                            <a:schemeClr val="bg1"/>
                          </a:solidFill>
                        </a:rPr>
                      </a:br>
                      <a:r>
                        <a:rPr lang="en-GB" sz="900" b="0" i="0" kern="1200">
                          <a:solidFill>
                            <a:schemeClr val="bg1"/>
                          </a:solidFill>
                          <a:effectLst/>
                          <a:latin typeface="+mn-lt"/>
                          <a:ea typeface="+mn-ea"/>
                          <a:cs typeface="+mn-cs"/>
                        </a:rPr>
                        <a:t>Delivery of affordable housing</a:t>
                      </a:r>
                      <a:endParaRPr lang="en-GB" sz="9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00" b="0" dirty="0">
                          <a:solidFill>
                            <a:schemeClr val="bg1"/>
                          </a:solidFill>
                          <a:effectLst/>
                        </a:rPr>
                        <a:t>As per KPIs, service is delivering in a timely manner</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9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597708292"/>
                  </a:ext>
                </a:extLst>
              </a:tr>
              <a:tr h="482167">
                <a:tc vMerge="1">
                  <a:txBody>
                    <a:bodyPr/>
                    <a:lstStyle/>
                    <a:p>
                      <a:pPr algn="l"/>
                      <a:endParaRPr lang="en-GB" sz="1000"/>
                    </a:p>
                  </a:txBody>
                  <a:tcPr/>
                </a:tc>
                <a:tc>
                  <a:txBody>
                    <a:bodyPr/>
                    <a:lstStyle/>
                    <a:p>
                      <a:pPr algn="l" fontAlgn="base"/>
                      <a:r>
                        <a:rPr lang="en-GB" sz="900" b="0" i="0" kern="1200" dirty="0">
                          <a:solidFill>
                            <a:schemeClr val="bg1"/>
                          </a:solidFill>
                          <a:effectLst/>
                          <a:latin typeface="+mn-lt"/>
                          <a:ea typeface="+mn-ea"/>
                          <a:cs typeface="+mn-cs"/>
                        </a:rPr>
                        <a:t>Seek best possible placemaking outcomes for developments</a:t>
                      </a:r>
                      <a:endParaRPr lang="en-GB" sz="9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0" i="0" kern="1200">
                          <a:solidFill>
                            <a:schemeClr val="bg1"/>
                          </a:solidFill>
                          <a:effectLst/>
                          <a:latin typeface="+mn-lt"/>
                          <a:ea typeface="+mn-ea"/>
                          <a:cs typeface="+mn-cs"/>
                        </a:rPr>
                        <a:t>Delivery of infrastructure and facilities is facilitated</a:t>
                      </a:r>
                      <a:br>
                        <a:rPr lang="en-GB" sz="900">
                          <a:solidFill>
                            <a:schemeClr val="bg1"/>
                          </a:solidFill>
                        </a:rPr>
                      </a:br>
                      <a:r>
                        <a:rPr lang="en-GB" sz="900" b="0" i="0" kern="1200">
                          <a:solidFill>
                            <a:schemeClr val="bg1"/>
                          </a:solidFill>
                          <a:effectLst/>
                          <a:latin typeface="+mn-lt"/>
                          <a:ea typeface="+mn-ea"/>
                          <a:cs typeface="+mn-cs"/>
                        </a:rPr>
                        <a:t>The quality of place is preserved, protected or enhanced</a:t>
                      </a:r>
                      <a:endParaRPr lang="en-GB" sz="9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00" b="0" dirty="0">
                          <a:solidFill>
                            <a:schemeClr val="bg1"/>
                          </a:solidFill>
                          <a:effectLst/>
                        </a:rPr>
                        <a:t>The service continues to ensure best possible outcomes for developments through the Planning process and Local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9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925453578"/>
                  </a:ext>
                </a:extLst>
              </a:tr>
              <a:tr h="482167">
                <a:tc vMerge="1">
                  <a:txBody>
                    <a:bodyPr/>
                    <a:lstStyle/>
                    <a:p>
                      <a:pPr algn="l"/>
                      <a:endParaRPr lang="en-GB" sz="1000"/>
                    </a:p>
                  </a:txBody>
                  <a:tcPr/>
                </a:tc>
                <a:tc>
                  <a:txBody>
                    <a:bodyPr/>
                    <a:lstStyle/>
                    <a:p>
                      <a:pPr algn="l" fontAlgn="base"/>
                      <a:r>
                        <a:rPr lang="en-GB" sz="900" b="0" i="0" kern="1200" dirty="0">
                          <a:solidFill>
                            <a:schemeClr val="bg1"/>
                          </a:solidFill>
                          <a:effectLst/>
                          <a:latin typeface="+mn-lt"/>
                          <a:ea typeface="+mn-ea"/>
                          <a:cs typeface="+mn-cs"/>
                        </a:rPr>
                        <a:t>Replace existing IT system</a:t>
                      </a:r>
                      <a:endParaRPr lang="en-GB" sz="9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b="0" i="0" kern="1200" dirty="0">
                          <a:solidFill>
                            <a:schemeClr val="bg1"/>
                          </a:solidFill>
                          <a:effectLst/>
                          <a:latin typeface="+mn-lt"/>
                          <a:ea typeface="+mn-ea"/>
                          <a:cs typeface="+mn-cs"/>
                        </a:rPr>
                        <a:t>Provision of improved and more efficient service for customers; team performance retained and enhanced</a:t>
                      </a:r>
                      <a:endParaRPr lang="en-GB" sz="9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000" b="0" dirty="0">
                          <a:solidFill>
                            <a:schemeClr val="bg1"/>
                          </a:solidFill>
                          <a:effectLst/>
                        </a:rPr>
                        <a:t>This work will be taken forward as part of the Transformation Programme </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9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64865248"/>
                  </a:ext>
                </a:extLst>
              </a:tr>
              <a:tr h="438334">
                <a:tc rowSpan="3">
                  <a:txBody>
                    <a:bodyPr/>
                    <a:lstStyle/>
                    <a:p>
                      <a:pPr algn="ctr"/>
                      <a:r>
                        <a:rPr lang="en-GB" sz="1600">
                          <a:solidFill>
                            <a:schemeClr val="bg1"/>
                          </a:solidFill>
                        </a:rPr>
                        <a:t>Planning Policy</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Incorporate appropriate climate change policies within the emerging Local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900" b="0" i="0" kern="1200" dirty="0">
                          <a:solidFill>
                            <a:schemeClr val="bg1"/>
                          </a:solidFill>
                          <a:effectLst/>
                          <a:latin typeface="+mn-lt"/>
                          <a:ea typeface="+mn-ea"/>
                          <a:cs typeface="+mn-cs"/>
                        </a:rPr>
                        <a:t>Future developments permitted which are policy compliant</a:t>
                      </a:r>
                      <a:endParaRPr lang="en-GB" sz="9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600" dirty="0">
                          <a:solidFill>
                            <a:srgbClr val="FF0000"/>
                          </a:solidFill>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r>
                        <a:rPr lang="en-GB" sz="600" dirty="0">
                          <a:solidFill>
                            <a:srgbClr val="FF0000"/>
                          </a:solidFill>
                        </a:rPr>
                        <a:t> 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r>
                        <a:rPr lang="en-GB" sz="800" b="0" dirty="0">
                          <a:solidFill>
                            <a:schemeClr val="bg1"/>
                          </a:solidFill>
                        </a:rPr>
                        <a:t>Local Plan report to Planning Policy Panel in December, recommendation to progress hybrid LP approved and now on to Full Council for final decision. Changes at the national level, consultation, and the pandemic have led to a delay in the Local Plan of about 12 months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97995152"/>
                  </a:ext>
                </a:extLst>
              </a:tr>
              <a:tr h="438334">
                <a:tc vMerge="1">
                  <a:txBody>
                    <a:bodyPr/>
                    <a:lstStyle/>
                    <a:p>
                      <a:pPr algn="l"/>
                      <a:endParaRPr lang="en-GB" sz="1000"/>
                    </a:p>
                  </a:txBody>
                  <a:tcPr/>
                </a:tc>
                <a:tc>
                  <a:txBody>
                    <a:bodyPr/>
                    <a:lstStyle/>
                    <a:p>
                      <a:pPr algn="l" fontAlgn="base"/>
                      <a:r>
                        <a:rPr lang="en-GB" sz="900" dirty="0">
                          <a:solidFill>
                            <a:schemeClr val="bg1"/>
                          </a:solidFill>
                          <a:effectLst/>
                        </a:rPr>
                        <a:t>Prepare a Local Plan that plans for necessary infrastructure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900" b="0" i="0" kern="1200" dirty="0">
                          <a:solidFill>
                            <a:schemeClr val="bg1"/>
                          </a:solidFill>
                          <a:effectLst/>
                          <a:latin typeface="+mn-lt"/>
                          <a:ea typeface="+mn-ea"/>
                          <a:cs typeface="+mn-cs"/>
                        </a:rPr>
                        <a:t>Infrastructure is secured as part of future developments</a:t>
                      </a:r>
                      <a:endParaRPr lang="en-GB" sz="9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600" dirty="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t"/>
                      <a:r>
                        <a:rPr lang="en-GB" sz="600" dirty="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800" b="0" dirty="0">
                          <a:solidFill>
                            <a:schemeClr val="bg1"/>
                          </a:solidFill>
                        </a:rPr>
                        <a:t>Local Plan report to Planning Policy Panel in December, recommendation to progress hybrid LP approved and now on to Full Council for final decision. Changes at the national level, consultation, and the pandemic have led to a delay in the Local Plan of about 12 months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160032161"/>
                  </a:ext>
                </a:extLst>
              </a:tr>
              <a:tr h="350667">
                <a:tc vMerge="1">
                  <a:txBody>
                    <a:bodyPr/>
                    <a:lstStyle/>
                    <a:p>
                      <a:pPr algn="ctr"/>
                      <a:endParaRPr lang="en-GB" sz="1400"/>
                    </a:p>
                  </a:txBody>
                  <a:tcPr marL="45720" marR="45720" vert="vert270" anchor="ctr"/>
                </a:tc>
                <a:tc>
                  <a:txBody>
                    <a:bodyPr/>
                    <a:lstStyle/>
                    <a:p>
                      <a:pPr algn="l" fontAlgn="base"/>
                      <a:r>
                        <a:rPr lang="en-GB" sz="900" b="0" i="0" kern="1200">
                          <a:solidFill>
                            <a:schemeClr val="bg1"/>
                          </a:solidFill>
                          <a:effectLst/>
                          <a:latin typeface="+mn-lt"/>
                          <a:ea typeface="+mn-ea"/>
                          <a:cs typeface="+mn-cs"/>
                        </a:rPr>
                        <a:t>Prepare a CIL Spending Protocol</a:t>
                      </a:r>
                      <a:endParaRPr lang="en-GB" sz="9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900" b="0" i="0" kern="1200" dirty="0">
                          <a:solidFill>
                            <a:schemeClr val="bg1"/>
                          </a:solidFill>
                          <a:effectLst/>
                          <a:latin typeface="+mn-lt"/>
                          <a:ea typeface="+mn-ea"/>
                          <a:cs typeface="+mn-cs"/>
                        </a:rPr>
                        <a:t>Facilitates the spending of CIL to deliver key infrastructure</a:t>
                      </a:r>
                      <a:endParaRPr lang="en-GB" sz="9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600" dirty="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t"/>
                      <a:r>
                        <a:rPr lang="en-GB" sz="600" dirty="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t"/>
                      <a:r>
                        <a:rPr lang="en-GB" sz="1050" b="0" dirty="0">
                          <a:solidFill>
                            <a:schemeClr val="bg1"/>
                          </a:solidFill>
                          <a:effectLst/>
                        </a:rPr>
                        <a:t>Report to Planning Policy Panel in December. Now on to Full Council for adoption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447584041"/>
                  </a:ext>
                </a:extLst>
              </a:tr>
              <a:tr h="555223">
                <a:tc rowSpan="2">
                  <a:txBody>
                    <a:bodyPr/>
                    <a:lstStyle/>
                    <a:p>
                      <a:pPr algn="ctr"/>
                      <a:r>
                        <a:rPr lang="en-GB" sz="1600">
                          <a:solidFill>
                            <a:schemeClr val="bg1"/>
                          </a:solidFill>
                        </a:rPr>
                        <a:t>RegenCo</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0" i="0" kern="1200" dirty="0">
                          <a:solidFill>
                            <a:schemeClr val="bg1"/>
                          </a:solidFill>
                          <a:effectLst/>
                          <a:latin typeface="+mn-lt"/>
                          <a:ea typeface="+mn-ea"/>
                          <a:cs typeface="+mn-cs"/>
                        </a:rPr>
                        <a:t>Maintain and periodically review governance of </a:t>
                      </a:r>
                      <a:r>
                        <a:rPr lang="en-GB" sz="900" b="0" i="0" kern="1200" dirty="0" err="1">
                          <a:solidFill>
                            <a:schemeClr val="bg1"/>
                          </a:solidFill>
                          <a:effectLst/>
                          <a:latin typeface="+mn-lt"/>
                          <a:ea typeface="+mn-ea"/>
                          <a:cs typeface="+mn-cs"/>
                        </a:rPr>
                        <a:t>RegenCo</a:t>
                      </a:r>
                      <a:r>
                        <a:rPr lang="en-GB" sz="900" b="0" i="0" kern="1200" dirty="0">
                          <a:solidFill>
                            <a:schemeClr val="bg1"/>
                          </a:solidFill>
                          <a:effectLst/>
                          <a:latin typeface="+mn-lt"/>
                          <a:ea typeface="+mn-ea"/>
                          <a:cs typeface="+mn-cs"/>
                        </a:rPr>
                        <a:t> activities, including financial and executive reporting and proactive risk management</a:t>
                      </a:r>
                      <a:endParaRPr lang="en-GB" sz="9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Understanding of corporate governance is strong with evidence based insight being an integral part of decision making mitigating reputational risk and/or financial loss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800" dirty="0">
                          <a:solidFill>
                            <a:schemeClr val="bg1"/>
                          </a:solidFill>
                          <a:effectLst/>
                        </a:rPr>
                        <a:t>Monthly updated risk register including both internal and governmental </a:t>
                      </a:r>
                      <a:r>
                        <a:rPr lang="en-GB" sz="800" dirty="0" err="1">
                          <a:solidFill>
                            <a:schemeClr val="bg1"/>
                          </a:solidFill>
                          <a:effectLst/>
                        </a:rPr>
                        <a:t>Covid</a:t>
                      </a:r>
                      <a:r>
                        <a:rPr lang="en-GB" sz="800" dirty="0">
                          <a:solidFill>
                            <a:schemeClr val="bg1"/>
                          </a:solidFill>
                          <a:effectLst/>
                        </a:rPr>
                        <a:t> 19 directives. Working closely with Legal from all project inception to ensure all appropriate documentation is in place for both clients and associates. Discussions have commenced with Procurement (recently back inhouse) to ensure all procedures required are adhered to</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874536719"/>
                  </a:ext>
                </a:extLst>
              </a:tr>
              <a:tr h="555223">
                <a:tc vMerge="1">
                  <a:txBody>
                    <a:bodyPr/>
                    <a:lstStyle/>
                    <a:p>
                      <a:endParaRPr lang="en-GB"/>
                    </a:p>
                  </a:txBody>
                  <a:tcPr/>
                </a:tc>
                <a:tc>
                  <a:txBody>
                    <a:bodyPr/>
                    <a:lstStyle/>
                    <a:p>
                      <a:pPr algn="l" fontAlgn="base"/>
                      <a:r>
                        <a:rPr lang="en-GB" sz="900" b="0" i="0" kern="1200">
                          <a:solidFill>
                            <a:schemeClr val="bg1"/>
                          </a:solidFill>
                          <a:effectLst/>
                          <a:latin typeface="+mn-lt"/>
                          <a:ea typeface="+mn-ea"/>
                          <a:cs typeface="+mn-cs"/>
                        </a:rPr>
                        <a:t>Maintain a commercially astute approach incorporating evidence based decision making for all RegenCo activities against a net income target of £250,000</a:t>
                      </a:r>
                      <a:endParaRPr lang="en-GB" sz="9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900" b="0" i="0" kern="1200" dirty="0">
                          <a:solidFill>
                            <a:schemeClr val="bg1"/>
                          </a:solidFill>
                          <a:effectLst/>
                          <a:latin typeface="+mn-lt"/>
                          <a:ea typeface="+mn-ea"/>
                          <a:cs typeface="+mn-cs"/>
                        </a:rPr>
                        <a:t>Contribute to the Council's economic sustainability</a:t>
                      </a:r>
                      <a:endParaRPr lang="en-GB" sz="9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800" dirty="0">
                          <a:solidFill>
                            <a:schemeClr val="bg1"/>
                          </a:solidFill>
                          <a:effectLst/>
                        </a:rPr>
                        <a:t>Loss of income due to three authorities having to terminate projects before completion due to financial constraints caused by </a:t>
                      </a:r>
                      <a:r>
                        <a:rPr lang="en-GB" sz="800" dirty="0" err="1">
                          <a:solidFill>
                            <a:schemeClr val="bg1"/>
                          </a:solidFill>
                          <a:effectLst/>
                        </a:rPr>
                        <a:t>Covid</a:t>
                      </a:r>
                      <a:r>
                        <a:rPr lang="en-GB" sz="800" dirty="0">
                          <a:solidFill>
                            <a:schemeClr val="bg1"/>
                          </a:solidFill>
                          <a:effectLst/>
                        </a:rPr>
                        <a:t> 19. Income collection has been delayed due to the second lockdown in November and the introduction of tier 4. Site visits have only been permitted if critical ,resulting in project delays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900269641"/>
                  </a:ext>
                </a:extLst>
              </a:tr>
            </a:tbl>
          </a:graphicData>
        </a:graphic>
      </p:graphicFrame>
      <p:sp>
        <p:nvSpPr>
          <p:cNvPr id="9" name="Title 3">
            <a:extLst>
              <a:ext uri="{FF2B5EF4-FFF2-40B4-BE49-F238E27FC236}">
                <a16:creationId xmlns:a16="http://schemas.microsoft.com/office/drawing/2014/main" id="{46988D40-BDF0-41F7-B88E-1A401550200C}"/>
              </a:ext>
            </a:extLst>
          </p:cNvPr>
          <p:cNvSpPr txBox="1">
            <a:spLocks/>
          </p:cNvSpPr>
          <p:nvPr/>
        </p:nvSpPr>
        <p:spPr>
          <a:xfrm>
            <a:off x="7488841" y="97976"/>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sp>
        <p:nvSpPr>
          <p:cNvPr id="5" name="Title 3">
            <a:extLst>
              <a:ext uri="{FF2B5EF4-FFF2-40B4-BE49-F238E27FC236}">
                <a16:creationId xmlns:a16="http://schemas.microsoft.com/office/drawing/2014/main" id="{F06480B2-96A8-4990-B414-09F56771F7C5}"/>
              </a:ext>
            </a:extLst>
          </p:cNvPr>
          <p:cNvSpPr>
            <a:spLocks noGrp="1"/>
          </p:cNvSpPr>
          <p:nvPr>
            <p:ph type="title"/>
          </p:nvPr>
        </p:nvSpPr>
        <p:spPr>
          <a:xfrm>
            <a:off x="213497" y="327045"/>
            <a:ext cx="5625961" cy="415372"/>
          </a:xfrm>
        </p:spPr>
        <p:txBody>
          <a:bodyPr>
            <a:normAutofit fontScale="90000"/>
          </a:bodyPr>
          <a:lstStyle/>
          <a:p>
            <a:r>
              <a:rPr lang="en-GB" sz="4400" dirty="0">
                <a:solidFill>
                  <a:schemeClr val="bg1"/>
                </a:solidFill>
              </a:rPr>
              <a:t>Planning</a:t>
            </a:r>
            <a:endParaRPr lang="en-GB" sz="3600" i="1" dirty="0">
              <a:solidFill>
                <a:schemeClr val="bg1"/>
              </a:solidFill>
            </a:endParaRPr>
          </a:p>
        </p:txBody>
      </p:sp>
    </p:spTree>
    <p:extLst>
      <p:ext uri="{BB962C8B-B14F-4D97-AF65-F5344CB8AC3E}">
        <p14:creationId xmlns:p14="http://schemas.microsoft.com/office/powerpoint/2010/main" val="4065901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Property</a:t>
            </a:r>
            <a:br>
              <a:rPr lang="en-GB" sz="3600" dirty="0">
                <a:solidFill>
                  <a:schemeClr val="bg1"/>
                </a:solidFill>
              </a:rPr>
            </a:br>
            <a:r>
              <a:rPr lang="en-GB" sz="2200" i="1" dirty="0">
                <a:solidFill>
                  <a:schemeClr val="bg1"/>
                </a:solidFill>
              </a:rPr>
              <a:t>Interim Head of Service: Natalie Meagher</a:t>
            </a:r>
            <a:endParaRPr lang="en-GB" sz="3600" i="1" dirty="0">
              <a:solidFill>
                <a:schemeClr val="bg1"/>
              </a:solidFill>
            </a:endParaRP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3372938215"/>
              </p:ext>
            </p:extLst>
          </p:nvPr>
        </p:nvGraphicFramePr>
        <p:xfrm>
          <a:off x="4515375" y="4139612"/>
          <a:ext cx="7386199" cy="2358205"/>
        </p:xfrm>
        <a:graphic>
          <a:graphicData uri="http://schemas.openxmlformats.org/drawingml/2006/table">
            <a:tbl>
              <a:tblPr firstRow="1" bandRow="1">
                <a:tableStyleId>{9D7B26C5-4107-4FEC-AEDC-1716B250A1EF}</a:tableStyleId>
              </a:tblPr>
              <a:tblGrid>
                <a:gridCol w="3149282">
                  <a:extLst>
                    <a:ext uri="{9D8B030D-6E8A-4147-A177-3AD203B41FA5}">
                      <a16:colId xmlns:a16="http://schemas.microsoft.com/office/drawing/2014/main" val="1632953638"/>
                    </a:ext>
                  </a:extLst>
                </a:gridCol>
                <a:gridCol w="851454">
                  <a:extLst>
                    <a:ext uri="{9D8B030D-6E8A-4147-A177-3AD203B41FA5}">
                      <a16:colId xmlns:a16="http://schemas.microsoft.com/office/drawing/2014/main" val="3276194889"/>
                    </a:ext>
                  </a:extLst>
                </a:gridCol>
                <a:gridCol w="1145975">
                  <a:extLst>
                    <a:ext uri="{9D8B030D-6E8A-4147-A177-3AD203B41FA5}">
                      <a16:colId xmlns:a16="http://schemas.microsoft.com/office/drawing/2014/main" val="3436727633"/>
                    </a:ext>
                  </a:extLst>
                </a:gridCol>
                <a:gridCol w="1119744">
                  <a:extLst>
                    <a:ext uri="{9D8B030D-6E8A-4147-A177-3AD203B41FA5}">
                      <a16:colId xmlns:a16="http://schemas.microsoft.com/office/drawing/2014/main" val="2950260767"/>
                    </a:ext>
                  </a:extLst>
                </a:gridCol>
                <a:gridCol w="1119744">
                  <a:extLst>
                    <a:ext uri="{9D8B030D-6E8A-4147-A177-3AD203B41FA5}">
                      <a16:colId xmlns:a16="http://schemas.microsoft.com/office/drawing/2014/main" val="2845498630"/>
                    </a:ext>
                  </a:extLst>
                </a:gridCol>
              </a:tblGrid>
              <a:tr h="540835">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892941">
                <a:tc>
                  <a:txBody>
                    <a:bodyPr/>
                    <a:lstStyle/>
                    <a:p>
                      <a:pPr algn="l" fontAlgn="ctr"/>
                      <a:r>
                        <a:rPr lang="en-GB" sz="1600" b="0" i="0" u="none" strike="noStrike" dirty="0">
                          <a:solidFill>
                            <a:schemeClr val="bg1"/>
                          </a:solidFill>
                          <a:effectLst/>
                          <a:latin typeface="Calibri" panose="020F0502020204030204" pitchFamily="34" charset="0"/>
                        </a:rPr>
                        <a:t>Rent arrears for all tenanted commercial property – average across quarter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Below 10%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2000" b="0" i="0" u="none" strike="noStrike">
                          <a:solidFill>
                            <a:schemeClr val="accent6"/>
                          </a:solidFill>
                          <a:effectLst/>
                          <a:latin typeface="Calibri" panose="020F0502020204030204" pitchFamily="34" charset="0"/>
                        </a:rPr>
                        <a:t>£672,956</a:t>
                      </a:r>
                    </a:p>
                    <a:p>
                      <a:pPr algn="l" fontAlgn="ctr"/>
                      <a:r>
                        <a:rPr lang="en-GB" sz="1000" b="0" i="0" u="none" strike="noStrike">
                          <a:solidFill>
                            <a:schemeClr val="accent6"/>
                          </a:solidFill>
                          <a:effectLst/>
                          <a:latin typeface="Calibri" panose="020F0502020204030204" pitchFamily="34" charset="0"/>
                        </a:rPr>
                        <a:t>5.92%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2000" b="0" i="0" u="none" strike="noStrike" dirty="0">
                          <a:solidFill>
                            <a:schemeClr val="accent6"/>
                          </a:solidFill>
                          <a:effectLst/>
                          <a:latin typeface="Calibri" panose="020F0502020204030204" pitchFamily="34" charset="0"/>
                        </a:rPr>
                        <a:t>£350,617</a:t>
                      </a:r>
                    </a:p>
                    <a:p>
                      <a:pPr algn="l" fontAlgn="ctr"/>
                      <a:r>
                        <a:rPr lang="en-GB" sz="1000" b="0" i="0" u="none" strike="noStrike" dirty="0">
                          <a:solidFill>
                            <a:schemeClr val="accent6"/>
                          </a:solidFill>
                          <a:effectLst/>
                          <a:latin typeface="Calibri" panose="020F0502020204030204" pitchFamily="34" charset="0"/>
                        </a:rPr>
                        <a:t>3.09%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2000" b="1" i="0" u="none" strike="noStrike" dirty="0">
                          <a:solidFill>
                            <a:schemeClr val="accent6"/>
                          </a:solidFill>
                          <a:effectLst/>
                          <a:latin typeface="Calibri" panose="020F0502020204030204" pitchFamily="34" charset="0"/>
                        </a:rPr>
                        <a:t>£507,278</a:t>
                      </a:r>
                    </a:p>
                    <a:p>
                      <a:pPr algn="l" fontAlgn="ctr"/>
                      <a:r>
                        <a:rPr lang="en-GB" sz="1000" b="1" i="0" u="none" strike="noStrike" dirty="0">
                          <a:solidFill>
                            <a:schemeClr val="accent6"/>
                          </a:solidFill>
                          <a:effectLst/>
                          <a:latin typeface="Calibri" panose="020F0502020204030204" pitchFamily="34" charset="0"/>
                        </a:rPr>
                        <a:t>4.47%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892941">
                <a:tc>
                  <a:txBody>
                    <a:bodyPr/>
                    <a:lstStyle/>
                    <a:p>
                      <a:pPr algn="l" fontAlgn="ctr"/>
                      <a:r>
                        <a:rPr lang="en-GB" sz="1400" b="0" i="0" u="none" strike="noStrike" dirty="0">
                          <a:solidFill>
                            <a:schemeClr val="bg1"/>
                          </a:solidFill>
                          <a:effectLst/>
                          <a:latin typeface="Calibri" panose="020F0502020204030204" pitchFamily="34" charset="0"/>
                        </a:rPr>
                        <a:t>Rent arrears over 90 days (aged debts) for all tenanted commercial property – at end of quarter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Below 5%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2000" b="0" i="0" u="none" strike="noStrike">
                          <a:solidFill>
                            <a:schemeClr val="accent6"/>
                          </a:solidFill>
                          <a:effectLst/>
                          <a:latin typeface="Calibri" panose="020F0502020204030204" pitchFamily="34" charset="0"/>
                        </a:rPr>
                        <a:t>£302,291</a:t>
                      </a:r>
                    </a:p>
                    <a:p>
                      <a:pPr algn="l" fontAlgn="ctr"/>
                      <a:r>
                        <a:rPr lang="en-GB" sz="1000" b="0" i="0" u="none" strike="noStrike">
                          <a:solidFill>
                            <a:schemeClr val="accent6"/>
                          </a:solidFill>
                          <a:effectLst/>
                          <a:latin typeface="Calibri" panose="020F0502020204030204" pitchFamily="34" charset="0"/>
                        </a:rPr>
                        <a:t>1.74%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2000" b="0" i="0" u="none" strike="noStrike" dirty="0">
                          <a:solidFill>
                            <a:schemeClr val="accent6"/>
                          </a:solidFill>
                          <a:effectLst/>
                          <a:latin typeface="Calibri" panose="020F0502020204030204" pitchFamily="34" charset="0"/>
                        </a:rPr>
                        <a:t>£229,184</a:t>
                      </a:r>
                    </a:p>
                    <a:p>
                      <a:pPr algn="l" fontAlgn="ctr"/>
                      <a:r>
                        <a:rPr lang="en-GB" sz="1000" b="0" i="0" u="none" strike="noStrike" dirty="0">
                          <a:solidFill>
                            <a:schemeClr val="accent6"/>
                          </a:solidFill>
                          <a:effectLst/>
                          <a:latin typeface="Calibri" panose="020F0502020204030204" pitchFamily="34" charset="0"/>
                        </a:rPr>
                        <a:t>2.02%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2000" b="1" i="0" u="none" strike="noStrike" dirty="0">
                          <a:solidFill>
                            <a:schemeClr val="accent6"/>
                          </a:solidFill>
                          <a:effectLst/>
                          <a:latin typeface="Calibri" panose="020F0502020204030204" pitchFamily="34" charset="0"/>
                        </a:rPr>
                        <a:t>£153,564</a:t>
                      </a:r>
                    </a:p>
                    <a:p>
                      <a:pPr algn="l" fontAlgn="ctr"/>
                      <a:r>
                        <a:rPr lang="en-GB" sz="1000" b="1" i="0" u="none" strike="noStrike" dirty="0">
                          <a:solidFill>
                            <a:schemeClr val="accent6"/>
                          </a:solidFill>
                          <a:effectLst/>
                          <a:latin typeface="Calibri" panose="020F0502020204030204" pitchFamily="34" charset="0"/>
                        </a:rPr>
                        <a:t>1.35%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5411493" y="3343848"/>
            <a:ext cx="4650689" cy="6690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74083" y="3161833"/>
            <a:ext cx="914400" cy="914400"/>
          </a:xfrm>
          <a:prstGeom prst="rect">
            <a:avLst/>
          </a:prstGeom>
        </p:spPr>
      </p:pic>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72916" y="298563"/>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6547896" y="163471"/>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395088637"/>
              </p:ext>
            </p:extLst>
          </p:nvPr>
        </p:nvGraphicFramePr>
        <p:xfrm>
          <a:off x="5811017" y="1192845"/>
          <a:ext cx="6090558" cy="2131695"/>
        </p:xfrm>
        <a:graphic>
          <a:graphicData uri="http://schemas.openxmlformats.org/drawingml/2006/table">
            <a:tbl>
              <a:tblPr firstRow="1" bandRow="1">
                <a:tableStyleId>{5940675A-B579-460E-94D1-54222C63F5DA}</a:tableStyleId>
              </a:tblPr>
              <a:tblGrid>
                <a:gridCol w="953676">
                  <a:extLst>
                    <a:ext uri="{9D8B030D-6E8A-4147-A177-3AD203B41FA5}">
                      <a16:colId xmlns:a16="http://schemas.microsoft.com/office/drawing/2014/main" val="326531481"/>
                    </a:ext>
                  </a:extLst>
                </a:gridCol>
                <a:gridCol w="1470940">
                  <a:extLst>
                    <a:ext uri="{9D8B030D-6E8A-4147-A177-3AD203B41FA5}">
                      <a16:colId xmlns:a16="http://schemas.microsoft.com/office/drawing/2014/main" val="3995465828"/>
                    </a:ext>
                  </a:extLst>
                </a:gridCol>
                <a:gridCol w="413515">
                  <a:extLst>
                    <a:ext uri="{9D8B030D-6E8A-4147-A177-3AD203B41FA5}">
                      <a16:colId xmlns:a16="http://schemas.microsoft.com/office/drawing/2014/main" val="3952830387"/>
                    </a:ext>
                  </a:extLst>
                </a:gridCol>
                <a:gridCol w="376518">
                  <a:extLst>
                    <a:ext uri="{9D8B030D-6E8A-4147-A177-3AD203B41FA5}">
                      <a16:colId xmlns:a16="http://schemas.microsoft.com/office/drawing/2014/main" val="727108403"/>
                    </a:ext>
                  </a:extLst>
                </a:gridCol>
                <a:gridCol w="2452743">
                  <a:extLst>
                    <a:ext uri="{9D8B030D-6E8A-4147-A177-3AD203B41FA5}">
                      <a16:colId xmlns:a16="http://schemas.microsoft.com/office/drawing/2014/main" val="3033096753"/>
                    </a:ext>
                  </a:extLst>
                </a:gridCol>
                <a:gridCol w="423166">
                  <a:extLst>
                    <a:ext uri="{9D8B030D-6E8A-4147-A177-3AD203B41FA5}">
                      <a16:colId xmlns:a16="http://schemas.microsoft.com/office/drawing/2014/main" val="4161796994"/>
                    </a:ext>
                  </a:extLst>
                </a:gridCol>
              </a:tblGrid>
              <a:tr h="407355">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386253">
                <a:tc>
                  <a:txBody>
                    <a:bodyPr/>
                    <a:lstStyle/>
                    <a:p>
                      <a:pPr algn="l" fontAlgn="base"/>
                      <a:r>
                        <a:rPr lang="en-GB" sz="1100" b="0" i="0" kern="1200">
                          <a:solidFill>
                            <a:schemeClr val="bg1"/>
                          </a:solidFill>
                          <a:effectLst/>
                          <a:latin typeface="+mn-lt"/>
                          <a:ea typeface="+mn-ea"/>
                          <a:cs typeface="+mn-cs"/>
                        </a:rPr>
                        <a:t>Develop, deliver and implement a new staffing structure across both Councils</a:t>
                      </a:r>
                      <a:endParaRPr lang="en-GB" sz="11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bg1"/>
                          </a:solidFill>
                          <a:effectLst/>
                        </a:rPr>
                        <a:t>A team that is appropriately resourced and possesses the right skillset, experience and expertise to meet the Councils' aspirations in terms of estates and asset management</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dirty="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dirty="0">
                          <a:solidFill>
                            <a:schemeClr val="bg1"/>
                          </a:solidFill>
                          <a:effectLst/>
                        </a:rPr>
                        <a:t>Lead Asset Manager recruited, due to start in April 2021. Recruitment underway for remaining 4 vacancies: Asset Manager, Lead Estate Manager, Estate Manager, Senior Estate Surveyor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bl>
          </a:graphicData>
        </a:graphic>
      </p:graphicFrame>
      <p:pic>
        <p:nvPicPr>
          <p:cNvPr id="19" name="Graphic 18" descr="Coins">
            <a:extLst>
              <a:ext uri="{FF2B5EF4-FFF2-40B4-BE49-F238E27FC236}">
                <a16:creationId xmlns:a16="http://schemas.microsoft.com/office/drawing/2014/main" id="{50F396B4-B077-419F-9396-2D24FDDC971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2063" y="1755348"/>
            <a:ext cx="914400" cy="914400"/>
          </a:xfrm>
          <a:prstGeom prst="rect">
            <a:avLst/>
          </a:prstGeom>
        </p:spPr>
      </p:pic>
      <p:sp>
        <p:nvSpPr>
          <p:cNvPr id="21" name="Title 3">
            <a:extLst>
              <a:ext uri="{FF2B5EF4-FFF2-40B4-BE49-F238E27FC236}">
                <a16:creationId xmlns:a16="http://schemas.microsoft.com/office/drawing/2014/main" id="{CE56184A-7076-4B4D-B86B-FBB03DD58CC2}"/>
              </a:ext>
            </a:extLst>
          </p:cNvPr>
          <p:cNvSpPr txBox="1">
            <a:spLocks/>
          </p:cNvSpPr>
          <p:nvPr/>
        </p:nvSpPr>
        <p:spPr>
          <a:xfrm>
            <a:off x="1376463" y="1892713"/>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sp>
        <p:nvSpPr>
          <p:cNvPr id="22" name="TextBox 21">
            <a:extLst>
              <a:ext uri="{FF2B5EF4-FFF2-40B4-BE49-F238E27FC236}">
                <a16:creationId xmlns:a16="http://schemas.microsoft.com/office/drawing/2014/main" id="{04656C06-5201-4824-B8E2-B8CB99B6D20E}"/>
              </a:ext>
            </a:extLst>
          </p:cNvPr>
          <p:cNvSpPr txBox="1"/>
          <p:nvPr/>
        </p:nvSpPr>
        <p:spPr>
          <a:xfrm>
            <a:off x="576889" y="2671570"/>
            <a:ext cx="3938487" cy="338554"/>
          </a:xfrm>
          <a:prstGeom prst="rect">
            <a:avLst/>
          </a:prstGeom>
          <a:noFill/>
        </p:spPr>
        <p:txBody>
          <a:bodyPr wrap="square" rtlCol="0">
            <a:spAutoFit/>
          </a:bodyPr>
          <a:lstStyle/>
          <a:p>
            <a:r>
              <a:rPr lang="en-GB" sz="1600" dirty="0">
                <a:solidFill>
                  <a:srgbClr val="FF0000"/>
                </a:solidFill>
              </a:rPr>
              <a:t>Variance of £1,131,000</a:t>
            </a:r>
          </a:p>
        </p:txBody>
      </p:sp>
      <p:graphicFrame>
        <p:nvGraphicFramePr>
          <p:cNvPr id="25" name="Chart 24">
            <a:extLst>
              <a:ext uri="{FF2B5EF4-FFF2-40B4-BE49-F238E27FC236}">
                <a16:creationId xmlns:a16="http://schemas.microsoft.com/office/drawing/2014/main" id="{43C7C561-ABEB-49A4-B09D-6E3494E92839}"/>
              </a:ext>
            </a:extLst>
          </p:cNvPr>
          <p:cNvGraphicFramePr/>
          <p:nvPr>
            <p:extLst>
              <p:ext uri="{D42A27DB-BD31-4B8C-83A1-F6EECF244321}">
                <p14:modId xmlns:p14="http://schemas.microsoft.com/office/powerpoint/2010/main" val="1959413012"/>
              </p:ext>
            </p:extLst>
          </p:nvPr>
        </p:nvGraphicFramePr>
        <p:xfrm>
          <a:off x="-256577" y="3017564"/>
          <a:ext cx="5173034" cy="3588902"/>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9356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Regeneration &amp; Economy</a:t>
            </a:r>
            <a:br>
              <a:rPr lang="en-GB" sz="3600" dirty="0">
                <a:solidFill>
                  <a:schemeClr val="bg1"/>
                </a:solidFill>
              </a:rPr>
            </a:br>
            <a:r>
              <a:rPr lang="en-GB" sz="2200" i="1" dirty="0">
                <a:solidFill>
                  <a:schemeClr val="bg1"/>
                </a:solidFill>
              </a:rPr>
              <a:t>Head of Service: Clare Chester</a:t>
            </a:r>
            <a:endParaRPr lang="en-GB" sz="3600" i="1" dirty="0">
              <a:solidFill>
                <a:schemeClr val="bg1"/>
              </a:solidFill>
            </a:endParaRP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06973" y="144740"/>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63871" y="-9673"/>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772653157"/>
              </p:ext>
            </p:extLst>
          </p:nvPr>
        </p:nvGraphicFramePr>
        <p:xfrm>
          <a:off x="4716247" y="995274"/>
          <a:ext cx="7267773" cy="5564505"/>
        </p:xfrm>
        <a:graphic>
          <a:graphicData uri="http://schemas.openxmlformats.org/drawingml/2006/table">
            <a:tbl>
              <a:tblPr firstRow="1" bandRow="1">
                <a:tableStyleId>{5940675A-B579-460E-94D1-54222C63F5DA}</a:tableStyleId>
              </a:tblPr>
              <a:tblGrid>
                <a:gridCol w="431978">
                  <a:extLst>
                    <a:ext uri="{9D8B030D-6E8A-4147-A177-3AD203B41FA5}">
                      <a16:colId xmlns:a16="http://schemas.microsoft.com/office/drawing/2014/main" val="1208175882"/>
                    </a:ext>
                  </a:extLst>
                </a:gridCol>
                <a:gridCol w="1611804">
                  <a:extLst>
                    <a:ext uri="{9D8B030D-6E8A-4147-A177-3AD203B41FA5}">
                      <a16:colId xmlns:a16="http://schemas.microsoft.com/office/drawing/2014/main" val="326531481"/>
                    </a:ext>
                  </a:extLst>
                </a:gridCol>
                <a:gridCol w="1250893">
                  <a:extLst>
                    <a:ext uri="{9D8B030D-6E8A-4147-A177-3AD203B41FA5}">
                      <a16:colId xmlns:a16="http://schemas.microsoft.com/office/drawing/2014/main" val="3995465828"/>
                    </a:ext>
                  </a:extLst>
                </a:gridCol>
                <a:gridCol w="392849">
                  <a:extLst>
                    <a:ext uri="{9D8B030D-6E8A-4147-A177-3AD203B41FA5}">
                      <a16:colId xmlns:a16="http://schemas.microsoft.com/office/drawing/2014/main" val="223927609"/>
                    </a:ext>
                  </a:extLst>
                </a:gridCol>
                <a:gridCol w="402772">
                  <a:extLst>
                    <a:ext uri="{9D8B030D-6E8A-4147-A177-3AD203B41FA5}">
                      <a16:colId xmlns:a16="http://schemas.microsoft.com/office/drawing/2014/main" val="1567464094"/>
                    </a:ext>
                  </a:extLst>
                </a:gridCol>
                <a:gridCol w="2758303">
                  <a:extLst>
                    <a:ext uri="{9D8B030D-6E8A-4147-A177-3AD203B41FA5}">
                      <a16:colId xmlns:a16="http://schemas.microsoft.com/office/drawing/2014/main" val="3033096753"/>
                    </a:ext>
                  </a:extLst>
                </a:gridCol>
                <a:gridCol w="419174">
                  <a:extLst>
                    <a:ext uri="{9D8B030D-6E8A-4147-A177-3AD203B41FA5}">
                      <a16:colId xmlns:a16="http://schemas.microsoft.com/office/drawing/2014/main" val="4161796994"/>
                    </a:ext>
                  </a:extLst>
                </a:gridCol>
              </a:tblGrid>
              <a:tr h="439243">
                <a:tc>
                  <a:txBody>
                    <a:bodyPr/>
                    <a:lstStyle/>
                    <a:p>
                      <a:pPr algn="l"/>
                      <a:r>
                        <a:rPr lang="en-GB" sz="120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30235">
                <a:tc rowSpan="4">
                  <a:txBody>
                    <a:bodyPr/>
                    <a:lstStyle/>
                    <a:p>
                      <a:pPr algn="ctr" fontAlgn="base"/>
                      <a:r>
                        <a:rPr lang="en-GB" sz="1400">
                          <a:solidFill>
                            <a:schemeClr val="bg1"/>
                          </a:solidFill>
                          <a:effectLst/>
                        </a:rPr>
                        <a:t>Regeneration &amp; Placemaking</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00" dirty="0">
                          <a:solidFill>
                            <a:schemeClr val="bg1"/>
                          </a:solidFill>
                          <a:effectLst/>
                        </a:rPr>
                        <a:t>Implement the regeneration priorities within the Covid-19 economy recovery programme</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900" dirty="0">
                          <a:solidFill>
                            <a:schemeClr val="bg1"/>
                          </a:solidFill>
                          <a:effectLst/>
                        </a:rPr>
                        <a:t>TBC</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1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50" b="0" dirty="0">
                          <a:solidFill>
                            <a:schemeClr val="bg1"/>
                          </a:solidFill>
                          <a:effectLst/>
                        </a:rPr>
                        <a:t>Grant Funding Agreement completed, first claim being compiled. Activity continuing, particularly communications activity. Temporary highways measures continue to be monitored and changed as needed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566554">
                <a:tc vMerge="1">
                  <a:txBody>
                    <a:bodyPr/>
                    <a:lstStyle/>
                    <a:p>
                      <a:pPr algn="l" fontAlgn="base"/>
                      <a:endParaRPr lang="en-GB" sz="1000">
                        <a:effectLst/>
                      </a:endParaRPr>
                    </a:p>
                  </a:txBody>
                  <a:tcPr marL="45720" marR="45720"/>
                </a:tc>
                <a:tc>
                  <a:txBody>
                    <a:bodyPr/>
                    <a:lstStyle/>
                    <a:p>
                      <a:pPr algn="l" fontAlgn="base"/>
                      <a:r>
                        <a:rPr lang="en-GB" sz="900" dirty="0">
                          <a:solidFill>
                            <a:schemeClr val="bg1"/>
                          </a:solidFill>
                          <a:effectLst/>
                        </a:rPr>
                        <a:t>Deliver the Whitehill &amp; Bordon town centre programme including the new leisure centre and health hub</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TBC</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50" b="0" dirty="0">
                          <a:solidFill>
                            <a:schemeClr val="bg1"/>
                          </a:solidFill>
                          <a:effectLst/>
                        </a:rPr>
                        <a:t>Leisure centre opened to the public in December. Town centre infrastructure (EM3 LEP funded) under construction. Co-ordination continuing. Makers Market under construction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69104792"/>
                  </a:ext>
                </a:extLst>
              </a:tr>
              <a:tr h="798623">
                <a:tc vMerge="1">
                  <a:txBody>
                    <a:bodyPr/>
                    <a:lstStyle/>
                    <a:p>
                      <a:pPr algn="l" fontAlgn="base"/>
                      <a:endParaRPr lang="en-GB" sz="1000">
                        <a:effectLst/>
                      </a:endParaRPr>
                    </a:p>
                  </a:txBody>
                  <a:tcPr marL="45720" marR="45720"/>
                </a:tc>
                <a:tc>
                  <a:txBody>
                    <a:bodyPr/>
                    <a:lstStyle/>
                    <a:p>
                      <a:pPr algn="l" fontAlgn="base"/>
                      <a:r>
                        <a:rPr lang="en-GB" sz="1000" dirty="0">
                          <a:solidFill>
                            <a:schemeClr val="bg1"/>
                          </a:solidFill>
                          <a:effectLst/>
                        </a:rPr>
                        <a:t>Implement the recommendations of the Enhance East Hants placemaking strategy</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000" dirty="0">
                          <a:solidFill>
                            <a:schemeClr val="bg1"/>
                          </a:solidFill>
                        </a:rPr>
                        <a:t>TBC</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900" b="0" dirty="0">
                          <a:solidFill>
                            <a:schemeClr val="bg1"/>
                          </a:solidFill>
                          <a:effectLst/>
                        </a:rPr>
                        <a:t>Priority area engagement continuing; governance structures in place for all priority areas. Resolution to grant consent for Coors site in Alton in November. Legal and funding agreements for Alton station forecourt improvements completed in December following Cabinet approval. Petersfield projects being prioritised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836551410"/>
                  </a:ext>
                </a:extLst>
              </a:tr>
              <a:tr h="1003270">
                <a:tc vMerge="1">
                  <a:txBody>
                    <a:bodyPr/>
                    <a:lstStyle/>
                    <a:p>
                      <a:pPr algn="ctr" fontAlgn="base"/>
                      <a:endParaRPr lang="en-GB" sz="1400">
                        <a:effectLst/>
                      </a:endParaRPr>
                    </a:p>
                  </a:txBody>
                  <a:tcPr marL="45720" marR="45720" vert="vert270" anchor="ctr">
                    <a:noFill/>
                  </a:tcPr>
                </a:tc>
                <a:tc>
                  <a:txBody>
                    <a:bodyPr/>
                    <a:lstStyle/>
                    <a:p>
                      <a:pPr algn="l" fontAlgn="base"/>
                      <a:r>
                        <a:rPr lang="en-GB" sz="900" dirty="0">
                          <a:solidFill>
                            <a:schemeClr val="bg1"/>
                          </a:solidFill>
                          <a:effectLst/>
                        </a:rPr>
                        <a:t>Deliver key Whitehill &amp; Bordon projects (including housing site to contribute to JCS target, movement and access projects, enhanced recreation and open spaces in the town</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000" dirty="0">
                          <a:solidFill>
                            <a:schemeClr val="bg1"/>
                          </a:solidFill>
                        </a:rPr>
                        <a:t>TBC</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b="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b="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b="0" dirty="0">
                          <a:solidFill>
                            <a:schemeClr val="bg1"/>
                          </a:solidFill>
                          <a:effectLst/>
                        </a:rPr>
                        <a:t>Site delivery is ongoing and on track despite lockdown, with sales reported as strong. Applications for new sites on PPB being progressed. Parcel 3.8 granted consent in December</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547223850"/>
                  </a:ext>
                </a:extLst>
              </a:tr>
              <a:tr h="1144693">
                <a:tc>
                  <a:txBody>
                    <a:bodyPr/>
                    <a:lstStyle/>
                    <a:p>
                      <a:pPr algn="ctr" fontAlgn="base"/>
                      <a:r>
                        <a:rPr lang="en-GB" sz="1100">
                          <a:solidFill>
                            <a:schemeClr val="bg1"/>
                          </a:solidFill>
                          <a:effectLst/>
                        </a:rPr>
                        <a:t>Economic Development</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00" dirty="0">
                          <a:solidFill>
                            <a:schemeClr val="bg1"/>
                          </a:solidFill>
                          <a:effectLst/>
                        </a:rPr>
                        <a:t>Implement the business and economic development priorities within the Covid-19 economy recovery programme</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Businesses are supported with grant funding advice and support to remain operational/solvent during the Covid-19 outbreak and thriving in the long term</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b="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50" b="0" dirty="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b="0" dirty="0">
                          <a:solidFill>
                            <a:schemeClr val="bg1"/>
                          </a:solidFill>
                          <a:effectLst/>
                        </a:rPr>
                        <a:t>The service is currently focussed on supporting businesses with respect to Covid-19 business grants distribution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2983354431"/>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29202"/>
            <a:ext cx="4579584" cy="761166"/>
          </a:xfrm>
        </p:spPr>
        <p:txBody>
          <a:bodyPr>
            <a:normAutofit/>
          </a:bodyPr>
          <a:lstStyle/>
          <a:p>
            <a:r>
              <a:rPr lang="en-GB" dirty="0">
                <a:solidFill>
                  <a:schemeClr val="bg1"/>
                </a:solidFill>
              </a:rPr>
              <a:t>Incorporating:</a:t>
            </a:r>
            <a:br>
              <a:rPr lang="en-GB" sz="1800" dirty="0">
                <a:solidFill>
                  <a:schemeClr val="bg1"/>
                </a:solidFill>
              </a:rPr>
            </a:br>
            <a:r>
              <a:rPr lang="en-GB" sz="1400" dirty="0">
                <a:solidFill>
                  <a:schemeClr val="bg1"/>
                </a:solidFill>
              </a:rPr>
              <a:t>Regeneration &amp; Placemaking, Economic Development </a:t>
            </a:r>
          </a:p>
        </p:txBody>
      </p:sp>
      <p:sp>
        <p:nvSpPr>
          <p:cNvPr id="14" name="TextBox 13">
            <a:extLst>
              <a:ext uri="{FF2B5EF4-FFF2-40B4-BE49-F238E27FC236}">
                <a16:creationId xmlns:a16="http://schemas.microsoft.com/office/drawing/2014/main" id="{D788F694-0AEF-4488-9A27-41317B0001C9}"/>
              </a:ext>
            </a:extLst>
          </p:cNvPr>
          <p:cNvSpPr txBox="1"/>
          <p:nvPr/>
        </p:nvSpPr>
        <p:spPr>
          <a:xfrm>
            <a:off x="1229075" y="2494345"/>
            <a:ext cx="3487172" cy="338554"/>
          </a:xfrm>
          <a:prstGeom prst="rect">
            <a:avLst/>
          </a:prstGeom>
          <a:noFill/>
        </p:spPr>
        <p:txBody>
          <a:bodyPr wrap="square" rtlCol="0">
            <a:spAutoFit/>
          </a:bodyPr>
          <a:lstStyle/>
          <a:p>
            <a:r>
              <a:rPr lang="en-GB" sz="1600" dirty="0">
                <a:solidFill>
                  <a:schemeClr val="accent6"/>
                </a:solidFill>
              </a:rPr>
              <a:t>Variance of -£186,000</a:t>
            </a:r>
          </a:p>
        </p:txBody>
      </p:sp>
      <p:pic>
        <p:nvPicPr>
          <p:cNvPr id="16" name="Graphic 15" descr="Coins">
            <a:extLst>
              <a:ext uri="{FF2B5EF4-FFF2-40B4-BE49-F238E27FC236}">
                <a16:creationId xmlns:a16="http://schemas.microsoft.com/office/drawing/2014/main" id="{B6435F27-CF69-4533-B418-69819B682E3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7639" y="1875370"/>
            <a:ext cx="914400" cy="914400"/>
          </a:xfrm>
          <a:prstGeom prst="rect">
            <a:avLst/>
          </a:prstGeom>
        </p:spPr>
      </p:pic>
      <p:sp>
        <p:nvSpPr>
          <p:cNvPr id="21" name="Title 3">
            <a:extLst>
              <a:ext uri="{FF2B5EF4-FFF2-40B4-BE49-F238E27FC236}">
                <a16:creationId xmlns:a16="http://schemas.microsoft.com/office/drawing/2014/main" id="{957EB501-DE50-4361-AA38-C034DB63CF0C}"/>
              </a:ext>
            </a:extLst>
          </p:cNvPr>
          <p:cNvSpPr txBox="1">
            <a:spLocks/>
          </p:cNvSpPr>
          <p:nvPr/>
        </p:nvSpPr>
        <p:spPr>
          <a:xfrm>
            <a:off x="1232039" y="1851259"/>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graphicFrame>
        <p:nvGraphicFramePr>
          <p:cNvPr id="13" name="Chart 12">
            <a:extLst>
              <a:ext uri="{FF2B5EF4-FFF2-40B4-BE49-F238E27FC236}">
                <a16:creationId xmlns:a16="http://schemas.microsoft.com/office/drawing/2014/main" id="{DAE9453D-F176-45ED-BBB8-9FD77E4536B3}"/>
              </a:ext>
            </a:extLst>
          </p:cNvPr>
          <p:cNvGraphicFramePr/>
          <p:nvPr>
            <p:extLst>
              <p:ext uri="{D42A27DB-BD31-4B8C-83A1-F6EECF244321}">
                <p14:modId xmlns:p14="http://schemas.microsoft.com/office/powerpoint/2010/main" val="3246949286"/>
              </p:ext>
            </p:extLst>
          </p:nvPr>
        </p:nvGraphicFramePr>
        <p:xfrm>
          <a:off x="-64734" y="2945012"/>
          <a:ext cx="4780981" cy="322814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3300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E008-D461-4A3A-898C-5B0ECEDE63F5}"/>
              </a:ext>
            </a:extLst>
          </p:cNvPr>
          <p:cNvSpPr>
            <a:spLocks noGrp="1"/>
          </p:cNvSpPr>
          <p:nvPr>
            <p:ph type="title"/>
          </p:nvPr>
        </p:nvSpPr>
        <p:spPr>
          <a:xfrm>
            <a:off x="838200" y="382400"/>
            <a:ext cx="10515600" cy="1325563"/>
          </a:xfrm>
        </p:spPr>
        <p:txBody>
          <a:bodyPr>
            <a:normAutofit/>
          </a:bodyPr>
          <a:lstStyle/>
          <a:p>
            <a:pPr algn="ctr"/>
            <a:r>
              <a:rPr lang="en-GB" sz="5400" dirty="0">
                <a:solidFill>
                  <a:schemeClr val="bg1"/>
                </a:solidFill>
              </a:rPr>
              <a:t>People – key statistics for Q3</a:t>
            </a:r>
          </a:p>
        </p:txBody>
      </p:sp>
      <p:sp>
        <p:nvSpPr>
          <p:cNvPr id="3" name="Content Placeholder 2">
            <a:extLst>
              <a:ext uri="{FF2B5EF4-FFF2-40B4-BE49-F238E27FC236}">
                <a16:creationId xmlns:a16="http://schemas.microsoft.com/office/drawing/2014/main" id="{DAE993C0-95A1-4B6E-BFEC-29689279BCE2}"/>
              </a:ext>
            </a:extLst>
          </p:cNvPr>
          <p:cNvSpPr>
            <a:spLocks noGrp="1"/>
          </p:cNvSpPr>
          <p:nvPr>
            <p:ph idx="1"/>
          </p:nvPr>
        </p:nvSpPr>
        <p:spPr>
          <a:xfrm>
            <a:off x="3567123" y="2567590"/>
            <a:ext cx="2182585" cy="1256957"/>
          </a:xfrm>
        </p:spPr>
        <p:txBody>
          <a:bodyPr>
            <a:normAutofit lnSpcReduction="10000"/>
          </a:bodyPr>
          <a:lstStyle/>
          <a:p>
            <a:pPr marL="0" indent="0" algn="ctr">
              <a:buNone/>
            </a:pPr>
            <a:endParaRPr lang="en-GB" dirty="0"/>
          </a:p>
          <a:p>
            <a:pPr marL="0" indent="0" algn="ctr">
              <a:buNone/>
            </a:pPr>
            <a:r>
              <a:rPr lang="en-GB" sz="2400" dirty="0">
                <a:solidFill>
                  <a:schemeClr val="bg1"/>
                </a:solidFill>
              </a:rPr>
              <a:t>Number of new starters</a:t>
            </a:r>
          </a:p>
        </p:txBody>
      </p:sp>
      <p:sp>
        <p:nvSpPr>
          <p:cNvPr id="5" name="Content Placeholder 2">
            <a:extLst>
              <a:ext uri="{FF2B5EF4-FFF2-40B4-BE49-F238E27FC236}">
                <a16:creationId xmlns:a16="http://schemas.microsoft.com/office/drawing/2014/main" id="{5937567A-0083-4A3A-9BAB-F58849B531C8}"/>
              </a:ext>
            </a:extLst>
          </p:cNvPr>
          <p:cNvSpPr txBox="1">
            <a:spLocks/>
          </p:cNvSpPr>
          <p:nvPr/>
        </p:nvSpPr>
        <p:spPr>
          <a:xfrm>
            <a:off x="905107" y="3063939"/>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solidFill>
                  <a:schemeClr val="bg1"/>
                </a:solidFill>
              </a:rPr>
              <a:t>Total FTE at end of quarter</a:t>
            </a:r>
          </a:p>
        </p:txBody>
      </p:sp>
      <p:sp>
        <p:nvSpPr>
          <p:cNvPr id="6" name="Content Placeholder 2">
            <a:extLst>
              <a:ext uri="{FF2B5EF4-FFF2-40B4-BE49-F238E27FC236}">
                <a16:creationId xmlns:a16="http://schemas.microsoft.com/office/drawing/2014/main" id="{44147360-7089-4C48-AF29-0E4E82C9D855}"/>
              </a:ext>
            </a:extLst>
          </p:cNvPr>
          <p:cNvSpPr txBox="1">
            <a:spLocks/>
          </p:cNvSpPr>
          <p:nvPr/>
        </p:nvSpPr>
        <p:spPr>
          <a:xfrm>
            <a:off x="2044262" y="4977052"/>
            <a:ext cx="2615190" cy="30621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solidFill>
                  <a:schemeClr val="bg1"/>
                </a:solidFill>
              </a:rPr>
              <a:t>Average number of sick days per FTE</a:t>
            </a:r>
          </a:p>
          <a:p>
            <a:pPr marL="0" indent="0" algn="ctr">
              <a:buNone/>
            </a:pPr>
            <a:r>
              <a:rPr lang="en-GB" sz="1200" dirty="0">
                <a:solidFill>
                  <a:schemeClr val="bg1"/>
                </a:solidFill>
                <a:cs typeface="Calibri"/>
              </a:rPr>
              <a:t>Public sector average: 2.2 days</a:t>
            </a:r>
            <a:br>
              <a:rPr lang="en-GB" sz="1200" dirty="0">
                <a:solidFill>
                  <a:schemeClr val="bg1"/>
                </a:solidFill>
                <a:cs typeface="Calibri"/>
              </a:rPr>
            </a:br>
            <a:r>
              <a:rPr lang="en-GB" sz="1200" dirty="0">
                <a:solidFill>
                  <a:schemeClr val="bg1"/>
                </a:solidFill>
                <a:cs typeface="Calibri"/>
              </a:rPr>
              <a:t>Private sector average: 1.8 days</a:t>
            </a:r>
          </a:p>
        </p:txBody>
      </p:sp>
      <p:sp>
        <p:nvSpPr>
          <p:cNvPr id="9" name="Content Placeholder 2">
            <a:extLst>
              <a:ext uri="{FF2B5EF4-FFF2-40B4-BE49-F238E27FC236}">
                <a16:creationId xmlns:a16="http://schemas.microsoft.com/office/drawing/2014/main" id="{7105E619-B6AE-4729-A1BD-416EE57AD119}"/>
              </a:ext>
            </a:extLst>
          </p:cNvPr>
          <p:cNvSpPr txBox="1">
            <a:spLocks/>
          </p:cNvSpPr>
          <p:nvPr/>
        </p:nvSpPr>
        <p:spPr>
          <a:xfrm>
            <a:off x="6387469" y="3036602"/>
            <a:ext cx="2016576"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solidFill>
                  <a:schemeClr val="bg1"/>
                </a:solidFill>
              </a:rPr>
              <a:t>Number of leavers</a:t>
            </a:r>
          </a:p>
        </p:txBody>
      </p:sp>
      <p:sp>
        <p:nvSpPr>
          <p:cNvPr id="10" name="Content Placeholder 2">
            <a:extLst>
              <a:ext uri="{FF2B5EF4-FFF2-40B4-BE49-F238E27FC236}">
                <a16:creationId xmlns:a16="http://schemas.microsoft.com/office/drawing/2014/main" id="{B048FCCB-9494-44C0-BCAE-5B112B4E0F91}"/>
              </a:ext>
            </a:extLst>
          </p:cNvPr>
          <p:cNvSpPr txBox="1">
            <a:spLocks/>
          </p:cNvSpPr>
          <p:nvPr/>
        </p:nvSpPr>
        <p:spPr>
          <a:xfrm>
            <a:off x="9331222" y="3052272"/>
            <a:ext cx="1703605"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solidFill>
                  <a:schemeClr val="bg1"/>
                </a:solidFill>
              </a:rPr>
              <a:t>Turnover rate</a:t>
            </a:r>
          </a:p>
        </p:txBody>
      </p:sp>
      <p:pic>
        <p:nvPicPr>
          <p:cNvPr id="13" name="Graphic 12" descr="Handshake">
            <a:extLst>
              <a:ext uri="{FF2B5EF4-FFF2-40B4-BE49-F238E27FC236}">
                <a16:creationId xmlns:a16="http://schemas.microsoft.com/office/drawing/2014/main" id="{1E2478C7-736D-4925-8482-AB13249A55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97950" y="2220528"/>
            <a:ext cx="914400" cy="914400"/>
          </a:xfrm>
          <a:prstGeom prst="rect">
            <a:avLst/>
          </a:prstGeom>
        </p:spPr>
      </p:pic>
      <p:pic>
        <p:nvPicPr>
          <p:cNvPr id="15" name="Graphic 14" descr="Questions">
            <a:extLst>
              <a:ext uri="{FF2B5EF4-FFF2-40B4-BE49-F238E27FC236}">
                <a16:creationId xmlns:a16="http://schemas.microsoft.com/office/drawing/2014/main" id="{45DB5EF4-F538-4224-A194-A4FA2EA6C5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20888" y="2222141"/>
            <a:ext cx="768741" cy="768741"/>
          </a:xfrm>
          <a:prstGeom prst="rect">
            <a:avLst/>
          </a:prstGeom>
        </p:spPr>
      </p:pic>
      <p:pic>
        <p:nvPicPr>
          <p:cNvPr id="17" name="Graphic 16" descr="Stethoscope">
            <a:extLst>
              <a:ext uri="{FF2B5EF4-FFF2-40B4-BE49-F238E27FC236}">
                <a16:creationId xmlns:a16="http://schemas.microsoft.com/office/drawing/2014/main" id="{3F13871E-C7A9-4145-BB64-9866F5ACB00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917180" y="4664077"/>
            <a:ext cx="1180372" cy="1180372"/>
          </a:xfrm>
          <a:prstGeom prst="rect">
            <a:avLst/>
          </a:prstGeom>
        </p:spPr>
      </p:pic>
      <p:pic>
        <p:nvPicPr>
          <p:cNvPr id="19" name="Graphic 18" descr="Employee badge">
            <a:extLst>
              <a:ext uri="{FF2B5EF4-FFF2-40B4-BE49-F238E27FC236}">
                <a16:creationId xmlns:a16="http://schemas.microsoft.com/office/drawing/2014/main" id="{DFAFF069-E47D-436C-B5AD-BB94B0B3B3D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62731" y="2149594"/>
            <a:ext cx="914400" cy="914400"/>
          </a:xfrm>
          <a:prstGeom prst="rect">
            <a:avLst/>
          </a:prstGeom>
        </p:spPr>
      </p:pic>
      <p:pic>
        <p:nvPicPr>
          <p:cNvPr id="21" name="Graphic 20" descr="Monthly calendar">
            <a:extLst>
              <a:ext uri="{FF2B5EF4-FFF2-40B4-BE49-F238E27FC236}">
                <a16:creationId xmlns:a16="http://schemas.microsoft.com/office/drawing/2014/main" id="{9F2CC7A7-5048-4C0A-828B-8B3327AB03B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251813" y="4132935"/>
            <a:ext cx="914400" cy="914400"/>
          </a:xfrm>
          <a:prstGeom prst="rect">
            <a:avLst/>
          </a:prstGeom>
        </p:spPr>
      </p:pic>
      <p:sp>
        <p:nvSpPr>
          <p:cNvPr id="22" name="Content Placeholder 2">
            <a:extLst>
              <a:ext uri="{FF2B5EF4-FFF2-40B4-BE49-F238E27FC236}">
                <a16:creationId xmlns:a16="http://schemas.microsoft.com/office/drawing/2014/main" id="{AA8FF3AF-6341-4A0E-ABB4-849C84411D4D}"/>
              </a:ext>
            </a:extLst>
          </p:cNvPr>
          <p:cNvSpPr txBox="1">
            <a:spLocks/>
          </p:cNvSpPr>
          <p:nvPr/>
        </p:nvSpPr>
        <p:spPr>
          <a:xfrm>
            <a:off x="2598266" y="434551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solidFill>
                  <a:schemeClr val="accent6"/>
                </a:solidFill>
              </a:rPr>
              <a:t>1.31</a:t>
            </a:r>
            <a:endParaRPr lang="en-GB" sz="4000" dirty="0">
              <a:solidFill>
                <a:schemeClr val="accent6"/>
              </a:solidFill>
            </a:endParaRPr>
          </a:p>
        </p:txBody>
      </p:sp>
      <p:sp>
        <p:nvSpPr>
          <p:cNvPr id="23" name="Content Placeholder 2">
            <a:extLst>
              <a:ext uri="{FF2B5EF4-FFF2-40B4-BE49-F238E27FC236}">
                <a16:creationId xmlns:a16="http://schemas.microsoft.com/office/drawing/2014/main" id="{7DBB01D4-15C5-4558-A471-CDD308A03820}"/>
              </a:ext>
            </a:extLst>
          </p:cNvPr>
          <p:cNvSpPr txBox="1">
            <a:spLocks/>
          </p:cNvSpPr>
          <p:nvPr/>
        </p:nvSpPr>
        <p:spPr>
          <a:xfrm>
            <a:off x="1304552" y="239106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271</a:t>
            </a:r>
            <a:endParaRPr lang="en-US" dirty="0">
              <a:solidFill>
                <a:schemeClr val="bg1"/>
              </a:solidFill>
            </a:endParaRPr>
          </a:p>
        </p:txBody>
      </p:sp>
      <p:pic>
        <p:nvPicPr>
          <p:cNvPr id="24" name="Grafik 41" descr="Users">
            <a:extLst>
              <a:ext uri="{FF2B5EF4-FFF2-40B4-BE49-F238E27FC236}">
                <a16:creationId xmlns:a16="http://schemas.microsoft.com/office/drawing/2014/main" id="{58290931-489B-446A-87C1-3BAA08EABF7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254406" y="2228804"/>
            <a:ext cx="914400" cy="914400"/>
          </a:xfrm>
          <a:prstGeom prst="rect">
            <a:avLst/>
          </a:prstGeom>
        </p:spPr>
      </p:pic>
      <p:sp>
        <p:nvSpPr>
          <p:cNvPr id="25" name="Content Placeholder 2">
            <a:extLst>
              <a:ext uri="{FF2B5EF4-FFF2-40B4-BE49-F238E27FC236}">
                <a16:creationId xmlns:a16="http://schemas.microsoft.com/office/drawing/2014/main" id="{FC11E5CD-9BAF-4C69-B5F8-3273CCAE7304}"/>
              </a:ext>
            </a:extLst>
          </p:cNvPr>
          <p:cNvSpPr txBox="1">
            <a:spLocks/>
          </p:cNvSpPr>
          <p:nvPr/>
        </p:nvSpPr>
        <p:spPr>
          <a:xfrm>
            <a:off x="4012720" y="241340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cs typeface="Calibri"/>
              </a:rPr>
              <a:t>2</a:t>
            </a:r>
          </a:p>
        </p:txBody>
      </p:sp>
      <p:sp>
        <p:nvSpPr>
          <p:cNvPr id="26" name="Content Placeholder 2">
            <a:extLst>
              <a:ext uri="{FF2B5EF4-FFF2-40B4-BE49-F238E27FC236}">
                <a16:creationId xmlns:a16="http://schemas.microsoft.com/office/drawing/2014/main" id="{8ECA92C0-757E-4428-8EDF-E13D326DE028}"/>
              </a:ext>
            </a:extLst>
          </p:cNvPr>
          <p:cNvSpPr txBox="1">
            <a:spLocks/>
          </p:cNvSpPr>
          <p:nvPr/>
        </p:nvSpPr>
        <p:spPr>
          <a:xfrm>
            <a:off x="6729971" y="2432456"/>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5</a:t>
            </a:r>
          </a:p>
        </p:txBody>
      </p:sp>
      <p:sp>
        <p:nvSpPr>
          <p:cNvPr id="27" name="Content Placeholder 2">
            <a:extLst>
              <a:ext uri="{FF2B5EF4-FFF2-40B4-BE49-F238E27FC236}">
                <a16:creationId xmlns:a16="http://schemas.microsoft.com/office/drawing/2014/main" id="{C1EB168F-2BD8-4955-9ADC-81CD437B618D}"/>
              </a:ext>
            </a:extLst>
          </p:cNvPr>
          <p:cNvSpPr txBox="1">
            <a:spLocks/>
          </p:cNvSpPr>
          <p:nvPr/>
        </p:nvSpPr>
        <p:spPr>
          <a:xfrm>
            <a:off x="9673724" y="2470341"/>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1.8%</a:t>
            </a:r>
          </a:p>
        </p:txBody>
      </p:sp>
      <p:sp>
        <p:nvSpPr>
          <p:cNvPr id="28" name="Content Placeholder 2">
            <a:extLst>
              <a:ext uri="{FF2B5EF4-FFF2-40B4-BE49-F238E27FC236}">
                <a16:creationId xmlns:a16="http://schemas.microsoft.com/office/drawing/2014/main" id="{E512E722-8BA8-4332-9551-ED5115A3B201}"/>
              </a:ext>
            </a:extLst>
          </p:cNvPr>
          <p:cNvSpPr txBox="1">
            <a:spLocks/>
          </p:cNvSpPr>
          <p:nvPr/>
        </p:nvSpPr>
        <p:spPr>
          <a:xfrm>
            <a:off x="5357106" y="4273801"/>
            <a:ext cx="5346186" cy="30908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solidFill>
                  <a:schemeClr val="bg1"/>
                </a:solidFill>
              </a:rPr>
              <a:t>3 most common reasons for short-term sick leave</a:t>
            </a:r>
          </a:p>
          <a:p>
            <a:pPr algn="ctr"/>
            <a:r>
              <a:rPr lang="en-GB" sz="1600" dirty="0">
                <a:solidFill>
                  <a:schemeClr val="bg1"/>
                </a:solidFill>
              </a:rPr>
              <a:t>Cough/cold/flu (17 sick days)</a:t>
            </a:r>
            <a:endParaRPr lang="en-GB" sz="1600" dirty="0">
              <a:solidFill>
                <a:schemeClr val="bg1"/>
              </a:solidFill>
              <a:cs typeface="Calibri"/>
            </a:endParaRPr>
          </a:p>
          <a:p>
            <a:pPr algn="ctr"/>
            <a:r>
              <a:rPr lang="en-GB" sz="1600" dirty="0">
                <a:solidFill>
                  <a:schemeClr val="bg1"/>
                </a:solidFill>
                <a:ea typeface="+mn-lt"/>
                <a:cs typeface="+mn-lt"/>
              </a:rPr>
              <a:t>Musculoskeletal problems excluding back pain </a:t>
            </a:r>
            <a:br>
              <a:rPr lang="en-GB" sz="1600" dirty="0">
                <a:solidFill>
                  <a:schemeClr val="bg1"/>
                </a:solidFill>
                <a:ea typeface="+mn-lt"/>
                <a:cs typeface="+mn-lt"/>
              </a:rPr>
            </a:br>
            <a:r>
              <a:rPr lang="en-GB" sz="1600" dirty="0">
                <a:solidFill>
                  <a:schemeClr val="bg1"/>
                </a:solidFill>
                <a:ea typeface="+mn-lt"/>
                <a:cs typeface="+mn-lt"/>
              </a:rPr>
              <a:t>(12.5 sick days)</a:t>
            </a:r>
          </a:p>
          <a:p>
            <a:pPr algn="ctr"/>
            <a:r>
              <a:rPr lang="en-GB" sz="1600" dirty="0">
                <a:solidFill>
                  <a:schemeClr val="bg1"/>
                </a:solidFill>
              </a:rPr>
              <a:t>Headache/migraine (10.5 sick days)</a:t>
            </a:r>
            <a:endParaRPr lang="en-GB" sz="1600" dirty="0">
              <a:solidFill>
                <a:schemeClr val="bg1"/>
              </a:solidFill>
              <a:cs typeface="Calibri" panose="020F0502020204030204"/>
            </a:endParaRPr>
          </a:p>
        </p:txBody>
      </p:sp>
    </p:spTree>
    <p:extLst>
      <p:ext uri="{BB962C8B-B14F-4D97-AF65-F5344CB8AC3E}">
        <p14:creationId xmlns:p14="http://schemas.microsoft.com/office/powerpoint/2010/main" val="110754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p:txBody>
          <a:bodyPr/>
          <a:lstStyle/>
          <a:p>
            <a:pPr algn="ctr"/>
            <a:r>
              <a:rPr lang="en-GB" dirty="0">
                <a:solidFill>
                  <a:schemeClr val="bg1"/>
                </a:solidFill>
              </a:rPr>
              <a:t>Finance – revenue budget outturn in Q3</a:t>
            </a:r>
          </a:p>
        </p:txBody>
      </p:sp>
      <p:graphicFrame>
        <p:nvGraphicFramePr>
          <p:cNvPr id="4" name="Content Placeholder 3">
            <a:extLst>
              <a:ext uri="{FF2B5EF4-FFF2-40B4-BE49-F238E27FC236}">
                <a16:creationId xmlns:a16="http://schemas.microsoft.com/office/drawing/2014/main" id="{10D1062F-68A8-4FE1-8029-B98E56C6A446}"/>
              </a:ext>
            </a:extLst>
          </p:cNvPr>
          <p:cNvGraphicFramePr>
            <a:graphicFrameLocks noGrp="1"/>
          </p:cNvGraphicFramePr>
          <p:nvPr>
            <p:ph idx="1"/>
            <p:extLst>
              <p:ext uri="{D42A27DB-BD31-4B8C-83A1-F6EECF244321}">
                <p14:modId xmlns:p14="http://schemas.microsoft.com/office/powerpoint/2010/main" val="2473788185"/>
              </p:ext>
            </p:extLst>
          </p:nvPr>
        </p:nvGraphicFramePr>
        <p:xfrm>
          <a:off x="933450" y="1690688"/>
          <a:ext cx="10420349" cy="4023566"/>
        </p:xfrm>
        <a:graphic>
          <a:graphicData uri="http://schemas.openxmlformats.org/drawingml/2006/table">
            <a:tbl>
              <a:tblPr>
                <a:tableStyleId>{68D230F3-CF80-4859-8CE7-A43EE81993B5}</a:tableStyleId>
              </a:tblPr>
              <a:tblGrid>
                <a:gridCol w="5097259">
                  <a:extLst>
                    <a:ext uri="{9D8B030D-6E8A-4147-A177-3AD203B41FA5}">
                      <a16:colId xmlns:a16="http://schemas.microsoft.com/office/drawing/2014/main" val="2556771232"/>
                    </a:ext>
                  </a:extLst>
                </a:gridCol>
                <a:gridCol w="1761628">
                  <a:extLst>
                    <a:ext uri="{9D8B030D-6E8A-4147-A177-3AD203B41FA5}">
                      <a16:colId xmlns:a16="http://schemas.microsoft.com/office/drawing/2014/main" val="2496877658"/>
                    </a:ext>
                  </a:extLst>
                </a:gridCol>
                <a:gridCol w="1940382">
                  <a:extLst>
                    <a:ext uri="{9D8B030D-6E8A-4147-A177-3AD203B41FA5}">
                      <a16:colId xmlns:a16="http://schemas.microsoft.com/office/drawing/2014/main" val="3403829808"/>
                    </a:ext>
                  </a:extLst>
                </a:gridCol>
                <a:gridCol w="1621080">
                  <a:extLst>
                    <a:ext uri="{9D8B030D-6E8A-4147-A177-3AD203B41FA5}">
                      <a16:colId xmlns:a16="http://schemas.microsoft.com/office/drawing/2014/main" val="220743456"/>
                    </a:ext>
                  </a:extLst>
                </a:gridCol>
              </a:tblGrid>
              <a:tr h="877620">
                <a:tc>
                  <a:txBody>
                    <a:bodyPr/>
                    <a:lstStyle/>
                    <a:p>
                      <a:pPr algn="ctr" fontAlgn="b"/>
                      <a:endParaRPr lang="en-GB" sz="24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2400" b="1" u="none" strike="noStrike" dirty="0">
                          <a:solidFill>
                            <a:schemeClr val="bg1">
                              <a:lumMod val="50000"/>
                              <a:lumOff val="50000"/>
                            </a:schemeClr>
                          </a:solidFill>
                          <a:effectLst/>
                        </a:rPr>
                        <a:t>Current Budget</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400" b="1" u="none" strike="noStrike" dirty="0">
                          <a:solidFill>
                            <a:schemeClr val="bg1">
                              <a:lumMod val="50000"/>
                              <a:lumOff val="50000"/>
                            </a:schemeClr>
                          </a:solidFill>
                          <a:effectLst/>
                        </a:rPr>
                        <a:t>Q3 Year End Forecast</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400" b="1" u="none" strike="noStrike" dirty="0">
                          <a:solidFill>
                            <a:schemeClr val="bg1">
                              <a:lumMod val="50000"/>
                              <a:lumOff val="50000"/>
                            </a:schemeClr>
                          </a:solidFill>
                          <a:effectLst/>
                        </a:rPr>
                        <a:t>Q3 Variation to Q2</a:t>
                      </a:r>
                    </a:p>
                  </a:txBody>
                  <a:tcPr marL="9525" marR="9525" marT="9525" marB="0" anchor="b"/>
                </a:tc>
                <a:extLst>
                  <a:ext uri="{0D108BD9-81ED-4DB2-BD59-A6C34878D82A}">
                    <a16:rowId xmlns:a16="http://schemas.microsoft.com/office/drawing/2014/main" val="2332232799"/>
                  </a:ext>
                </a:extLst>
              </a:tr>
              <a:tr h="438812">
                <a:tc>
                  <a:txBody>
                    <a:bodyPr/>
                    <a:lstStyle/>
                    <a:p>
                      <a:pPr algn="r" fontAlgn="b"/>
                      <a:endParaRPr lang="en-GB"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2400" b="1" u="none" strike="noStrike">
                          <a:solidFill>
                            <a:schemeClr val="bg1">
                              <a:lumMod val="50000"/>
                              <a:lumOff val="50000"/>
                            </a:schemeClr>
                          </a:solidFill>
                          <a:effectLst/>
                        </a:rPr>
                        <a:t>£'000</a:t>
                      </a:r>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400" b="1" u="none" strike="noStrike">
                          <a:solidFill>
                            <a:schemeClr val="bg1">
                              <a:lumMod val="50000"/>
                              <a:lumOff val="50000"/>
                            </a:schemeClr>
                          </a:solidFill>
                          <a:effectLst/>
                        </a:rPr>
                        <a:t>£'000</a:t>
                      </a:r>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400" b="1" u="none" strike="noStrike">
                          <a:solidFill>
                            <a:schemeClr val="bg1">
                              <a:lumMod val="50000"/>
                              <a:lumOff val="50000"/>
                            </a:schemeClr>
                          </a:solidFill>
                          <a:effectLst/>
                        </a:rPr>
                        <a:t>£'000</a:t>
                      </a:r>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67552759"/>
                  </a:ext>
                </a:extLst>
              </a:tr>
              <a:tr h="269480">
                <a:tc>
                  <a:txBody>
                    <a:bodyPr/>
                    <a:lstStyle/>
                    <a:p>
                      <a:pPr algn="r" fontAlgn="b"/>
                      <a:endParaRPr lang="en-GB" sz="2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43137619"/>
                  </a:ext>
                </a:extLst>
              </a:tr>
              <a:tr h="438812">
                <a:tc>
                  <a:txBody>
                    <a:bodyPr/>
                    <a:lstStyle/>
                    <a:p>
                      <a:pPr algn="l" fontAlgn="b"/>
                      <a:r>
                        <a:rPr lang="en-GB" sz="2400" b="1" u="none" strike="noStrike" dirty="0">
                          <a:solidFill>
                            <a:schemeClr val="bg1">
                              <a:lumMod val="50000"/>
                              <a:lumOff val="50000"/>
                            </a:schemeClr>
                          </a:solidFill>
                          <a:effectLst/>
                        </a:rPr>
                        <a:t>Net Cost of Services</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11.064</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12.478</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0.192</a:t>
                      </a:r>
                    </a:p>
                  </a:txBody>
                  <a:tcPr marL="9525" marR="9525" marT="9525" marB="0" anchor="b"/>
                </a:tc>
                <a:extLst>
                  <a:ext uri="{0D108BD9-81ED-4DB2-BD59-A6C34878D82A}">
                    <a16:rowId xmlns:a16="http://schemas.microsoft.com/office/drawing/2014/main" val="3083815309"/>
                  </a:ext>
                </a:extLst>
              </a:tr>
              <a:tr h="856724">
                <a:tc>
                  <a:txBody>
                    <a:bodyPr/>
                    <a:lstStyle/>
                    <a:p>
                      <a:pPr algn="l" fontAlgn="b"/>
                      <a:r>
                        <a:rPr lang="en-GB" sz="2400" b="1" u="none" strike="noStrike" dirty="0">
                          <a:solidFill>
                            <a:schemeClr val="bg1">
                              <a:lumMod val="50000"/>
                              <a:lumOff val="50000"/>
                            </a:schemeClr>
                          </a:solidFill>
                          <a:effectLst/>
                        </a:rPr>
                        <a:t>Funding</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(11.064)</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(12.564)</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(0.100)</a:t>
                      </a:r>
                      <a:endParaRPr lang="en-GB" sz="2800" b="1" i="0" u="none" strike="noStrike" dirty="0">
                        <a:solidFill>
                          <a:schemeClr val="bg1"/>
                        </a:solidFill>
                        <a:effectLst/>
                        <a:latin typeface="Arial"/>
                      </a:endParaRPr>
                    </a:p>
                  </a:txBody>
                  <a:tcPr marL="9525" marR="9525" marT="9525" marB="0" anchor="b"/>
                </a:tc>
                <a:extLst>
                  <a:ext uri="{0D108BD9-81ED-4DB2-BD59-A6C34878D82A}">
                    <a16:rowId xmlns:a16="http://schemas.microsoft.com/office/drawing/2014/main" val="2689438545"/>
                  </a:ext>
                </a:extLst>
              </a:tr>
              <a:tr h="536541">
                <a:tc>
                  <a:txBody>
                    <a:bodyPr/>
                    <a:lstStyle/>
                    <a:p>
                      <a:pPr algn="l" fontAlgn="b"/>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l" fontAlgn="b"/>
                      <a:endParaRPr lang="en-GB" sz="2800" b="1" i="0" u="none" strike="noStrike">
                        <a:solidFill>
                          <a:schemeClr val="bg1"/>
                        </a:solidFill>
                        <a:effectLst/>
                        <a:latin typeface="Arial" panose="020B0604020202020204" pitchFamily="34" charset="0"/>
                      </a:endParaRPr>
                    </a:p>
                  </a:txBody>
                  <a:tcPr marL="9525" marR="9525" marT="9525" marB="0" anchor="b"/>
                </a:tc>
                <a:tc>
                  <a:txBody>
                    <a:bodyPr/>
                    <a:lstStyle/>
                    <a:p>
                      <a:pPr algn="l" fontAlgn="b"/>
                      <a:endParaRPr lang="en-GB" sz="2800" b="1" i="0" u="none" strike="noStrike">
                        <a:solidFill>
                          <a:schemeClr val="bg1"/>
                        </a:solidFill>
                        <a:effectLst/>
                        <a:latin typeface="Arial" panose="020B0604020202020204" pitchFamily="34" charset="0"/>
                      </a:endParaRPr>
                    </a:p>
                  </a:txBody>
                  <a:tcPr marL="9525" marR="9525" marT="9525" marB="0" anchor="b"/>
                </a:tc>
                <a:tc>
                  <a:txBody>
                    <a:bodyPr/>
                    <a:lstStyle/>
                    <a:p>
                      <a:pPr algn="l" fontAlgn="b"/>
                      <a:endParaRPr lang="en-GB" sz="2800" b="1" i="0" u="none" strike="noStrike" dirty="0">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46421641"/>
                  </a:ext>
                </a:extLst>
              </a:tr>
              <a:tr h="438812">
                <a:tc>
                  <a:txBody>
                    <a:bodyPr/>
                    <a:lstStyle/>
                    <a:p>
                      <a:pPr algn="l" fontAlgn="b"/>
                      <a:r>
                        <a:rPr lang="en-GB" sz="2400" b="1" u="none" strike="noStrike">
                          <a:solidFill>
                            <a:schemeClr val="bg1">
                              <a:lumMod val="50000"/>
                              <a:lumOff val="50000"/>
                            </a:schemeClr>
                          </a:solidFill>
                          <a:effectLst/>
                        </a:rPr>
                        <a:t>Net (Surplus) / Deficit</a:t>
                      </a:r>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(0.086)</a:t>
                      </a:r>
                    </a:p>
                  </a:txBody>
                  <a:tcPr marL="9525" marR="9525" marT="9525" marB="0" anchor="b"/>
                </a:tc>
                <a:tc>
                  <a:txBody>
                    <a:bodyPr/>
                    <a:lstStyle/>
                    <a:p>
                      <a:pPr algn="r" fontAlgn="b"/>
                      <a:r>
                        <a:rPr lang="en-GB" sz="2800" u="none" strike="noStrike" dirty="0">
                          <a:solidFill>
                            <a:schemeClr val="bg1"/>
                          </a:solidFill>
                          <a:effectLst/>
                        </a:rPr>
                        <a:t>0.092</a:t>
                      </a:r>
                    </a:p>
                  </a:txBody>
                  <a:tcPr marL="9525" marR="9525" marT="9525" marB="0" anchor="b"/>
                </a:tc>
                <a:extLst>
                  <a:ext uri="{0D108BD9-81ED-4DB2-BD59-A6C34878D82A}">
                    <a16:rowId xmlns:a16="http://schemas.microsoft.com/office/drawing/2014/main" val="3499450982"/>
                  </a:ext>
                </a:extLst>
              </a:tr>
            </a:tbl>
          </a:graphicData>
        </a:graphic>
      </p:graphicFrame>
    </p:spTree>
    <p:extLst>
      <p:ext uri="{BB962C8B-B14F-4D97-AF65-F5344CB8AC3E}">
        <p14:creationId xmlns:p14="http://schemas.microsoft.com/office/powerpoint/2010/main" val="328868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3706-62EE-4E77-A49D-405717FD61E1}"/>
              </a:ext>
            </a:extLst>
          </p:cNvPr>
          <p:cNvSpPr>
            <a:spLocks noGrp="1"/>
          </p:cNvSpPr>
          <p:nvPr>
            <p:ph type="title"/>
          </p:nvPr>
        </p:nvSpPr>
        <p:spPr>
          <a:xfrm>
            <a:off x="1133475" y="136525"/>
            <a:ext cx="10515600" cy="1325563"/>
          </a:xfrm>
        </p:spPr>
        <p:txBody>
          <a:bodyPr/>
          <a:lstStyle/>
          <a:p>
            <a:r>
              <a:rPr lang="en-GB" dirty="0">
                <a:solidFill>
                  <a:schemeClr val="bg1"/>
                </a:solidFill>
              </a:rPr>
              <a:t>Finance – capital programme outturn in Q3</a:t>
            </a:r>
          </a:p>
        </p:txBody>
      </p:sp>
      <p:graphicFrame>
        <p:nvGraphicFramePr>
          <p:cNvPr id="4" name="Content Placeholder 3">
            <a:extLst>
              <a:ext uri="{FF2B5EF4-FFF2-40B4-BE49-F238E27FC236}">
                <a16:creationId xmlns:a16="http://schemas.microsoft.com/office/drawing/2014/main" id="{542EDF6C-5B68-4B42-86BC-860CC11CD0B5}"/>
              </a:ext>
            </a:extLst>
          </p:cNvPr>
          <p:cNvGraphicFramePr>
            <a:graphicFrameLocks noGrp="1"/>
          </p:cNvGraphicFramePr>
          <p:nvPr>
            <p:ph idx="1"/>
            <p:extLst>
              <p:ext uri="{D42A27DB-BD31-4B8C-83A1-F6EECF244321}">
                <p14:modId xmlns:p14="http://schemas.microsoft.com/office/powerpoint/2010/main" val="1805584901"/>
              </p:ext>
            </p:extLst>
          </p:nvPr>
        </p:nvGraphicFramePr>
        <p:xfrm>
          <a:off x="1133475" y="1079993"/>
          <a:ext cx="9925046" cy="5577840"/>
        </p:xfrm>
        <a:graphic>
          <a:graphicData uri="http://schemas.openxmlformats.org/drawingml/2006/table">
            <a:tbl>
              <a:tblPr>
                <a:tableStyleId>{68D230F3-CF80-4859-8CE7-A43EE81993B5}</a:tableStyleId>
              </a:tblPr>
              <a:tblGrid>
                <a:gridCol w="4073051">
                  <a:extLst>
                    <a:ext uri="{9D8B030D-6E8A-4147-A177-3AD203B41FA5}">
                      <a16:colId xmlns:a16="http://schemas.microsoft.com/office/drawing/2014/main" val="1949567348"/>
                    </a:ext>
                  </a:extLst>
                </a:gridCol>
                <a:gridCol w="1642523">
                  <a:extLst>
                    <a:ext uri="{9D8B030D-6E8A-4147-A177-3AD203B41FA5}">
                      <a16:colId xmlns:a16="http://schemas.microsoft.com/office/drawing/2014/main" val="2518984352"/>
                    </a:ext>
                  </a:extLst>
                </a:gridCol>
                <a:gridCol w="1726128">
                  <a:extLst>
                    <a:ext uri="{9D8B030D-6E8A-4147-A177-3AD203B41FA5}">
                      <a16:colId xmlns:a16="http://schemas.microsoft.com/office/drawing/2014/main" val="3371846019"/>
                    </a:ext>
                  </a:extLst>
                </a:gridCol>
                <a:gridCol w="1241672">
                  <a:extLst>
                    <a:ext uri="{9D8B030D-6E8A-4147-A177-3AD203B41FA5}">
                      <a16:colId xmlns:a16="http://schemas.microsoft.com/office/drawing/2014/main" val="3612796211"/>
                    </a:ext>
                  </a:extLst>
                </a:gridCol>
                <a:gridCol w="1241672">
                  <a:extLst>
                    <a:ext uri="{9D8B030D-6E8A-4147-A177-3AD203B41FA5}">
                      <a16:colId xmlns:a16="http://schemas.microsoft.com/office/drawing/2014/main" val="1708587102"/>
                    </a:ext>
                  </a:extLst>
                </a:gridCol>
              </a:tblGrid>
              <a:tr h="549894">
                <a:tc>
                  <a:txBody>
                    <a:bodyPr/>
                    <a:lstStyle/>
                    <a:p>
                      <a:pPr algn="l" fontAlgn="b"/>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b="1" u="none" strike="noStrike">
                          <a:solidFill>
                            <a:schemeClr val="bg1">
                              <a:lumMod val="50000"/>
                              <a:lumOff val="50000"/>
                            </a:schemeClr>
                          </a:solidFill>
                          <a:effectLst/>
                        </a:rPr>
                        <a:t>2020/21 Revised Budget Feb 20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a:solidFill>
                            <a:schemeClr val="bg1">
                              <a:lumMod val="50000"/>
                              <a:lumOff val="50000"/>
                            </a:schemeClr>
                          </a:solidFill>
                          <a:effectLst/>
                        </a:rPr>
                        <a:t>2020/21 Provisional Outturn</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Q3 variation</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lvl="0" algn="r">
                        <a:buNone/>
                      </a:pPr>
                      <a:r>
                        <a:rPr lang="en-GB" sz="1600" b="1" u="none" strike="noStrike" dirty="0">
                          <a:solidFill>
                            <a:schemeClr val="bg1">
                              <a:lumMod val="50000"/>
                              <a:lumOff val="50000"/>
                            </a:schemeClr>
                          </a:solidFill>
                          <a:effectLst/>
                        </a:rPr>
                        <a:t>Q2 variation</a:t>
                      </a:r>
                    </a:p>
                  </a:txBody>
                  <a:tcPr marL="8397" marR="8397" marT="8397" marB="0" anchor="b"/>
                </a:tc>
                <a:extLst>
                  <a:ext uri="{0D108BD9-81ED-4DB2-BD59-A6C34878D82A}">
                    <a16:rowId xmlns:a16="http://schemas.microsoft.com/office/drawing/2014/main" val="755922628"/>
                  </a:ext>
                </a:extLst>
              </a:tr>
              <a:tr h="242528">
                <a:tc>
                  <a:txBody>
                    <a:bodyPr/>
                    <a:lstStyle/>
                    <a:p>
                      <a:pPr algn="l" fontAlgn="b"/>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b="1" u="none" strike="noStrike">
                          <a:solidFill>
                            <a:schemeClr val="bg1">
                              <a:lumMod val="50000"/>
                              <a:lumOff val="50000"/>
                            </a:schemeClr>
                          </a:solidFill>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a:solidFill>
                            <a:schemeClr val="bg1">
                              <a:lumMod val="50000"/>
                              <a:lumOff val="50000"/>
                            </a:schemeClr>
                          </a:solidFill>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 (000)</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lvl="0" algn="r">
                        <a:buNone/>
                      </a:pPr>
                      <a:r>
                        <a:rPr lang="en-GB" sz="1600" b="1" u="none" strike="noStrike" dirty="0">
                          <a:solidFill>
                            <a:schemeClr val="bg1">
                              <a:lumMod val="50000"/>
                              <a:lumOff val="50000"/>
                            </a:schemeClr>
                          </a:solidFill>
                          <a:effectLst/>
                        </a:rPr>
                        <a:t>£(000)</a:t>
                      </a:r>
                    </a:p>
                  </a:txBody>
                  <a:tcPr marL="8397" marR="8397" marT="8397" marB="0" anchor="b"/>
                </a:tc>
                <a:extLst>
                  <a:ext uri="{0D108BD9-81ED-4DB2-BD59-A6C34878D82A}">
                    <a16:rowId xmlns:a16="http://schemas.microsoft.com/office/drawing/2014/main" val="3744067181"/>
                  </a:ext>
                </a:extLst>
              </a:tr>
              <a:tr h="242528">
                <a:tc>
                  <a:txBody>
                    <a:bodyPr/>
                    <a:lstStyle/>
                    <a:p>
                      <a:pPr algn="l" fontAlgn="b"/>
                      <a:r>
                        <a:rPr lang="en-GB" sz="1600" b="1" u="none" strike="noStrike" dirty="0">
                          <a:solidFill>
                            <a:schemeClr val="bg1">
                              <a:lumMod val="50000"/>
                              <a:lumOff val="50000"/>
                            </a:schemeClr>
                          </a:solidFill>
                          <a:effectLst/>
                        </a:rPr>
                        <a:t>Housing</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0" i="0" u="none" strike="noStrike" dirty="0">
                          <a:solidFill>
                            <a:schemeClr val="bg1"/>
                          </a:solidFill>
                          <a:effectLst/>
                          <a:latin typeface="Calibri (body)"/>
                        </a:rPr>
                        <a:t>1.381</a:t>
                      </a:r>
                    </a:p>
                  </a:txBody>
                  <a:tcPr marL="8397" marR="8397" marT="8397" marB="0" anchor="b"/>
                </a:tc>
                <a:tc>
                  <a:txBody>
                    <a:bodyPr/>
                    <a:lstStyle/>
                    <a:p>
                      <a:pPr algn="r" fontAlgn="b"/>
                      <a:r>
                        <a:rPr lang="en-GB" sz="1600" b="0" i="0" u="none" strike="noStrike" dirty="0">
                          <a:solidFill>
                            <a:schemeClr val="bg1"/>
                          </a:solidFill>
                          <a:effectLst/>
                          <a:latin typeface="Calibri (body)"/>
                        </a:rPr>
                        <a:t>1.381</a:t>
                      </a:r>
                    </a:p>
                  </a:txBody>
                  <a:tcPr marL="8397" marR="8397" marT="8397" marB="0" anchor="b"/>
                </a:tc>
                <a:tc>
                  <a:txBody>
                    <a:bodyPr/>
                    <a:lstStyle/>
                    <a:p>
                      <a:pPr algn="r" fontAlgn="b"/>
                      <a:r>
                        <a:rPr lang="en-GB" sz="1600" u="none" strike="noStrike" dirty="0">
                          <a:solidFill>
                            <a:schemeClr val="bg1"/>
                          </a:solidFill>
                          <a:effectLst/>
                          <a:latin typeface="Calibri (body)"/>
                        </a:rPr>
                        <a:t>0</a:t>
                      </a:r>
                      <a:endParaRPr lang="en-GB" sz="1600" b="0" i="0" u="none" strike="noStrike" dirty="0">
                        <a:solidFill>
                          <a:schemeClr val="bg1"/>
                        </a:solidFill>
                        <a:effectLst/>
                        <a:latin typeface="Calibri (body)"/>
                      </a:endParaRPr>
                    </a:p>
                  </a:txBody>
                  <a:tcPr marL="8397" marR="8397" marT="8397" marB="0" anchor="b"/>
                </a:tc>
                <a:tc>
                  <a:txBody>
                    <a:bodyPr/>
                    <a:lstStyle/>
                    <a:p>
                      <a:pPr lvl="0" algn="r">
                        <a:buNone/>
                      </a:pPr>
                      <a:r>
                        <a:rPr lang="en-GB" sz="1600" u="none" strike="noStrike" dirty="0">
                          <a:solidFill>
                            <a:schemeClr val="bg1"/>
                          </a:solidFill>
                          <a:effectLst/>
                          <a:latin typeface="Calibri (body)"/>
                        </a:rPr>
                        <a:t>0</a:t>
                      </a:r>
                    </a:p>
                  </a:txBody>
                  <a:tcPr marL="8397" marR="8397" marT="8397" marB="0" anchor="b"/>
                </a:tc>
                <a:extLst>
                  <a:ext uri="{0D108BD9-81ED-4DB2-BD59-A6C34878D82A}">
                    <a16:rowId xmlns:a16="http://schemas.microsoft.com/office/drawing/2014/main" val="1740757824"/>
                  </a:ext>
                </a:extLst>
              </a:tr>
              <a:tr h="242528">
                <a:tc>
                  <a:txBody>
                    <a:bodyPr/>
                    <a:lstStyle/>
                    <a:p>
                      <a:pPr algn="l" fontAlgn="b"/>
                      <a:r>
                        <a:rPr lang="en-GB" sz="1600" b="1" u="none" strike="noStrike" dirty="0">
                          <a:solidFill>
                            <a:schemeClr val="bg1">
                              <a:lumMod val="50000"/>
                              <a:lumOff val="50000"/>
                            </a:schemeClr>
                          </a:solidFill>
                          <a:effectLst/>
                        </a:rPr>
                        <a:t>Operational Land and Buildings</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0" i="0" u="none" strike="noStrike" dirty="0">
                          <a:solidFill>
                            <a:schemeClr val="bg1"/>
                          </a:solidFill>
                          <a:effectLst/>
                          <a:latin typeface="Calibri (body)"/>
                        </a:rPr>
                        <a:t>10.376</a:t>
                      </a:r>
                    </a:p>
                  </a:txBody>
                  <a:tcPr marL="8397" marR="8397" marT="8397" marB="0" anchor="b"/>
                </a:tc>
                <a:tc>
                  <a:txBody>
                    <a:bodyPr/>
                    <a:lstStyle/>
                    <a:p>
                      <a:pPr algn="r" fontAlgn="b"/>
                      <a:r>
                        <a:rPr lang="en-GB" sz="1600" b="0" i="0" u="none" strike="noStrike" dirty="0">
                          <a:solidFill>
                            <a:schemeClr val="bg1"/>
                          </a:solidFill>
                          <a:effectLst/>
                          <a:latin typeface="Calibri (body)"/>
                        </a:rPr>
                        <a:t>5.877</a:t>
                      </a:r>
                    </a:p>
                  </a:txBody>
                  <a:tcPr marL="8397" marR="8397" marT="8397" marB="0" anchor="b"/>
                </a:tc>
                <a:tc>
                  <a:txBody>
                    <a:bodyPr/>
                    <a:lstStyle/>
                    <a:p>
                      <a:pPr algn="r" fontAlgn="b"/>
                      <a:r>
                        <a:rPr lang="en-GB" sz="1600" u="none" strike="noStrike" dirty="0">
                          <a:solidFill>
                            <a:schemeClr val="bg1"/>
                          </a:solidFill>
                          <a:effectLst/>
                          <a:latin typeface="Calibri (body)"/>
                        </a:rPr>
                        <a:t>(4.499)</a:t>
                      </a:r>
                      <a:endParaRPr lang="en-GB" sz="1600" b="0" i="0" u="none" strike="noStrike" dirty="0">
                        <a:solidFill>
                          <a:schemeClr val="bg1"/>
                        </a:solidFill>
                        <a:effectLst/>
                        <a:latin typeface="Calibri (body)"/>
                      </a:endParaRPr>
                    </a:p>
                  </a:txBody>
                  <a:tcPr marL="8397" marR="8397" marT="8397" marB="0" anchor="b"/>
                </a:tc>
                <a:tc>
                  <a:txBody>
                    <a:bodyPr/>
                    <a:lstStyle/>
                    <a:p>
                      <a:pPr lvl="0" algn="r">
                        <a:buNone/>
                      </a:pPr>
                      <a:r>
                        <a:rPr lang="en-GB" sz="1600" u="none" strike="noStrike" dirty="0">
                          <a:solidFill>
                            <a:schemeClr val="bg1"/>
                          </a:solidFill>
                          <a:effectLst/>
                          <a:latin typeface="Calibri (body)"/>
                        </a:rPr>
                        <a:t>(4.499)</a:t>
                      </a:r>
                    </a:p>
                  </a:txBody>
                  <a:tcPr marL="8397" marR="8397" marT="8397" marB="0" anchor="b"/>
                </a:tc>
                <a:extLst>
                  <a:ext uri="{0D108BD9-81ED-4DB2-BD59-A6C34878D82A}">
                    <a16:rowId xmlns:a16="http://schemas.microsoft.com/office/drawing/2014/main" val="3833508248"/>
                  </a:ext>
                </a:extLst>
              </a:tr>
              <a:tr h="242528">
                <a:tc>
                  <a:txBody>
                    <a:bodyPr/>
                    <a:lstStyle/>
                    <a:p>
                      <a:pPr algn="l" fontAlgn="b"/>
                      <a:r>
                        <a:rPr lang="en-GB" sz="1600" b="1" i="0" u="none" strike="noStrike" dirty="0">
                          <a:solidFill>
                            <a:schemeClr val="bg1">
                              <a:lumMod val="50000"/>
                              <a:lumOff val="50000"/>
                            </a:schemeClr>
                          </a:solidFill>
                          <a:effectLst/>
                          <a:latin typeface="Calibri "/>
                        </a:rPr>
                        <a:t>Investment Property</a:t>
                      </a:r>
                    </a:p>
                  </a:txBody>
                  <a:tcPr marL="8397" marR="8397" marT="8397" marB="0" anchor="b"/>
                </a:tc>
                <a:tc>
                  <a:txBody>
                    <a:bodyPr/>
                    <a:lstStyle/>
                    <a:p>
                      <a:pPr algn="r" fontAlgn="b"/>
                      <a:r>
                        <a:rPr lang="en-GB" sz="1600" b="0" i="0" u="none" strike="noStrike" dirty="0">
                          <a:solidFill>
                            <a:schemeClr val="bg1"/>
                          </a:solidFill>
                          <a:effectLst/>
                          <a:latin typeface="Calibri (body)"/>
                        </a:rPr>
                        <a:t>78.811</a:t>
                      </a:r>
                    </a:p>
                  </a:txBody>
                  <a:tcPr marL="8397" marR="8397" marT="8397" marB="0" anchor="b"/>
                </a:tc>
                <a:tc>
                  <a:txBody>
                    <a:bodyPr/>
                    <a:lstStyle/>
                    <a:p>
                      <a:pPr algn="r" fontAlgn="b"/>
                      <a:r>
                        <a:rPr lang="en-GB" sz="1600" b="0" i="0" u="none" strike="noStrike" dirty="0">
                          <a:solidFill>
                            <a:schemeClr val="bg1"/>
                          </a:solidFill>
                          <a:effectLst/>
                          <a:latin typeface="Calibri (body)"/>
                        </a:rPr>
                        <a:t>0</a:t>
                      </a:r>
                    </a:p>
                  </a:txBody>
                  <a:tcPr marL="8397" marR="8397" marT="8397" marB="0" anchor="b"/>
                </a:tc>
                <a:tc>
                  <a:txBody>
                    <a:bodyPr/>
                    <a:lstStyle/>
                    <a:p>
                      <a:pPr algn="r" fontAlgn="b"/>
                      <a:r>
                        <a:rPr lang="en-GB" sz="1600" b="0" i="0" u="none" strike="noStrike" dirty="0">
                          <a:solidFill>
                            <a:schemeClr val="bg1"/>
                          </a:solidFill>
                          <a:effectLst/>
                          <a:latin typeface="Calibri (body)"/>
                        </a:rPr>
                        <a:t>(78.811)</a:t>
                      </a:r>
                    </a:p>
                  </a:txBody>
                  <a:tcPr marL="8397" marR="8397" marT="8397" marB="0" anchor="b"/>
                </a:tc>
                <a:tc>
                  <a:txBody>
                    <a:bodyPr/>
                    <a:lstStyle/>
                    <a:p>
                      <a:pPr lvl="0" algn="r">
                        <a:buNone/>
                      </a:pPr>
                      <a:r>
                        <a:rPr lang="en-GB" sz="1600" b="0" i="0" u="none" strike="noStrike" dirty="0">
                          <a:solidFill>
                            <a:schemeClr val="bg1"/>
                          </a:solidFill>
                          <a:effectLst/>
                          <a:latin typeface="Calibri (body)"/>
                        </a:rPr>
                        <a:t>(78.811)</a:t>
                      </a:r>
                    </a:p>
                  </a:txBody>
                  <a:tcPr marL="8397" marR="8397" marT="8397" marB="0" anchor="b"/>
                </a:tc>
                <a:extLst>
                  <a:ext uri="{0D108BD9-81ED-4DB2-BD59-A6C34878D82A}">
                    <a16:rowId xmlns:a16="http://schemas.microsoft.com/office/drawing/2014/main" val="1767941599"/>
                  </a:ext>
                </a:extLst>
              </a:tr>
              <a:tr h="242528">
                <a:tc>
                  <a:txBody>
                    <a:bodyPr/>
                    <a:lstStyle/>
                    <a:p>
                      <a:pPr algn="l" fontAlgn="b"/>
                      <a:r>
                        <a:rPr lang="en-GB" sz="1600" b="1" u="none" strike="noStrike" dirty="0">
                          <a:solidFill>
                            <a:schemeClr val="bg1">
                              <a:lumMod val="50000"/>
                              <a:lumOff val="50000"/>
                            </a:schemeClr>
                          </a:solidFill>
                          <a:effectLst/>
                        </a:rPr>
                        <a:t>IT Equipment</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0" i="0" u="none" strike="noStrike" dirty="0">
                          <a:solidFill>
                            <a:schemeClr val="bg1"/>
                          </a:solidFill>
                          <a:effectLst/>
                          <a:latin typeface="Calibri (body)"/>
                        </a:rPr>
                        <a:t>0.266</a:t>
                      </a:r>
                    </a:p>
                  </a:txBody>
                  <a:tcPr marL="8397" marR="8397" marT="8397" marB="0" anchor="b"/>
                </a:tc>
                <a:tc>
                  <a:txBody>
                    <a:bodyPr/>
                    <a:lstStyle/>
                    <a:p>
                      <a:pPr algn="r" fontAlgn="b"/>
                      <a:r>
                        <a:rPr lang="en-GB" sz="1600" b="0" i="0" u="none" strike="noStrike" dirty="0">
                          <a:solidFill>
                            <a:schemeClr val="bg1"/>
                          </a:solidFill>
                          <a:effectLst/>
                          <a:latin typeface="Calibri (body)"/>
                        </a:rPr>
                        <a:t>0.069</a:t>
                      </a:r>
                    </a:p>
                  </a:txBody>
                  <a:tcPr marL="8397" marR="8397" marT="8397" marB="0" anchor="b"/>
                </a:tc>
                <a:tc>
                  <a:txBody>
                    <a:bodyPr/>
                    <a:lstStyle/>
                    <a:p>
                      <a:pPr algn="r" fontAlgn="b"/>
                      <a:r>
                        <a:rPr lang="en-GB" sz="1600" b="0" i="0" u="none" strike="noStrike" dirty="0">
                          <a:solidFill>
                            <a:schemeClr val="bg1"/>
                          </a:solidFill>
                          <a:effectLst/>
                          <a:latin typeface="Calibri (body)"/>
                        </a:rPr>
                        <a:t>(0.197)</a:t>
                      </a:r>
                    </a:p>
                  </a:txBody>
                  <a:tcPr marL="8397" marR="8397" marT="8397" marB="0" anchor="b"/>
                </a:tc>
                <a:tc>
                  <a:txBody>
                    <a:bodyPr/>
                    <a:lstStyle/>
                    <a:p>
                      <a:pPr lvl="0" algn="r">
                        <a:buNone/>
                      </a:pPr>
                      <a:r>
                        <a:rPr lang="en-GB" sz="1600" b="0" i="0" u="none" strike="noStrike" dirty="0">
                          <a:solidFill>
                            <a:schemeClr val="bg1"/>
                          </a:solidFill>
                          <a:effectLst/>
                          <a:latin typeface="Calibri (body)"/>
                        </a:rPr>
                        <a:t>0.015</a:t>
                      </a:r>
                    </a:p>
                  </a:txBody>
                  <a:tcPr marL="8397" marR="8397" marT="8397" marB="0" anchor="b"/>
                </a:tc>
                <a:extLst>
                  <a:ext uri="{0D108BD9-81ED-4DB2-BD59-A6C34878D82A}">
                    <a16:rowId xmlns:a16="http://schemas.microsoft.com/office/drawing/2014/main" val="2674177214"/>
                  </a:ext>
                </a:extLst>
              </a:tr>
              <a:tr h="242528">
                <a:tc>
                  <a:txBody>
                    <a:bodyPr/>
                    <a:lstStyle/>
                    <a:p>
                      <a:pPr algn="l" fontAlgn="b"/>
                      <a:r>
                        <a:rPr lang="en-GB" sz="1600" b="1" u="none" strike="noStrike">
                          <a:solidFill>
                            <a:schemeClr val="bg1">
                              <a:lumMod val="50000"/>
                              <a:lumOff val="50000"/>
                            </a:schemeClr>
                          </a:solidFill>
                          <a:effectLst/>
                        </a:rPr>
                        <a:t>Vehicles</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0" i="0" u="none" strike="noStrike" dirty="0">
                          <a:solidFill>
                            <a:schemeClr val="bg1"/>
                          </a:solidFill>
                          <a:effectLst/>
                          <a:latin typeface="Calibri (body)"/>
                        </a:rPr>
                        <a:t>0.030</a:t>
                      </a:r>
                    </a:p>
                  </a:txBody>
                  <a:tcPr marL="8397" marR="8397" marT="8397" marB="0" anchor="b"/>
                </a:tc>
                <a:tc>
                  <a:txBody>
                    <a:bodyPr/>
                    <a:lstStyle/>
                    <a:p>
                      <a:pPr algn="r" fontAlgn="b"/>
                      <a:r>
                        <a:rPr lang="en-GB" sz="1600" b="0" i="0" u="none" strike="noStrike" dirty="0">
                          <a:solidFill>
                            <a:schemeClr val="bg1"/>
                          </a:solidFill>
                          <a:effectLst/>
                          <a:latin typeface="Calibri (body)"/>
                        </a:rPr>
                        <a:t>0.060</a:t>
                      </a:r>
                    </a:p>
                  </a:txBody>
                  <a:tcPr marL="8397" marR="8397" marT="8397" marB="0" anchor="b"/>
                </a:tc>
                <a:tc>
                  <a:txBody>
                    <a:bodyPr/>
                    <a:lstStyle/>
                    <a:p>
                      <a:pPr algn="r" fontAlgn="b"/>
                      <a:r>
                        <a:rPr lang="en-GB" sz="1600" b="0" i="0" u="none" strike="noStrike" dirty="0">
                          <a:solidFill>
                            <a:schemeClr val="bg1"/>
                          </a:solidFill>
                          <a:effectLst/>
                          <a:latin typeface="Calibri (body)"/>
                        </a:rPr>
                        <a:t>0.030</a:t>
                      </a:r>
                    </a:p>
                  </a:txBody>
                  <a:tcPr marL="8397" marR="8397" marT="8397" marB="0" anchor="b"/>
                </a:tc>
                <a:tc>
                  <a:txBody>
                    <a:bodyPr/>
                    <a:lstStyle/>
                    <a:p>
                      <a:pPr lvl="0" algn="r">
                        <a:buNone/>
                      </a:pPr>
                      <a:r>
                        <a:rPr lang="en-GB" sz="1600" b="0" i="0" u="none" strike="noStrike" dirty="0">
                          <a:solidFill>
                            <a:schemeClr val="bg1"/>
                          </a:solidFill>
                          <a:effectLst/>
                          <a:latin typeface="Calibri (body)"/>
                        </a:rPr>
                        <a:t>0.030</a:t>
                      </a:r>
                    </a:p>
                  </a:txBody>
                  <a:tcPr marL="8397" marR="8397" marT="8397" marB="0" anchor="b"/>
                </a:tc>
                <a:extLst>
                  <a:ext uri="{0D108BD9-81ED-4DB2-BD59-A6C34878D82A}">
                    <a16:rowId xmlns:a16="http://schemas.microsoft.com/office/drawing/2014/main" val="2770174746"/>
                  </a:ext>
                </a:extLst>
              </a:tr>
              <a:tr h="242528">
                <a:tc>
                  <a:txBody>
                    <a:bodyPr/>
                    <a:lstStyle/>
                    <a:p>
                      <a:pPr algn="l" fontAlgn="b"/>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chemeClr val="bg1"/>
                        </a:solidFill>
                        <a:effectLst/>
                        <a:latin typeface="Calibri (body)"/>
                      </a:endParaRPr>
                    </a:p>
                  </a:txBody>
                  <a:tcPr marL="8397" marR="8397" marT="8397" marB="0" anchor="b"/>
                </a:tc>
                <a:tc>
                  <a:txBody>
                    <a:bodyPr/>
                    <a:lstStyle/>
                    <a:p>
                      <a:pPr algn="l" fontAlgn="b"/>
                      <a:endParaRPr lang="en-GB" sz="1600" b="0" i="0" u="none" strike="noStrike" dirty="0">
                        <a:solidFill>
                          <a:schemeClr val="bg1"/>
                        </a:solidFill>
                        <a:effectLst/>
                        <a:latin typeface="Calibri (body)"/>
                      </a:endParaRPr>
                    </a:p>
                  </a:txBody>
                  <a:tcPr marL="8397" marR="8397" marT="8397" marB="0" anchor="b"/>
                </a:tc>
                <a:tc>
                  <a:txBody>
                    <a:bodyPr/>
                    <a:lstStyle/>
                    <a:p>
                      <a:pPr algn="r" fontAlgn="b"/>
                      <a:endParaRPr lang="en-GB" sz="1600" b="0" i="0" u="none" strike="noStrike" dirty="0">
                        <a:solidFill>
                          <a:schemeClr val="bg1"/>
                        </a:solidFill>
                        <a:effectLst/>
                        <a:latin typeface="Calibri (body)"/>
                      </a:endParaRPr>
                    </a:p>
                  </a:txBody>
                  <a:tcPr marL="8397" marR="8397" marT="8397" marB="0" anchor="b"/>
                </a:tc>
                <a:tc>
                  <a:txBody>
                    <a:bodyPr/>
                    <a:lstStyle/>
                    <a:p>
                      <a:pPr lvl="0" algn="r">
                        <a:buNone/>
                      </a:pPr>
                      <a:endParaRPr lang="en-GB" sz="1600" b="0" i="0" u="none" strike="noStrike" dirty="0">
                        <a:solidFill>
                          <a:schemeClr val="bg1"/>
                        </a:solidFill>
                        <a:effectLst/>
                        <a:latin typeface="Calibri (body)"/>
                      </a:endParaRPr>
                    </a:p>
                  </a:txBody>
                  <a:tcPr marL="8397" marR="8397" marT="8397" marB="0" anchor="b"/>
                </a:tc>
                <a:extLst>
                  <a:ext uri="{0D108BD9-81ED-4DB2-BD59-A6C34878D82A}">
                    <a16:rowId xmlns:a16="http://schemas.microsoft.com/office/drawing/2014/main" val="3412268362"/>
                  </a:ext>
                </a:extLst>
              </a:tr>
              <a:tr h="242528">
                <a:tc>
                  <a:txBody>
                    <a:bodyPr/>
                    <a:lstStyle/>
                    <a:p>
                      <a:pPr algn="l" fontAlgn="b"/>
                      <a:r>
                        <a:rPr lang="en-GB" sz="1600" b="1" u="none" strike="noStrike">
                          <a:solidFill>
                            <a:schemeClr val="bg1">
                              <a:lumMod val="50000"/>
                              <a:lumOff val="50000"/>
                            </a:schemeClr>
                          </a:solidFill>
                          <a:effectLst/>
                        </a:rPr>
                        <a:t>Total Capital Programme</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dirty="0">
                          <a:solidFill>
                            <a:schemeClr val="bg1"/>
                          </a:solidFill>
                          <a:effectLst/>
                          <a:latin typeface="Calibri (body)"/>
                        </a:rPr>
                        <a:t>90.864 </a:t>
                      </a:r>
                      <a:endParaRPr lang="en-GB" sz="1600" b="1" i="0" u="none" strike="noStrike" dirty="0">
                        <a:solidFill>
                          <a:schemeClr val="bg1"/>
                        </a:solidFill>
                        <a:effectLst/>
                        <a:latin typeface="Calibri (body)"/>
                      </a:endParaRPr>
                    </a:p>
                  </a:txBody>
                  <a:tcPr marL="8397" marR="8397" marT="8397" marB="0" anchor="b"/>
                </a:tc>
                <a:tc>
                  <a:txBody>
                    <a:bodyPr/>
                    <a:lstStyle/>
                    <a:p>
                      <a:pPr algn="r" fontAlgn="b"/>
                      <a:r>
                        <a:rPr lang="en-GB" sz="1600" b="0" i="0" u="none" strike="noStrike" dirty="0">
                          <a:solidFill>
                            <a:schemeClr val="bg1"/>
                          </a:solidFill>
                          <a:effectLst/>
                          <a:latin typeface="Calibri (body)"/>
                        </a:rPr>
                        <a:t>7.387</a:t>
                      </a:r>
                    </a:p>
                  </a:txBody>
                  <a:tcPr marL="8397" marR="8397" marT="8397" marB="0" anchor="b"/>
                </a:tc>
                <a:tc>
                  <a:txBody>
                    <a:bodyPr/>
                    <a:lstStyle/>
                    <a:p>
                      <a:pPr algn="r" fontAlgn="b"/>
                      <a:r>
                        <a:rPr lang="en-GB" sz="1600" u="none" strike="noStrike" dirty="0">
                          <a:solidFill>
                            <a:schemeClr val="bg1"/>
                          </a:solidFill>
                          <a:effectLst/>
                          <a:latin typeface="Calibri (body)"/>
                        </a:rPr>
                        <a:t>(83.477)</a:t>
                      </a:r>
                      <a:endParaRPr lang="en-GB" sz="1600" b="1" i="0" u="none" strike="noStrike" dirty="0">
                        <a:solidFill>
                          <a:schemeClr val="bg1"/>
                        </a:solidFill>
                        <a:effectLst/>
                        <a:latin typeface="Calibri (body)"/>
                      </a:endParaRPr>
                    </a:p>
                  </a:txBody>
                  <a:tcPr marL="8397" marR="8397" marT="8397" marB="0" anchor="b"/>
                </a:tc>
                <a:tc>
                  <a:txBody>
                    <a:bodyPr/>
                    <a:lstStyle/>
                    <a:p>
                      <a:pPr lvl="0" algn="r">
                        <a:buNone/>
                      </a:pPr>
                      <a:r>
                        <a:rPr lang="en-GB" sz="1600" u="none" strike="noStrike" dirty="0">
                          <a:solidFill>
                            <a:schemeClr val="bg1"/>
                          </a:solidFill>
                          <a:effectLst/>
                          <a:latin typeface="Calibri (body)"/>
                        </a:rPr>
                        <a:t>(83.265)</a:t>
                      </a:r>
                    </a:p>
                  </a:txBody>
                  <a:tcPr marL="8397" marR="8397" marT="8397" marB="0" anchor="b"/>
                </a:tc>
                <a:extLst>
                  <a:ext uri="{0D108BD9-81ED-4DB2-BD59-A6C34878D82A}">
                    <a16:rowId xmlns:a16="http://schemas.microsoft.com/office/drawing/2014/main" val="2753203861"/>
                  </a:ext>
                </a:extLst>
              </a:tr>
              <a:tr h="242528">
                <a:tc>
                  <a:txBody>
                    <a:bodyPr/>
                    <a:lstStyle/>
                    <a:p>
                      <a:pPr algn="l" fontAlgn="b"/>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l"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endParaRPr lang="en-GB" sz="1600" b="0" i="0" u="none" strike="noStrike" dirty="0">
                        <a:solidFill>
                          <a:srgbClr val="000000"/>
                        </a:solidFill>
                        <a:effectLst/>
                        <a:latin typeface="Arial"/>
                      </a:endParaRPr>
                    </a:p>
                  </a:txBody>
                  <a:tcPr marL="8397" marR="8397" marT="8397" marB="0" anchor="b"/>
                </a:tc>
                <a:extLst>
                  <a:ext uri="{0D108BD9-81ED-4DB2-BD59-A6C34878D82A}">
                    <a16:rowId xmlns:a16="http://schemas.microsoft.com/office/drawing/2014/main" val="3887252782"/>
                  </a:ext>
                </a:extLst>
              </a:tr>
              <a:tr h="476982">
                <a:tc>
                  <a:txBody>
                    <a:bodyPr/>
                    <a:lstStyle/>
                    <a:p>
                      <a:pPr algn="l" fontAlgn="b"/>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2020/21 Revised Budget Feb 20</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a:solidFill>
                            <a:schemeClr val="bg1">
                              <a:lumMod val="50000"/>
                              <a:lumOff val="50000"/>
                            </a:schemeClr>
                          </a:solidFill>
                          <a:effectLst/>
                        </a:rPr>
                        <a:t>2020/21 Provisional Outturn</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a:solidFill>
                            <a:schemeClr val="bg1">
                              <a:lumMod val="50000"/>
                              <a:lumOff val="50000"/>
                            </a:schemeClr>
                          </a:solidFill>
                          <a:effectLst/>
                        </a:rPr>
                        <a:t>2020/21 Variance</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lvl="0" algn="r">
                        <a:buNone/>
                      </a:pPr>
                      <a:endParaRPr lang="en-GB" sz="1600" b="1" u="none" strike="noStrike">
                        <a:solidFill>
                          <a:schemeClr val="bg1">
                            <a:lumMod val="50000"/>
                            <a:lumOff val="50000"/>
                          </a:schemeClr>
                        </a:solidFill>
                        <a:effectLst/>
                      </a:endParaRPr>
                    </a:p>
                  </a:txBody>
                  <a:tcPr marL="8397" marR="8397" marT="8397" marB="0" anchor="b"/>
                </a:tc>
                <a:extLst>
                  <a:ext uri="{0D108BD9-81ED-4DB2-BD59-A6C34878D82A}">
                    <a16:rowId xmlns:a16="http://schemas.microsoft.com/office/drawing/2014/main" val="150323223"/>
                  </a:ext>
                </a:extLst>
              </a:tr>
              <a:tr h="242528">
                <a:tc>
                  <a:txBody>
                    <a:bodyPr/>
                    <a:lstStyle/>
                    <a:p>
                      <a:pPr algn="l" fontAlgn="b"/>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b="1" u="none" strike="noStrike">
                          <a:solidFill>
                            <a:schemeClr val="bg1">
                              <a:lumMod val="50000"/>
                              <a:lumOff val="50000"/>
                            </a:schemeClr>
                          </a:solidFill>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a:solidFill>
                            <a:schemeClr val="bg1">
                              <a:lumMod val="50000"/>
                              <a:lumOff val="50000"/>
                            </a:schemeClr>
                          </a:solidFill>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a:solidFill>
                            <a:schemeClr val="bg1">
                              <a:lumMod val="50000"/>
                              <a:lumOff val="50000"/>
                            </a:schemeClr>
                          </a:solidFill>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lvl="0" algn="r">
                        <a:buNone/>
                      </a:pPr>
                      <a:endParaRPr lang="en-GB" sz="1600" b="1" u="none" strike="noStrike">
                        <a:solidFill>
                          <a:schemeClr val="bg1">
                            <a:lumMod val="50000"/>
                            <a:lumOff val="50000"/>
                          </a:schemeClr>
                        </a:solidFill>
                        <a:effectLst/>
                      </a:endParaRPr>
                    </a:p>
                  </a:txBody>
                  <a:tcPr marL="8397" marR="8397" marT="8397" marB="0" anchor="b"/>
                </a:tc>
                <a:extLst>
                  <a:ext uri="{0D108BD9-81ED-4DB2-BD59-A6C34878D82A}">
                    <a16:rowId xmlns:a16="http://schemas.microsoft.com/office/drawing/2014/main" val="1672003114"/>
                  </a:ext>
                </a:extLst>
              </a:tr>
              <a:tr h="242528">
                <a:tc>
                  <a:txBody>
                    <a:bodyPr/>
                    <a:lstStyle/>
                    <a:p>
                      <a:pPr algn="l" fontAlgn="b"/>
                      <a:r>
                        <a:rPr lang="en-GB" sz="1600" b="1" u="none" strike="noStrike">
                          <a:solidFill>
                            <a:schemeClr val="bg1">
                              <a:lumMod val="50000"/>
                              <a:lumOff val="50000"/>
                            </a:schemeClr>
                          </a:solidFill>
                          <a:effectLst/>
                        </a:rPr>
                        <a:t>Funded By:</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l"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endParaRPr lang="en-GB" sz="1600" b="0" i="0" u="none" strike="noStrike">
                        <a:solidFill>
                          <a:srgbClr val="000000"/>
                        </a:solidFill>
                        <a:effectLst/>
                        <a:latin typeface="Arial"/>
                      </a:endParaRPr>
                    </a:p>
                  </a:txBody>
                  <a:tcPr marL="8397" marR="8397" marT="8397" marB="0" anchor="b"/>
                </a:tc>
                <a:extLst>
                  <a:ext uri="{0D108BD9-81ED-4DB2-BD59-A6C34878D82A}">
                    <a16:rowId xmlns:a16="http://schemas.microsoft.com/office/drawing/2014/main" val="4292771506"/>
                  </a:ext>
                </a:extLst>
              </a:tr>
              <a:tr h="476982">
                <a:tc>
                  <a:txBody>
                    <a:bodyPr/>
                    <a:lstStyle/>
                    <a:p>
                      <a:pPr algn="l" fontAlgn="b"/>
                      <a:r>
                        <a:rPr lang="en-GB" sz="1600" b="1" u="none" strike="noStrike">
                          <a:solidFill>
                            <a:schemeClr val="bg1">
                              <a:lumMod val="50000"/>
                              <a:lumOff val="50000"/>
                            </a:schemeClr>
                          </a:solidFill>
                          <a:effectLst/>
                        </a:rPr>
                        <a:t>REFCUS (Revenue funded as Capital under Statute)</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1.381</a:t>
                      </a: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1.381</a:t>
                      </a:r>
                    </a:p>
                  </a:txBody>
                  <a:tcPr marL="8397" marR="8397" marT="8397" marB="0" anchor="b"/>
                </a:tc>
                <a:tc>
                  <a:txBody>
                    <a:bodyPr/>
                    <a:lstStyle/>
                    <a:p>
                      <a:pPr algn="r" fontAlgn="b"/>
                      <a:r>
                        <a:rPr lang="en-GB" sz="1600" u="none" strike="noStrike" dirty="0">
                          <a:solidFill>
                            <a:schemeClr val="bg1"/>
                          </a:solidFill>
                          <a:effectLst/>
                        </a:rPr>
                        <a:t>0</a:t>
                      </a:r>
                      <a:endParaRPr lang="en-GB" sz="1600" b="0" i="0" u="none" strike="noStrike" dirty="0">
                        <a:solidFill>
                          <a:schemeClr val="bg1"/>
                        </a:solidFill>
                        <a:effectLst/>
                        <a:latin typeface="Arial" panose="020B0604020202020204" pitchFamily="34" charset="0"/>
                      </a:endParaRPr>
                    </a:p>
                  </a:txBody>
                  <a:tcPr marL="8397" marR="8397" marT="8397" marB="0" anchor="b"/>
                </a:tc>
                <a:tc>
                  <a:txBody>
                    <a:bodyPr/>
                    <a:lstStyle/>
                    <a:p>
                      <a:pPr lvl="0" algn="r">
                        <a:buNone/>
                      </a:pPr>
                      <a:r>
                        <a:rPr lang="en-GB" sz="1600" u="none" strike="noStrike">
                          <a:solidFill>
                            <a:schemeClr val="bg1"/>
                          </a:solidFill>
                          <a:effectLst/>
                        </a:rPr>
                        <a:t>0</a:t>
                      </a:r>
                    </a:p>
                  </a:txBody>
                  <a:tcPr marL="8397" marR="8397" marT="8397" marB="0" anchor="b"/>
                </a:tc>
                <a:extLst>
                  <a:ext uri="{0D108BD9-81ED-4DB2-BD59-A6C34878D82A}">
                    <a16:rowId xmlns:a16="http://schemas.microsoft.com/office/drawing/2014/main" val="1277080458"/>
                  </a:ext>
                </a:extLst>
              </a:tr>
              <a:tr h="242528">
                <a:tc>
                  <a:txBody>
                    <a:bodyPr/>
                    <a:lstStyle/>
                    <a:p>
                      <a:pPr algn="l" fontAlgn="b"/>
                      <a:r>
                        <a:rPr lang="en-GB" sz="1600" b="1" u="none" strike="noStrike">
                          <a:solidFill>
                            <a:schemeClr val="bg1">
                              <a:lumMod val="50000"/>
                              <a:lumOff val="50000"/>
                            </a:schemeClr>
                          </a:solidFill>
                          <a:effectLst/>
                        </a:rPr>
                        <a:t>External Grants &amp; Contributions</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0</a:t>
                      </a:r>
                    </a:p>
                  </a:txBody>
                  <a:tcPr marL="8397" marR="8397" marT="8397" marB="0" anchor="b"/>
                </a:tc>
                <a:tc>
                  <a:txBody>
                    <a:bodyPr/>
                    <a:lstStyle/>
                    <a:p>
                      <a:pPr algn="r" fontAlgn="b"/>
                      <a:r>
                        <a:rPr lang="en-GB" sz="1600" u="none" strike="noStrike" dirty="0">
                          <a:solidFill>
                            <a:schemeClr val="bg1"/>
                          </a:solidFill>
                          <a:effectLst/>
                        </a:rPr>
                        <a:t>0</a:t>
                      </a:r>
                      <a:endParaRPr lang="en-GB" sz="1600" b="0" i="0" u="none" strike="noStrike" dirty="0">
                        <a:solidFill>
                          <a:schemeClr val="bg1"/>
                        </a:solidFill>
                        <a:effectLst/>
                        <a:latin typeface="Arial" panose="020B0604020202020204" pitchFamily="34" charset="0"/>
                      </a:endParaRPr>
                    </a:p>
                  </a:txBody>
                  <a:tcPr marL="8397" marR="8397" marT="8397" marB="0" anchor="b"/>
                </a:tc>
                <a:tc>
                  <a:txBody>
                    <a:bodyPr/>
                    <a:lstStyle/>
                    <a:p>
                      <a:pPr algn="r" fontAlgn="b"/>
                      <a:r>
                        <a:rPr lang="en-GB" sz="1600" u="none" strike="noStrike" dirty="0">
                          <a:solidFill>
                            <a:schemeClr val="bg1"/>
                          </a:solidFill>
                          <a:effectLst/>
                        </a:rPr>
                        <a:t>0</a:t>
                      </a:r>
                      <a:endParaRPr lang="en-GB" sz="1600" b="0" i="0" u="none" strike="noStrike" dirty="0">
                        <a:solidFill>
                          <a:schemeClr val="bg1"/>
                        </a:solidFill>
                        <a:effectLst/>
                        <a:latin typeface="Arial" panose="020B0604020202020204" pitchFamily="34" charset="0"/>
                      </a:endParaRPr>
                    </a:p>
                  </a:txBody>
                  <a:tcPr marL="8397" marR="8397" marT="8397" marB="0" anchor="b"/>
                </a:tc>
                <a:tc>
                  <a:txBody>
                    <a:bodyPr/>
                    <a:lstStyle/>
                    <a:p>
                      <a:pPr lvl="0" algn="r">
                        <a:buNone/>
                      </a:pPr>
                      <a:r>
                        <a:rPr lang="en-GB" sz="1600" u="none" strike="noStrike" dirty="0">
                          <a:solidFill>
                            <a:schemeClr val="bg1"/>
                          </a:solidFill>
                          <a:effectLst/>
                        </a:rPr>
                        <a:t>0</a:t>
                      </a:r>
                    </a:p>
                  </a:txBody>
                  <a:tcPr marL="8397" marR="8397" marT="8397" marB="0" anchor="b"/>
                </a:tc>
                <a:extLst>
                  <a:ext uri="{0D108BD9-81ED-4DB2-BD59-A6C34878D82A}">
                    <a16:rowId xmlns:a16="http://schemas.microsoft.com/office/drawing/2014/main" val="1817311672"/>
                  </a:ext>
                </a:extLst>
              </a:tr>
              <a:tr h="242528">
                <a:tc>
                  <a:txBody>
                    <a:bodyPr/>
                    <a:lstStyle/>
                    <a:p>
                      <a:pPr algn="l" fontAlgn="b"/>
                      <a:r>
                        <a:rPr lang="en-GB" sz="1600" b="1" u="none" strike="noStrike">
                          <a:solidFill>
                            <a:schemeClr val="bg1">
                              <a:lumMod val="50000"/>
                              <a:lumOff val="50000"/>
                            </a:schemeClr>
                          </a:solidFill>
                          <a:effectLst/>
                        </a:rPr>
                        <a:t>Use of Specific Reserves</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0.296</a:t>
                      </a: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0.129</a:t>
                      </a: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(0.167)</a:t>
                      </a:r>
                    </a:p>
                  </a:txBody>
                  <a:tcPr marL="8397" marR="8397" marT="8397" marB="0" anchor="b"/>
                </a:tc>
                <a:tc>
                  <a:txBody>
                    <a:bodyPr/>
                    <a:lstStyle/>
                    <a:p>
                      <a:pPr lvl="0" algn="r">
                        <a:buNone/>
                      </a:pPr>
                      <a:r>
                        <a:rPr lang="en-GB" sz="1600" u="none" strike="noStrike" dirty="0">
                          <a:solidFill>
                            <a:schemeClr val="bg1"/>
                          </a:solidFill>
                          <a:effectLst/>
                        </a:rPr>
                        <a:t>0.045</a:t>
                      </a:r>
                    </a:p>
                  </a:txBody>
                  <a:tcPr marL="8397" marR="8397" marT="8397" marB="0" anchor="b"/>
                </a:tc>
                <a:extLst>
                  <a:ext uri="{0D108BD9-81ED-4DB2-BD59-A6C34878D82A}">
                    <a16:rowId xmlns:a16="http://schemas.microsoft.com/office/drawing/2014/main" val="3668313531"/>
                  </a:ext>
                </a:extLst>
              </a:tr>
              <a:tr h="242528">
                <a:tc>
                  <a:txBody>
                    <a:bodyPr/>
                    <a:lstStyle/>
                    <a:p>
                      <a:pPr algn="l" fontAlgn="b"/>
                      <a:r>
                        <a:rPr lang="en-GB" sz="1600" b="1" u="none" strike="noStrike">
                          <a:solidFill>
                            <a:schemeClr val="bg1">
                              <a:lumMod val="50000"/>
                              <a:lumOff val="50000"/>
                            </a:schemeClr>
                          </a:solidFill>
                          <a:effectLst/>
                        </a:rPr>
                        <a:t>Use of Capital Receipts</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0</a:t>
                      </a: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0</a:t>
                      </a:r>
                    </a:p>
                  </a:txBody>
                  <a:tcPr marL="8397" marR="8397" marT="8397" marB="0" anchor="b"/>
                </a:tc>
                <a:tc>
                  <a:txBody>
                    <a:bodyPr/>
                    <a:lstStyle/>
                    <a:p>
                      <a:pPr algn="r" fontAlgn="b"/>
                      <a:r>
                        <a:rPr lang="en-GB" sz="1600" u="none" strike="noStrike" dirty="0">
                          <a:solidFill>
                            <a:schemeClr val="bg1"/>
                          </a:solidFill>
                          <a:effectLst/>
                        </a:rPr>
                        <a:t>(0)</a:t>
                      </a:r>
                      <a:endParaRPr lang="en-GB" sz="1600" b="0" i="0" u="none" strike="noStrike" dirty="0">
                        <a:solidFill>
                          <a:schemeClr val="bg1"/>
                        </a:solidFill>
                        <a:effectLst/>
                        <a:latin typeface="Arial" panose="020B0604020202020204" pitchFamily="34" charset="0"/>
                      </a:endParaRPr>
                    </a:p>
                  </a:txBody>
                  <a:tcPr marL="8397" marR="8397" marT="8397" marB="0" anchor="b"/>
                </a:tc>
                <a:tc>
                  <a:txBody>
                    <a:bodyPr/>
                    <a:lstStyle/>
                    <a:p>
                      <a:pPr lvl="0" algn="r">
                        <a:buNone/>
                      </a:pPr>
                      <a:r>
                        <a:rPr lang="en-GB" sz="1600" u="none" strike="noStrike" dirty="0">
                          <a:solidFill>
                            <a:schemeClr val="bg1"/>
                          </a:solidFill>
                          <a:effectLst/>
                        </a:rPr>
                        <a:t>(0)</a:t>
                      </a:r>
                    </a:p>
                  </a:txBody>
                  <a:tcPr marL="8397" marR="8397" marT="8397" marB="0" anchor="b"/>
                </a:tc>
                <a:extLst>
                  <a:ext uri="{0D108BD9-81ED-4DB2-BD59-A6C34878D82A}">
                    <a16:rowId xmlns:a16="http://schemas.microsoft.com/office/drawing/2014/main" val="125752912"/>
                  </a:ext>
                </a:extLst>
              </a:tr>
              <a:tr h="242528">
                <a:tc>
                  <a:txBody>
                    <a:bodyPr/>
                    <a:lstStyle/>
                    <a:p>
                      <a:pPr algn="l" fontAlgn="b"/>
                      <a:r>
                        <a:rPr lang="en-GB" sz="1600" b="1" u="none" strike="noStrike">
                          <a:solidFill>
                            <a:schemeClr val="bg1">
                              <a:lumMod val="50000"/>
                              <a:lumOff val="50000"/>
                            </a:schemeClr>
                          </a:solidFill>
                          <a:effectLst/>
                        </a:rPr>
                        <a:t>Borrowing Requirement</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89.187</a:t>
                      </a: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5.877</a:t>
                      </a: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(83.310)</a:t>
                      </a:r>
                    </a:p>
                  </a:txBody>
                  <a:tcPr marL="8397" marR="8397" marT="8397" marB="0" anchor="b"/>
                </a:tc>
                <a:tc>
                  <a:txBody>
                    <a:bodyPr/>
                    <a:lstStyle/>
                    <a:p>
                      <a:pPr lvl="0" algn="r">
                        <a:buNone/>
                      </a:pPr>
                      <a:r>
                        <a:rPr lang="en-GB" sz="1600" u="none" strike="noStrike" dirty="0">
                          <a:solidFill>
                            <a:schemeClr val="bg1"/>
                          </a:solidFill>
                          <a:effectLst/>
                        </a:rPr>
                        <a:t>(83.310)</a:t>
                      </a:r>
                    </a:p>
                  </a:txBody>
                  <a:tcPr marL="8397" marR="8397" marT="8397" marB="0" anchor="b"/>
                </a:tc>
                <a:extLst>
                  <a:ext uri="{0D108BD9-81ED-4DB2-BD59-A6C34878D82A}">
                    <a16:rowId xmlns:a16="http://schemas.microsoft.com/office/drawing/2014/main" val="805853377"/>
                  </a:ext>
                </a:extLst>
              </a:tr>
              <a:tr h="242528">
                <a:tc>
                  <a:txBody>
                    <a:bodyPr/>
                    <a:lstStyle/>
                    <a:p>
                      <a:pPr algn="l" fontAlgn="b"/>
                      <a:r>
                        <a:rPr lang="en-GB" sz="1600" b="1" u="none" strike="noStrike">
                          <a:solidFill>
                            <a:schemeClr val="bg1">
                              <a:lumMod val="50000"/>
                              <a:lumOff val="50000"/>
                            </a:schemeClr>
                          </a:solidFill>
                          <a:effectLst/>
                        </a:rPr>
                        <a:t>Total Funding</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90.864</a:t>
                      </a:r>
                    </a:p>
                  </a:txBody>
                  <a:tcPr marL="8397" marR="8397" marT="8397" marB="0" anchor="b"/>
                </a:tc>
                <a:tc>
                  <a:txBody>
                    <a:bodyPr/>
                    <a:lstStyle/>
                    <a:p>
                      <a:pPr algn="r" fontAlgn="b"/>
                      <a:r>
                        <a:rPr lang="en-GB" sz="1600" b="0" i="0" u="none" strike="noStrike" dirty="0">
                          <a:solidFill>
                            <a:schemeClr val="bg1"/>
                          </a:solidFill>
                          <a:effectLst/>
                          <a:latin typeface="Arial" panose="020B0604020202020204" pitchFamily="34" charset="0"/>
                        </a:rPr>
                        <a:t>7.387</a:t>
                      </a:r>
                    </a:p>
                  </a:txBody>
                  <a:tcPr marL="8397" marR="8397" marT="8397" marB="0" anchor="b"/>
                </a:tc>
                <a:tc>
                  <a:txBody>
                    <a:bodyPr/>
                    <a:lstStyle/>
                    <a:p>
                      <a:pPr algn="r" fontAlgn="b"/>
                      <a:r>
                        <a:rPr lang="en-GB" sz="1600" b="0" i="0" u="none" strike="noStrike" dirty="0">
                          <a:solidFill>
                            <a:schemeClr val="bg1"/>
                          </a:solidFill>
                          <a:effectLst/>
                          <a:latin typeface="+mn-lt"/>
                        </a:rPr>
                        <a:t>(83.477)</a:t>
                      </a:r>
                    </a:p>
                  </a:txBody>
                  <a:tcPr marL="8397" marR="8397" marT="8397" marB="0" anchor="b"/>
                </a:tc>
                <a:tc>
                  <a:txBody>
                    <a:bodyPr/>
                    <a:lstStyle/>
                    <a:p>
                      <a:pPr lvl="0" algn="r">
                        <a:buNone/>
                      </a:pPr>
                      <a:r>
                        <a:rPr lang="en-GB" sz="1600" b="0" i="0" u="none" strike="noStrike" dirty="0">
                          <a:solidFill>
                            <a:schemeClr val="bg1"/>
                          </a:solidFill>
                          <a:effectLst/>
                          <a:latin typeface="+mn-lt"/>
                        </a:rPr>
                        <a:t>(83.265)</a:t>
                      </a:r>
                    </a:p>
                  </a:txBody>
                  <a:tcPr marL="8397" marR="8397" marT="8397" marB="0" anchor="b"/>
                </a:tc>
                <a:extLst>
                  <a:ext uri="{0D108BD9-81ED-4DB2-BD59-A6C34878D82A}">
                    <a16:rowId xmlns:a16="http://schemas.microsoft.com/office/drawing/2014/main" val="3127905188"/>
                  </a:ext>
                </a:extLst>
              </a:tr>
            </a:tbl>
          </a:graphicData>
        </a:graphic>
      </p:graphicFrame>
    </p:spTree>
    <p:extLst>
      <p:ext uri="{BB962C8B-B14F-4D97-AF65-F5344CB8AC3E}">
        <p14:creationId xmlns:p14="http://schemas.microsoft.com/office/powerpoint/2010/main" val="1237545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2301163993"/>
              </p:ext>
            </p:extLst>
          </p:nvPr>
        </p:nvGraphicFramePr>
        <p:xfrm>
          <a:off x="533400" y="976450"/>
          <a:ext cx="11372851" cy="5772399"/>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455587">
                <a:tc>
                  <a:txBody>
                    <a:bodyPr/>
                    <a:lstStyle/>
                    <a:p>
                      <a:r>
                        <a:rPr lang="en-GB" sz="2400" dirty="0"/>
                        <a:t>Project</a:t>
                      </a:r>
                    </a:p>
                  </a:txBody>
                  <a:tcPr>
                    <a:solidFill>
                      <a:schemeClr val="tx1">
                        <a:lumMod val="65000"/>
                      </a:schemeClr>
                    </a:solidFill>
                  </a:tcPr>
                </a:tc>
                <a:tc>
                  <a:txBody>
                    <a:bodyPr/>
                    <a:lstStyle/>
                    <a:p>
                      <a:r>
                        <a:rPr lang="en-GB" sz="2400" dirty="0"/>
                        <a:t>Purpose</a:t>
                      </a:r>
                    </a:p>
                  </a:txBody>
                  <a:tcPr>
                    <a:solidFill>
                      <a:schemeClr val="tx1">
                        <a:lumMod val="65000"/>
                      </a:schemeClr>
                    </a:solidFill>
                  </a:tcPr>
                </a:tc>
                <a:tc>
                  <a:txBody>
                    <a:bodyPr/>
                    <a:lstStyle/>
                    <a:p>
                      <a:r>
                        <a:rPr lang="en-GB" sz="2400" dirty="0"/>
                        <a:t>Q3 update</a:t>
                      </a:r>
                    </a:p>
                  </a:txBody>
                  <a:tcPr>
                    <a:solidFill>
                      <a:schemeClr val="tx1">
                        <a:lumMod val="65000"/>
                      </a:schemeClr>
                    </a:solidFill>
                  </a:tcPr>
                </a:tc>
                <a:extLst>
                  <a:ext uri="{0D108BD9-81ED-4DB2-BD59-A6C34878D82A}">
                    <a16:rowId xmlns:a16="http://schemas.microsoft.com/office/drawing/2014/main" val="4225345630"/>
                  </a:ext>
                </a:extLst>
              </a:tr>
              <a:tr h="911174">
                <a:tc>
                  <a:txBody>
                    <a:bodyPr/>
                    <a:lstStyle/>
                    <a:p>
                      <a:pPr algn="l"/>
                      <a:r>
                        <a:rPr lang="en-GB" sz="1800" b="0" dirty="0">
                          <a:solidFill>
                            <a:schemeClr val="bg1"/>
                          </a:solidFill>
                        </a:rPr>
                        <a:t>Future Exchequer and Procurement service</a:t>
                      </a:r>
                    </a:p>
                  </a:txBody>
                  <a:tcPr/>
                </a:tc>
                <a:tc>
                  <a:txBody>
                    <a:bodyPr/>
                    <a:lstStyle/>
                    <a:p>
                      <a:r>
                        <a:rPr lang="en-GB" sz="1400" dirty="0">
                          <a:solidFill>
                            <a:schemeClr val="bg1"/>
                          </a:solidFill>
                        </a:rPr>
                        <a:t>Negotiations to remove from contract to ensure improvements in service</a:t>
                      </a:r>
                    </a:p>
                  </a:txBody>
                  <a:tcPr/>
                </a:tc>
                <a:tc>
                  <a:txBody>
                    <a:bodyPr/>
                    <a:lstStyle/>
                    <a:p>
                      <a:pPr algn="l" fontAlgn="base"/>
                      <a:r>
                        <a:rPr lang="en-GB" sz="1200" dirty="0">
                          <a:solidFill>
                            <a:schemeClr val="bg1"/>
                          </a:solidFill>
                          <a:effectLst/>
                        </a:rPr>
                        <a:t>Negotiations concluded and report submitted to Cabinet for the resolution of outstanding disputes, milestones and </a:t>
                      </a:r>
                      <a:r>
                        <a:rPr lang="en-GB" sz="1200" dirty="0" err="1">
                          <a:solidFill>
                            <a:schemeClr val="bg1"/>
                          </a:solidFill>
                          <a:effectLst/>
                        </a:rPr>
                        <a:t>volumetrics</a:t>
                      </a:r>
                      <a:r>
                        <a:rPr lang="en-GB" sz="1200" dirty="0">
                          <a:solidFill>
                            <a:schemeClr val="bg1"/>
                          </a:solidFill>
                          <a:effectLst/>
                        </a:rPr>
                        <a:t>, and the removal of Exchequer and Procurement services from the contract. Procurement successfully withdrawn from the contract on 31</a:t>
                      </a:r>
                      <a:r>
                        <a:rPr lang="en-GB" sz="1200" baseline="30000" dirty="0">
                          <a:solidFill>
                            <a:schemeClr val="bg1"/>
                          </a:solidFill>
                          <a:effectLst/>
                        </a:rPr>
                        <a:t>st</a:t>
                      </a:r>
                      <a:r>
                        <a:rPr lang="en-GB" sz="1200" dirty="0">
                          <a:solidFill>
                            <a:schemeClr val="bg1"/>
                          </a:solidFill>
                          <a:effectLst/>
                        </a:rPr>
                        <a:t> December 2020</a:t>
                      </a:r>
                    </a:p>
                  </a:txBody>
                  <a:tcPr/>
                </a:tc>
                <a:extLst>
                  <a:ext uri="{0D108BD9-81ED-4DB2-BD59-A6C34878D82A}">
                    <a16:rowId xmlns:a16="http://schemas.microsoft.com/office/drawing/2014/main" val="3641784818"/>
                  </a:ext>
                </a:extLst>
              </a:tr>
              <a:tr h="550703">
                <a:tc>
                  <a:txBody>
                    <a:bodyPr/>
                    <a:lstStyle/>
                    <a:p>
                      <a:pPr algn="l"/>
                      <a:r>
                        <a:rPr lang="en-GB" sz="1800" b="0" dirty="0">
                          <a:solidFill>
                            <a:schemeClr val="bg1"/>
                          </a:solidFill>
                        </a:rPr>
                        <a:t>Payroll system project</a:t>
                      </a:r>
                    </a:p>
                  </a:txBody>
                  <a:tcPr/>
                </a:tc>
                <a:tc>
                  <a:txBody>
                    <a:bodyPr/>
                    <a:lstStyle/>
                    <a:p>
                      <a:r>
                        <a:rPr lang="en-GB" sz="1400" dirty="0">
                          <a:solidFill>
                            <a:schemeClr val="bg1"/>
                          </a:solidFill>
                        </a:rPr>
                        <a:t>Procurement and delivery of payroll service and migration of software solution</a:t>
                      </a:r>
                    </a:p>
                  </a:txBody>
                  <a:tcPr/>
                </a:tc>
                <a:tc>
                  <a:txBody>
                    <a:bodyPr/>
                    <a:lstStyle/>
                    <a:p>
                      <a:r>
                        <a:rPr lang="en-GB" sz="1400" dirty="0">
                          <a:solidFill>
                            <a:schemeClr val="bg1"/>
                          </a:solidFill>
                        </a:rPr>
                        <a:t>Plan to extend current arrangement – Cabinet paper scheduled for mid February</a:t>
                      </a:r>
                    </a:p>
                  </a:txBody>
                  <a:tcPr/>
                </a:tc>
                <a:extLst>
                  <a:ext uri="{0D108BD9-81ED-4DB2-BD59-A6C34878D82A}">
                    <a16:rowId xmlns:a16="http://schemas.microsoft.com/office/drawing/2014/main" val="3966715146"/>
                  </a:ext>
                </a:extLst>
              </a:tr>
              <a:tr h="635424">
                <a:tc>
                  <a:txBody>
                    <a:bodyPr/>
                    <a:lstStyle/>
                    <a:p>
                      <a:pPr algn="l"/>
                      <a:r>
                        <a:rPr lang="en-GB" sz="1800" b="0" dirty="0">
                          <a:solidFill>
                            <a:schemeClr val="bg1"/>
                          </a:solidFill>
                        </a:rPr>
                        <a:t>Building Control – </a:t>
                      </a:r>
                      <a:r>
                        <a:rPr lang="en-GB" sz="1800" b="0" dirty="0" err="1">
                          <a:solidFill>
                            <a:schemeClr val="bg1"/>
                          </a:solidFill>
                        </a:rPr>
                        <a:t>Tascomi</a:t>
                      </a:r>
                      <a:r>
                        <a:rPr lang="en-GB" sz="1800" b="0" dirty="0">
                          <a:solidFill>
                            <a:schemeClr val="bg1"/>
                          </a:solidFill>
                        </a:rPr>
                        <a:t>  implementation</a:t>
                      </a:r>
                    </a:p>
                  </a:txBody>
                  <a:tcPr/>
                </a:tc>
                <a:tc>
                  <a:txBody>
                    <a:bodyPr/>
                    <a:lstStyle/>
                    <a:p>
                      <a:r>
                        <a:rPr lang="en-GB" sz="1400" dirty="0">
                          <a:solidFill>
                            <a:schemeClr val="bg1"/>
                          </a:solidFill>
                        </a:rPr>
                        <a:t>Final outstanding milestones to deliver the </a:t>
                      </a:r>
                      <a:r>
                        <a:rPr lang="en-GB" sz="1400" dirty="0" err="1">
                          <a:solidFill>
                            <a:schemeClr val="bg1"/>
                          </a:solidFill>
                        </a:rPr>
                        <a:t>Tascomi</a:t>
                      </a:r>
                      <a:r>
                        <a:rPr lang="en-GB" sz="1400" dirty="0">
                          <a:solidFill>
                            <a:schemeClr val="bg1"/>
                          </a:solidFill>
                        </a:rPr>
                        <a:t> system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effectLst/>
                        </a:rPr>
                        <a:t>The data export/import issues are still outstanding. Staff have been working with the external suppliers to resolve outstanding matters and the data import and testing is now due January 2020</a:t>
                      </a:r>
                    </a:p>
                  </a:txBody>
                  <a:tcPr/>
                </a:tc>
                <a:extLst>
                  <a:ext uri="{0D108BD9-81ED-4DB2-BD59-A6C34878D82A}">
                    <a16:rowId xmlns:a16="http://schemas.microsoft.com/office/drawing/2014/main" val="3469339298"/>
                  </a:ext>
                </a:extLst>
              </a:tr>
              <a:tr h="561898">
                <a:tc>
                  <a:txBody>
                    <a:bodyPr/>
                    <a:lstStyle/>
                    <a:p>
                      <a:pPr algn="l"/>
                      <a:r>
                        <a:rPr lang="en-GB" sz="1800" b="0" dirty="0">
                          <a:solidFill>
                            <a:schemeClr val="bg1"/>
                          </a:solidFill>
                        </a:rPr>
                        <a:t>Building Control – service review</a:t>
                      </a:r>
                    </a:p>
                  </a:txBody>
                  <a:tcPr/>
                </a:tc>
                <a:tc>
                  <a:txBody>
                    <a:bodyPr/>
                    <a:lstStyle/>
                    <a:p>
                      <a:r>
                        <a:rPr lang="en-GB" sz="1400" dirty="0">
                          <a:solidFill>
                            <a:schemeClr val="bg1"/>
                          </a:solidFill>
                        </a:rPr>
                        <a:t>Ensuring service is effective and fit for purpose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effectLst/>
                        </a:rPr>
                        <a:t>Service review complete 2</a:t>
                      </a:r>
                      <a:r>
                        <a:rPr lang="en-GB" sz="1400" baseline="30000" dirty="0">
                          <a:solidFill>
                            <a:schemeClr val="bg1"/>
                          </a:solidFill>
                          <a:effectLst/>
                        </a:rPr>
                        <a:t>nd</a:t>
                      </a:r>
                      <a:r>
                        <a:rPr lang="en-GB" sz="1400" dirty="0">
                          <a:solidFill>
                            <a:schemeClr val="bg1"/>
                          </a:solidFill>
                          <a:effectLst/>
                        </a:rPr>
                        <a:t> November. All staff now part of one workforce / one team across both Councils</a:t>
                      </a:r>
                    </a:p>
                  </a:txBody>
                  <a:tcPr/>
                </a:tc>
                <a:extLst>
                  <a:ext uri="{0D108BD9-81ED-4DB2-BD59-A6C34878D82A}">
                    <a16:rowId xmlns:a16="http://schemas.microsoft.com/office/drawing/2014/main" val="579577661"/>
                  </a:ext>
                </a:extLst>
              </a:tr>
              <a:tr h="731337">
                <a:tc>
                  <a:txBody>
                    <a:bodyPr/>
                    <a:lstStyle/>
                    <a:p>
                      <a:pPr algn="l"/>
                      <a:r>
                        <a:rPr lang="en-GB" sz="1800" b="0" dirty="0">
                          <a:solidFill>
                            <a:schemeClr val="bg1"/>
                          </a:solidFill>
                        </a:rPr>
                        <a:t>Interim workstyle solutions</a:t>
                      </a:r>
                    </a:p>
                  </a:txBody>
                  <a:tcPr/>
                </a:tc>
                <a:tc>
                  <a:txBody>
                    <a:bodyPr/>
                    <a:lstStyle/>
                    <a:p>
                      <a:r>
                        <a:rPr lang="en-GB" sz="1400" dirty="0">
                          <a:solidFill>
                            <a:schemeClr val="bg1"/>
                          </a:solidFill>
                        </a:rPr>
                        <a:t>Co-ordinating next steps for new ways of working for reception and back office at Plaza and Penns Place</a:t>
                      </a:r>
                    </a:p>
                  </a:txBody>
                  <a:tcPr/>
                </a:tc>
                <a:tc>
                  <a:txBody>
                    <a:bodyPr/>
                    <a:lstStyle/>
                    <a:p>
                      <a:r>
                        <a:rPr lang="en-GB" sz="1400" dirty="0">
                          <a:solidFill>
                            <a:schemeClr val="bg1"/>
                          </a:solidFill>
                        </a:rPr>
                        <a:t>Delayed due to another national lockdown</a:t>
                      </a:r>
                    </a:p>
                  </a:txBody>
                  <a:tcPr/>
                </a:tc>
                <a:extLst>
                  <a:ext uri="{0D108BD9-81ED-4DB2-BD59-A6C34878D82A}">
                    <a16:rowId xmlns:a16="http://schemas.microsoft.com/office/drawing/2014/main" val="1349119417"/>
                  </a:ext>
                </a:extLst>
              </a:tr>
              <a:tr h="575478">
                <a:tc>
                  <a:txBody>
                    <a:bodyPr/>
                    <a:lstStyle/>
                    <a:p>
                      <a:pPr algn="l"/>
                      <a:r>
                        <a:rPr lang="en-GB" sz="1800" b="0" dirty="0">
                          <a:solidFill>
                            <a:schemeClr val="bg1"/>
                          </a:solidFill>
                        </a:rPr>
                        <a:t>Finance service improvement</a:t>
                      </a:r>
                    </a:p>
                  </a:txBody>
                  <a:tcPr/>
                </a:tc>
                <a:tc>
                  <a:txBody>
                    <a:bodyPr/>
                    <a:lstStyle/>
                    <a:p>
                      <a:r>
                        <a:rPr lang="en-GB" sz="1400" dirty="0">
                          <a:solidFill>
                            <a:schemeClr val="bg1"/>
                          </a:solidFill>
                        </a:rPr>
                        <a:t>Ensuring improvements following service returning to inhouse provision</a:t>
                      </a:r>
                    </a:p>
                  </a:txBody>
                  <a:tcPr/>
                </a:tc>
                <a:tc>
                  <a:txBody>
                    <a:bodyPr/>
                    <a:lstStyle/>
                    <a:p>
                      <a:r>
                        <a:rPr lang="en-GB" sz="1400" dirty="0">
                          <a:solidFill>
                            <a:schemeClr val="bg1"/>
                          </a:solidFill>
                        </a:rPr>
                        <a:t>Service review completed with new team structure advertised and existing team members subject to job evaluation </a:t>
                      </a:r>
                    </a:p>
                  </a:txBody>
                  <a:tcPr/>
                </a:tc>
                <a:extLst>
                  <a:ext uri="{0D108BD9-81ED-4DB2-BD59-A6C34878D82A}">
                    <a16:rowId xmlns:a16="http://schemas.microsoft.com/office/drawing/2014/main" val="402831318"/>
                  </a:ext>
                </a:extLst>
              </a:tr>
              <a:tr h="515532">
                <a:tc>
                  <a:txBody>
                    <a:bodyPr/>
                    <a:lstStyle/>
                    <a:p>
                      <a:pPr algn="l"/>
                      <a:r>
                        <a:rPr lang="en-GB" sz="1800" b="0" dirty="0">
                          <a:solidFill>
                            <a:schemeClr val="bg1"/>
                          </a:solidFill>
                        </a:rPr>
                        <a:t>Digital committee meetings</a:t>
                      </a:r>
                    </a:p>
                  </a:txBody>
                  <a:tcPr/>
                </a:tc>
                <a:tc>
                  <a:txBody>
                    <a:bodyPr/>
                    <a:lstStyle/>
                    <a:p>
                      <a:r>
                        <a:rPr lang="en-GB" sz="1400" dirty="0">
                          <a:solidFill>
                            <a:schemeClr val="bg1"/>
                          </a:solidFill>
                        </a:rPr>
                        <a:t>Enabling digital committees as part of response to Covid 19</a:t>
                      </a:r>
                    </a:p>
                  </a:txBody>
                  <a:tcPr/>
                </a:tc>
                <a:tc>
                  <a:txBody>
                    <a:bodyPr/>
                    <a:lstStyle/>
                    <a:p>
                      <a:r>
                        <a:rPr lang="en-GB" sz="1400" dirty="0">
                          <a:solidFill>
                            <a:schemeClr val="bg1"/>
                          </a:solidFill>
                        </a:rPr>
                        <a:t>Digital Committees are continuing through Skype for Business with increased engagement from the general public.</a:t>
                      </a:r>
                    </a:p>
                  </a:txBody>
                  <a:tcPr/>
                </a:tc>
                <a:extLst>
                  <a:ext uri="{0D108BD9-81ED-4DB2-BD59-A6C34878D82A}">
                    <a16:rowId xmlns:a16="http://schemas.microsoft.com/office/drawing/2014/main" val="3503095924"/>
                  </a:ext>
                </a:extLst>
              </a:tr>
              <a:tr h="635424">
                <a:tc>
                  <a:txBody>
                    <a:bodyPr/>
                    <a:lstStyle/>
                    <a:p>
                      <a:pPr algn="l"/>
                      <a:r>
                        <a:rPr lang="en-GB" sz="1800" b="0" dirty="0">
                          <a:solidFill>
                            <a:schemeClr val="bg1"/>
                          </a:solidFill>
                        </a:rPr>
                        <a:t>Waste collection implications of Environment Bill</a:t>
                      </a:r>
                    </a:p>
                  </a:txBody>
                  <a:tcPr/>
                </a:tc>
                <a:tc>
                  <a:txBody>
                    <a:bodyPr/>
                    <a:lstStyle/>
                    <a:p>
                      <a:r>
                        <a:rPr lang="en-GB" sz="1400" dirty="0">
                          <a:solidFill>
                            <a:schemeClr val="bg1"/>
                          </a:solidFill>
                        </a:rPr>
                        <a:t>Negotiating with HCC on efficiency savings implications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effectLst/>
                        </a:rPr>
                        <a:t>County-wide briefings took place during the quarter and work at local and county-wide level is progressing on schedule</a:t>
                      </a:r>
                    </a:p>
                    <a:p>
                      <a:endParaRPr lang="en-GB" sz="1400" dirty="0">
                        <a:solidFill>
                          <a:schemeClr val="bg1"/>
                        </a:solidFill>
                      </a:endParaRPr>
                    </a:p>
                  </a:txBody>
                  <a:tcPr/>
                </a:tc>
                <a:extLst>
                  <a:ext uri="{0D108BD9-81ED-4DB2-BD59-A6C34878D82A}">
                    <a16:rowId xmlns:a16="http://schemas.microsoft.com/office/drawing/2014/main" val="3095988345"/>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dirty="0">
                <a:solidFill>
                  <a:schemeClr val="bg1"/>
                </a:solidFill>
              </a:rPr>
              <a:t>Corporate projects</a:t>
            </a:r>
          </a:p>
        </p:txBody>
      </p:sp>
    </p:spTree>
    <p:extLst>
      <p:ext uri="{BB962C8B-B14F-4D97-AF65-F5344CB8AC3E}">
        <p14:creationId xmlns:p14="http://schemas.microsoft.com/office/powerpoint/2010/main" val="241133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1722065190"/>
              </p:ext>
            </p:extLst>
          </p:nvPr>
        </p:nvGraphicFramePr>
        <p:xfrm>
          <a:off x="409574" y="953928"/>
          <a:ext cx="11372851" cy="5437675"/>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465415">
                <a:tc>
                  <a:txBody>
                    <a:bodyPr/>
                    <a:lstStyle/>
                    <a:p>
                      <a:r>
                        <a:rPr lang="en-GB" sz="2400"/>
                        <a:t>Project</a:t>
                      </a:r>
                    </a:p>
                  </a:txBody>
                  <a:tcPr>
                    <a:solidFill>
                      <a:schemeClr val="tx1">
                        <a:lumMod val="65000"/>
                      </a:schemeClr>
                    </a:solidFill>
                  </a:tcPr>
                </a:tc>
                <a:tc>
                  <a:txBody>
                    <a:bodyPr/>
                    <a:lstStyle/>
                    <a:p>
                      <a:r>
                        <a:rPr lang="en-GB" sz="2400"/>
                        <a:t>Purpose</a:t>
                      </a:r>
                    </a:p>
                  </a:txBody>
                  <a:tcPr>
                    <a:solidFill>
                      <a:schemeClr val="tx1">
                        <a:lumMod val="65000"/>
                      </a:schemeClr>
                    </a:solidFill>
                  </a:tcPr>
                </a:tc>
                <a:tc>
                  <a:txBody>
                    <a:bodyPr/>
                    <a:lstStyle/>
                    <a:p>
                      <a:r>
                        <a:rPr lang="en-GB" sz="2400" dirty="0"/>
                        <a:t>Q3 update</a:t>
                      </a:r>
                    </a:p>
                  </a:txBody>
                  <a:tcPr>
                    <a:solidFill>
                      <a:schemeClr val="tx1">
                        <a:lumMod val="65000"/>
                      </a:schemeClr>
                    </a:solidFill>
                  </a:tcPr>
                </a:tc>
                <a:extLst>
                  <a:ext uri="{0D108BD9-81ED-4DB2-BD59-A6C34878D82A}">
                    <a16:rowId xmlns:a16="http://schemas.microsoft.com/office/drawing/2014/main" val="4225345630"/>
                  </a:ext>
                </a:extLst>
              </a:tr>
              <a:tr h="651580">
                <a:tc>
                  <a:txBody>
                    <a:bodyPr/>
                    <a:lstStyle/>
                    <a:p>
                      <a:pPr algn="l"/>
                      <a:r>
                        <a:rPr lang="en-GB" sz="1800" b="0" dirty="0">
                          <a:solidFill>
                            <a:schemeClr val="bg1"/>
                          </a:solidFill>
                        </a:rPr>
                        <a:t>Transformation programme</a:t>
                      </a:r>
                    </a:p>
                  </a:txBody>
                  <a:tcPr/>
                </a:tc>
                <a:tc>
                  <a:txBody>
                    <a:bodyPr/>
                    <a:lstStyle/>
                    <a:p>
                      <a:r>
                        <a:rPr lang="en-GB" sz="1400">
                          <a:solidFill>
                            <a:schemeClr val="bg1"/>
                          </a:solidFill>
                        </a:rPr>
                        <a:t>Definition of vision and purpose</a:t>
                      </a:r>
                    </a:p>
                  </a:txBody>
                  <a:tcPr/>
                </a:tc>
                <a:tc>
                  <a:txBody>
                    <a:bodyPr/>
                    <a:lstStyle/>
                    <a:p>
                      <a:r>
                        <a:rPr lang="en-GB" sz="1400" dirty="0">
                          <a:solidFill>
                            <a:schemeClr val="bg1"/>
                          </a:solidFill>
                        </a:rPr>
                        <a:t>Transformation programme being reviewed with structure to be put in place to take forward</a:t>
                      </a:r>
                    </a:p>
                  </a:txBody>
                  <a:tcPr/>
                </a:tc>
                <a:extLst>
                  <a:ext uri="{0D108BD9-81ED-4DB2-BD59-A6C34878D82A}">
                    <a16:rowId xmlns:a16="http://schemas.microsoft.com/office/drawing/2014/main" val="3641784818"/>
                  </a:ext>
                </a:extLst>
              </a:tr>
              <a:tr h="606685">
                <a:tc>
                  <a:txBody>
                    <a:bodyPr/>
                    <a:lstStyle/>
                    <a:p>
                      <a:pPr algn="l"/>
                      <a:r>
                        <a:rPr lang="en-GB" sz="1800" b="0" dirty="0">
                          <a:solidFill>
                            <a:schemeClr val="bg1"/>
                          </a:solidFill>
                        </a:rPr>
                        <a:t>Property – service review and system replacement</a:t>
                      </a:r>
                    </a:p>
                  </a:txBody>
                  <a:tcPr/>
                </a:tc>
                <a:tc>
                  <a:txBody>
                    <a:bodyPr/>
                    <a:lstStyle/>
                    <a:p>
                      <a:r>
                        <a:rPr lang="en-GB" sz="1400">
                          <a:solidFill>
                            <a:schemeClr val="bg1"/>
                          </a:solidFill>
                        </a:rPr>
                        <a:t>Design of service and procurement of digital solution to ensure fit for purpose</a:t>
                      </a:r>
                    </a:p>
                  </a:txBody>
                  <a:tcPr/>
                </a:tc>
                <a:tc>
                  <a:txBody>
                    <a:bodyPr/>
                    <a:lstStyle/>
                    <a:p>
                      <a:r>
                        <a:rPr lang="en-GB" sz="1400" dirty="0">
                          <a:solidFill>
                            <a:schemeClr val="bg1"/>
                          </a:solidFill>
                        </a:rPr>
                        <a:t>Service review completed and currently recruiting to vacant posts. New IT system to be taken forward in 21/22</a:t>
                      </a:r>
                    </a:p>
                  </a:txBody>
                  <a:tcPr/>
                </a:tc>
                <a:extLst>
                  <a:ext uri="{0D108BD9-81ED-4DB2-BD59-A6C34878D82A}">
                    <a16:rowId xmlns:a16="http://schemas.microsoft.com/office/drawing/2014/main" val="3966715146"/>
                  </a:ext>
                </a:extLst>
              </a:tr>
              <a:tr h="651580">
                <a:tc>
                  <a:txBody>
                    <a:bodyPr/>
                    <a:lstStyle/>
                    <a:p>
                      <a:pPr algn="l"/>
                      <a:r>
                        <a:rPr lang="en-GB" sz="1800" b="0" dirty="0">
                          <a:solidFill>
                            <a:schemeClr val="bg1"/>
                          </a:solidFill>
                        </a:rPr>
                        <a:t>Future operational estate</a:t>
                      </a:r>
                    </a:p>
                  </a:txBody>
                  <a:tcPr/>
                </a:tc>
                <a:tc>
                  <a:txBody>
                    <a:bodyPr/>
                    <a:lstStyle/>
                    <a:p>
                      <a:r>
                        <a:rPr lang="en-GB" sz="1400" dirty="0">
                          <a:solidFill>
                            <a:schemeClr val="bg1"/>
                          </a:solidFill>
                        </a:rPr>
                        <a:t>Review of </a:t>
                      </a:r>
                      <a:r>
                        <a:rPr lang="en-GB" sz="1400" dirty="0" err="1">
                          <a:solidFill>
                            <a:schemeClr val="bg1"/>
                          </a:solidFill>
                        </a:rPr>
                        <a:t>Penns</a:t>
                      </a:r>
                      <a:r>
                        <a:rPr lang="en-GB" sz="1400" dirty="0">
                          <a:solidFill>
                            <a:schemeClr val="bg1"/>
                          </a:solidFill>
                        </a:rPr>
                        <a:t> Place and strategy for buildings</a:t>
                      </a:r>
                    </a:p>
                  </a:txBody>
                  <a:tcPr/>
                </a:tc>
                <a:tc>
                  <a:txBody>
                    <a:bodyPr/>
                    <a:lstStyle/>
                    <a:p>
                      <a:r>
                        <a:rPr lang="en-GB" sz="1400" dirty="0">
                          <a:solidFill>
                            <a:schemeClr val="bg1"/>
                          </a:solidFill>
                        </a:rPr>
                        <a:t>Will be taken forward as part of transformation</a:t>
                      </a:r>
                    </a:p>
                  </a:txBody>
                  <a:tcPr/>
                </a:tc>
                <a:extLst>
                  <a:ext uri="{0D108BD9-81ED-4DB2-BD59-A6C34878D82A}">
                    <a16:rowId xmlns:a16="http://schemas.microsoft.com/office/drawing/2014/main" val="3469339298"/>
                  </a:ext>
                </a:extLst>
              </a:tr>
              <a:tr h="651580">
                <a:tc>
                  <a:txBody>
                    <a:bodyPr/>
                    <a:lstStyle/>
                    <a:p>
                      <a:pPr algn="l"/>
                      <a:r>
                        <a:rPr lang="en-GB" sz="1800" b="0">
                          <a:solidFill>
                            <a:schemeClr val="bg1"/>
                          </a:solidFill>
                        </a:rPr>
                        <a:t>Microsoft Teams implementation</a:t>
                      </a:r>
                    </a:p>
                  </a:txBody>
                  <a:tcPr/>
                </a:tc>
                <a:tc>
                  <a:txBody>
                    <a:bodyPr/>
                    <a:lstStyle/>
                    <a:p>
                      <a:r>
                        <a:rPr lang="en-GB" sz="1400" dirty="0">
                          <a:solidFill>
                            <a:schemeClr val="bg1"/>
                          </a:solidFill>
                        </a:rPr>
                        <a:t>Replacing Skype for Business with Microsoft Teams</a:t>
                      </a:r>
                    </a:p>
                  </a:txBody>
                  <a:tcPr/>
                </a:tc>
                <a:tc>
                  <a:txBody>
                    <a:bodyPr/>
                    <a:lstStyle/>
                    <a:p>
                      <a:r>
                        <a:rPr lang="en-GB" sz="1400" dirty="0">
                          <a:solidFill>
                            <a:schemeClr val="bg1"/>
                          </a:solidFill>
                        </a:rPr>
                        <a:t>Teams now rolled out across officers</a:t>
                      </a:r>
                    </a:p>
                  </a:txBody>
                  <a:tcPr/>
                </a:tc>
                <a:extLst>
                  <a:ext uri="{0D108BD9-81ED-4DB2-BD59-A6C34878D82A}">
                    <a16:rowId xmlns:a16="http://schemas.microsoft.com/office/drawing/2014/main" val="579577661"/>
                  </a:ext>
                </a:extLst>
              </a:tr>
              <a:tr h="744663">
                <a:tc>
                  <a:txBody>
                    <a:bodyPr/>
                    <a:lstStyle/>
                    <a:p>
                      <a:pPr algn="l"/>
                      <a:r>
                        <a:rPr lang="en-GB" sz="1800" b="0">
                          <a:solidFill>
                            <a:schemeClr val="bg1"/>
                          </a:solidFill>
                        </a:rPr>
                        <a:t>Planning, Land Charges, Environmental Health – system replacement (DSIP)</a:t>
                      </a:r>
                    </a:p>
                  </a:txBody>
                  <a:tcPr/>
                </a:tc>
                <a:tc>
                  <a:txBody>
                    <a:bodyPr/>
                    <a:lstStyle/>
                    <a:p>
                      <a:r>
                        <a:rPr lang="en-GB" sz="1400" dirty="0">
                          <a:solidFill>
                            <a:schemeClr val="bg1"/>
                          </a:solidFill>
                        </a:rPr>
                        <a:t>Redesign and system implementation project (case management system)</a:t>
                      </a:r>
                    </a:p>
                  </a:txBody>
                  <a:tcPr/>
                </a:tc>
                <a:tc>
                  <a:txBody>
                    <a:bodyPr/>
                    <a:lstStyle/>
                    <a:p>
                      <a:r>
                        <a:rPr lang="en-GB" sz="1400" dirty="0">
                          <a:solidFill>
                            <a:schemeClr val="bg1"/>
                          </a:solidFill>
                        </a:rPr>
                        <a:t>Will be taken forward as part of transformation</a:t>
                      </a:r>
                    </a:p>
                  </a:txBody>
                  <a:tcPr/>
                </a:tc>
                <a:extLst>
                  <a:ext uri="{0D108BD9-81ED-4DB2-BD59-A6C34878D82A}">
                    <a16:rowId xmlns:a16="http://schemas.microsoft.com/office/drawing/2014/main" val="1349119417"/>
                  </a:ext>
                </a:extLst>
              </a:tr>
              <a:tr h="581407">
                <a:tc>
                  <a:txBody>
                    <a:bodyPr/>
                    <a:lstStyle/>
                    <a:p>
                      <a:pPr algn="l"/>
                      <a:r>
                        <a:rPr lang="en-GB" sz="1800" b="0">
                          <a:solidFill>
                            <a:schemeClr val="bg1"/>
                          </a:solidFill>
                        </a:rPr>
                        <a:t>Legal system replacement</a:t>
                      </a:r>
                    </a:p>
                  </a:txBody>
                  <a:tcPr/>
                </a:tc>
                <a:tc>
                  <a:txBody>
                    <a:bodyPr/>
                    <a:lstStyle/>
                    <a:p>
                      <a:r>
                        <a:rPr lang="en-GB" sz="1400">
                          <a:solidFill>
                            <a:schemeClr val="bg1"/>
                          </a:solidFill>
                        </a:rPr>
                        <a:t>Upgrade of Iken system to allow team to track and monitor cases</a:t>
                      </a:r>
                    </a:p>
                  </a:txBody>
                  <a:tcPr/>
                </a:tc>
                <a:tc>
                  <a:txBody>
                    <a:bodyPr/>
                    <a:lstStyle/>
                    <a:p>
                      <a:r>
                        <a:rPr lang="en-GB" sz="1400" dirty="0">
                          <a:solidFill>
                            <a:schemeClr val="bg1"/>
                          </a:solidFill>
                        </a:rPr>
                        <a:t>System upgrade is currently progressing working with IKEN team/Capita and Legal Services to ensure system meets requirements.</a:t>
                      </a:r>
                    </a:p>
                  </a:txBody>
                  <a:tcPr/>
                </a:tc>
                <a:extLst>
                  <a:ext uri="{0D108BD9-81ED-4DB2-BD59-A6C34878D82A}">
                    <a16:rowId xmlns:a16="http://schemas.microsoft.com/office/drawing/2014/main" val="402831318"/>
                  </a:ext>
                </a:extLst>
              </a:tr>
              <a:tr h="5274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solidFill>
                            <a:schemeClr val="bg1"/>
                          </a:solidFill>
                        </a:rPr>
                        <a:t>Digital Strategy</a:t>
                      </a:r>
                    </a:p>
                    <a:p>
                      <a:pPr algn="l"/>
                      <a:endParaRPr lang="en-GB" sz="1800" b="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solidFill>
                            <a:schemeClr val="bg1"/>
                          </a:solidFill>
                        </a:rPr>
                        <a:t>Numerous projects to deliver the strategy (including embedding of </a:t>
                      </a:r>
                      <a:r>
                        <a:rPr lang="en-GB" sz="1400" err="1">
                          <a:solidFill>
                            <a:schemeClr val="bg1"/>
                          </a:solidFill>
                        </a:rPr>
                        <a:t>Sharepoint</a:t>
                      </a:r>
                      <a:r>
                        <a:rPr lang="en-GB" sz="1400">
                          <a:solidFill>
                            <a:schemeClr val="bg1"/>
                          </a:solidFill>
                        </a:rPr>
                        <a:t>)</a:t>
                      </a:r>
                    </a:p>
                    <a:p>
                      <a:endParaRPr lang="en-GB" sz="1400">
                        <a:solidFill>
                          <a:schemeClr val="bg1"/>
                        </a:solidFill>
                      </a:endParaRPr>
                    </a:p>
                  </a:txBody>
                  <a:tcPr/>
                </a:tc>
                <a:tc>
                  <a:txBody>
                    <a:bodyPr/>
                    <a:lstStyle/>
                    <a:p>
                      <a:r>
                        <a:rPr lang="en-GB" sz="1400" dirty="0">
                          <a:solidFill>
                            <a:schemeClr val="bg1"/>
                          </a:solidFill>
                        </a:rPr>
                        <a:t>Will be take forward as part of transformation </a:t>
                      </a:r>
                    </a:p>
                  </a:txBody>
                  <a:tcPr/>
                </a:tc>
                <a:extLst>
                  <a:ext uri="{0D108BD9-81ED-4DB2-BD59-A6C34878D82A}">
                    <a16:rowId xmlns:a16="http://schemas.microsoft.com/office/drawing/2014/main" val="3503095924"/>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dirty="0">
                <a:solidFill>
                  <a:schemeClr val="bg1"/>
                </a:solidFill>
              </a:rPr>
              <a:t>Corporate projects (continued)</a:t>
            </a:r>
          </a:p>
        </p:txBody>
      </p:sp>
    </p:spTree>
    <p:extLst>
      <p:ext uri="{BB962C8B-B14F-4D97-AF65-F5344CB8AC3E}">
        <p14:creationId xmlns:p14="http://schemas.microsoft.com/office/powerpoint/2010/main" val="170924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4139074266"/>
              </p:ext>
            </p:extLst>
          </p:nvPr>
        </p:nvGraphicFramePr>
        <p:xfrm>
          <a:off x="438149" y="964088"/>
          <a:ext cx="11372851" cy="5714282"/>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465415">
                <a:tc>
                  <a:txBody>
                    <a:bodyPr/>
                    <a:lstStyle/>
                    <a:p>
                      <a:r>
                        <a:rPr lang="en-GB" sz="2400"/>
                        <a:t>Project</a:t>
                      </a:r>
                    </a:p>
                  </a:txBody>
                  <a:tcPr>
                    <a:solidFill>
                      <a:schemeClr val="tx1">
                        <a:lumMod val="65000"/>
                      </a:schemeClr>
                    </a:solidFill>
                  </a:tcPr>
                </a:tc>
                <a:tc>
                  <a:txBody>
                    <a:bodyPr/>
                    <a:lstStyle/>
                    <a:p>
                      <a:r>
                        <a:rPr lang="en-GB" sz="2400"/>
                        <a:t>Purpose</a:t>
                      </a:r>
                    </a:p>
                  </a:txBody>
                  <a:tcPr>
                    <a:solidFill>
                      <a:schemeClr val="tx1">
                        <a:lumMod val="65000"/>
                      </a:schemeClr>
                    </a:solidFill>
                  </a:tcPr>
                </a:tc>
                <a:tc>
                  <a:txBody>
                    <a:bodyPr/>
                    <a:lstStyle/>
                    <a:p>
                      <a:r>
                        <a:rPr lang="en-GB" sz="2400" dirty="0"/>
                        <a:t>Q3 update</a:t>
                      </a:r>
                    </a:p>
                  </a:txBody>
                  <a:tcPr>
                    <a:solidFill>
                      <a:schemeClr val="tx1">
                        <a:lumMod val="65000"/>
                      </a:schemeClr>
                    </a:solidFill>
                  </a:tcPr>
                </a:tc>
                <a:extLst>
                  <a:ext uri="{0D108BD9-81ED-4DB2-BD59-A6C34878D82A}">
                    <a16:rowId xmlns:a16="http://schemas.microsoft.com/office/drawing/2014/main" val="4225345630"/>
                  </a:ext>
                </a:extLst>
              </a:tr>
              <a:tr h="651580">
                <a:tc>
                  <a:txBody>
                    <a:bodyPr/>
                    <a:lstStyle/>
                    <a:p>
                      <a:pPr algn="l"/>
                      <a:r>
                        <a:rPr lang="en-GB" sz="1800" b="0" dirty="0">
                          <a:solidFill>
                            <a:schemeClr val="bg1"/>
                          </a:solidFill>
                        </a:rPr>
                        <a:t>Outbreak Control Plan</a:t>
                      </a:r>
                    </a:p>
                  </a:txBody>
                  <a:tcPr/>
                </a:tc>
                <a:tc>
                  <a:txBody>
                    <a:bodyPr/>
                    <a:lstStyle/>
                    <a:p>
                      <a:r>
                        <a:rPr lang="en-GB" sz="1400" dirty="0">
                          <a:solidFill>
                            <a:schemeClr val="bg1"/>
                          </a:solidFill>
                        </a:rPr>
                        <a:t>Required for any possible local </a:t>
                      </a:r>
                      <a:r>
                        <a:rPr lang="en-GB" sz="1400" dirty="0" err="1">
                          <a:solidFill>
                            <a:schemeClr val="bg1"/>
                          </a:solidFill>
                        </a:rPr>
                        <a:t>Covid</a:t>
                      </a:r>
                      <a:r>
                        <a:rPr lang="en-GB" sz="1400" dirty="0">
                          <a:solidFill>
                            <a:schemeClr val="bg1"/>
                          </a:solidFill>
                        </a:rPr>
                        <a:t> outbreaks</a:t>
                      </a:r>
                    </a:p>
                  </a:txBody>
                  <a:tcPr/>
                </a:tc>
                <a:tc>
                  <a:txBody>
                    <a:bodyPr/>
                    <a:lstStyle/>
                    <a:p>
                      <a:r>
                        <a:rPr lang="en-GB" sz="1400" dirty="0">
                          <a:solidFill>
                            <a:schemeClr val="bg1"/>
                          </a:solidFill>
                        </a:rPr>
                        <a:t>Environmental Health team focussed on current lockdown and working with businesses to ensure lockdown regulations are followed accordingly.</a:t>
                      </a:r>
                    </a:p>
                  </a:txBody>
                  <a:tcPr/>
                </a:tc>
                <a:extLst>
                  <a:ext uri="{0D108BD9-81ED-4DB2-BD59-A6C34878D82A}">
                    <a16:rowId xmlns:a16="http://schemas.microsoft.com/office/drawing/2014/main" val="3469339298"/>
                  </a:ext>
                </a:extLst>
              </a:tr>
              <a:tr h="651580">
                <a:tc>
                  <a:txBody>
                    <a:bodyPr/>
                    <a:lstStyle/>
                    <a:p>
                      <a:pPr algn="l"/>
                      <a:r>
                        <a:rPr lang="en-GB" sz="1800" b="0" dirty="0">
                          <a:solidFill>
                            <a:schemeClr val="bg1"/>
                          </a:solidFill>
                        </a:rPr>
                        <a:t>Covid-19 recovery programme</a:t>
                      </a:r>
                    </a:p>
                  </a:txBody>
                  <a:tcPr/>
                </a:tc>
                <a:tc>
                  <a:txBody>
                    <a:bodyPr/>
                    <a:lstStyle/>
                    <a:p>
                      <a:r>
                        <a:rPr lang="en-GB" sz="1400" dirty="0">
                          <a:solidFill>
                            <a:schemeClr val="bg1"/>
                          </a:solidFill>
                        </a:rPr>
                        <a:t>Ensuring that the health of communities and businesses is restored after the pandemic</a:t>
                      </a:r>
                    </a:p>
                  </a:txBody>
                  <a:tcPr/>
                </a:tc>
                <a:tc>
                  <a:txBody>
                    <a:bodyPr/>
                    <a:lstStyle/>
                    <a:p>
                      <a:r>
                        <a:rPr lang="en-GB" sz="1400" dirty="0">
                          <a:solidFill>
                            <a:schemeClr val="bg1"/>
                          </a:solidFill>
                        </a:rPr>
                        <a:t>On hold due to LRF moving back into response</a:t>
                      </a:r>
                    </a:p>
                  </a:txBody>
                  <a:tcPr/>
                </a:tc>
                <a:extLst>
                  <a:ext uri="{0D108BD9-81ED-4DB2-BD59-A6C34878D82A}">
                    <a16:rowId xmlns:a16="http://schemas.microsoft.com/office/drawing/2014/main" val="579577661"/>
                  </a:ext>
                </a:extLst>
              </a:tr>
              <a:tr h="383917">
                <a:tc>
                  <a:txBody>
                    <a:bodyPr/>
                    <a:lstStyle/>
                    <a:p>
                      <a:pPr algn="l"/>
                      <a:r>
                        <a:rPr lang="en-GB" sz="1800" b="0">
                          <a:solidFill>
                            <a:schemeClr val="bg1"/>
                          </a:solidFill>
                        </a:rPr>
                        <a:t>Review of Constitution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Implementation of new Constitution</a:t>
                      </a:r>
                    </a:p>
                    <a:p>
                      <a:endParaRPr lang="en-GB" sz="1400" dirty="0">
                        <a:solidFill>
                          <a:schemeClr val="bg1"/>
                        </a:solidFill>
                      </a:endParaRPr>
                    </a:p>
                  </a:txBody>
                  <a:tcPr/>
                </a:tc>
                <a:tc>
                  <a:txBody>
                    <a:bodyPr/>
                    <a:lstStyle/>
                    <a:p>
                      <a:r>
                        <a:rPr lang="en-GB" sz="1400" dirty="0">
                          <a:solidFill>
                            <a:schemeClr val="bg1"/>
                          </a:solidFill>
                        </a:rPr>
                        <a:t>Constitution approved at Full Council for adoption in January 2021</a:t>
                      </a:r>
                    </a:p>
                  </a:txBody>
                  <a:tcPr/>
                </a:tc>
                <a:extLst>
                  <a:ext uri="{0D108BD9-81ED-4DB2-BD59-A6C34878D82A}">
                    <a16:rowId xmlns:a16="http://schemas.microsoft.com/office/drawing/2014/main" val="1349119417"/>
                  </a:ext>
                </a:extLst>
              </a:tr>
              <a:tr h="581407">
                <a:tc>
                  <a:txBody>
                    <a:bodyPr/>
                    <a:lstStyle/>
                    <a:p>
                      <a:pPr algn="l"/>
                      <a:r>
                        <a:rPr lang="en-GB" sz="1800" b="0">
                          <a:solidFill>
                            <a:schemeClr val="bg1"/>
                          </a:solidFill>
                        </a:rPr>
                        <a:t>CVW decommissioning</a:t>
                      </a:r>
                    </a:p>
                  </a:txBody>
                  <a:tcPr/>
                </a:tc>
                <a:tc>
                  <a:txBody>
                    <a:bodyPr/>
                    <a:lstStyle/>
                    <a:p>
                      <a:r>
                        <a:rPr lang="en-GB" sz="1400" dirty="0">
                          <a:solidFill>
                            <a:schemeClr val="bg1"/>
                          </a:solidFill>
                        </a:rPr>
                        <a:t>Decommissioning virtual IT environment to allow for future ways of working</a:t>
                      </a:r>
                    </a:p>
                  </a:txBody>
                  <a:tcPr/>
                </a:tc>
                <a:tc>
                  <a:txBody>
                    <a:bodyPr/>
                    <a:lstStyle/>
                    <a:p>
                      <a:r>
                        <a:rPr lang="en-GB" sz="1400" dirty="0">
                          <a:solidFill>
                            <a:schemeClr val="bg1"/>
                          </a:solidFill>
                        </a:rPr>
                        <a:t>New laptop rollout progressed during quarter with additional devices allocated</a:t>
                      </a:r>
                    </a:p>
                  </a:txBody>
                  <a:tcPr/>
                </a:tc>
                <a:extLst>
                  <a:ext uri="{0D108BD9-81ED-4DB2-BD59-A6C34878D82A}">
                    <a16:rowId xmlns:a16="http://schemas.microsoft.com/office/drawing/2014/main" val="402831318"/>
                  </a:ext>
                </a:extLst>
              </a:tr>
              <a:tr h="527470">
                <a:tc>
                  <a:txBody>
                    <a:bodyPr/>
                    <a:lstStyle/>
                    <a:p>
                      <a:pPr algn="l"/>
                      <a:r>
                        <a:rPr lang="en-GB" sz="1800" b="0">
                          <a:solidFill>
                            <a:schemeClr val="bg1"/>
                          </a:solidFill>
                        </a:rPr>
                        <a:t>Legal – service review</a:t>
                      </a:r>
                    </a:p>
                  </a:txBody>
                  <a:tcPr/>
                </a:tc>
                <a:tc>
                  <a:txBody>
                    <a:bodyPr/>
                    <a:lstStyle/>
                    <a:p>
                      <a:r>
                        <a:rPr lang="en-GB" sz="1400">
                          <a:solidFill>
                            <a:schemeClr val="bg1"/>
                          </a:solidFill>
                        </a:rPr>
                        <a:t>Implement agreed structure and recruit to vacant posts</a:t>
                      </a:r>
                    </a:p>
                  </a:txBody>
                  <a:tcPr/>
                </a:tc>
                <a:tc>
                  <a:txBody>
                    <a:bodyPr/>
                    <a:lstStyle/>
                    <a:p>
                      <a:r>
                        <a:rPr lang="en-GB" sz="1400" dirty="0">
                          <a:solidFill>
                            <a:schemeClr val="bg1"/>
                          </a:solidFill>
                        </a:rPr>
                        <a:t>Team review complete and out to recruitment. Further recruitment in early Q4 as initial recruitment was not successful</a:t>
                      </a:r>
                    </a:p>
                  </a:txBody>
                  <a:tcPr/>
                </a:tc>
                <a:extLst>
                  <a:ext uri="{0D108BD9-81ED-4DB2-BD59-A6C34878D82A}">
                    <a16:rowId xmlns:a16="http://schemas.microsoft.com/office/drawing/2014/main" val="3503095924"/>
                  </a:ext>
                </a:extLst>
              </a:tr>
              <a:tr h="651580">
                <a:tc>
                  <a:txBody>
                    <a:bodyPr/>
                    <a:lstStyle/>
                    <a:p>
                      <a:pPr algn="l"/>
                      <a:r>
                        <a:rPr lang="en-GB" sz="1800" b="0">
                          <a:solidFill>
                            <a:schemeClr val="bg1"/>
                          </a:solidFill>
                        </a:rPr>
                        <a:t>Licensing – service review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solidFill>
                            <a:schemeClr val="bg1"/>
                          </a:solidFill>
                        </a:rPr>
                        <a:t>Resourcing review of service</a:t>
                      </a:r>
                    </a:p>
                    <a:p>
                      <a:endParaRPr lang="en-GB" sz="1400">
                        <a:solidFill>
                          <a:schemeClr val="bg1"/>
                        </a:solidFill>
                      </a:endParaRPr>
                    </a:p>
                  </a:txBody>
                  <a:tcPr/>
                </a:tc>
                <a:tc>
                  <a:txBody>
                    <a:bodyPr/>
                    <a:lstStyle/>
                    <a:p>
                      <a:r>
                        <a:rPr lang="en-GB" sz="1400" dirty="0">
                          <a:solidFill>
                            <a:schemeClr val="bg1"/>
                          </a:solidFill>
                        </a:rPr>
                        <a:t>Not progressed during Q3</a:t>
                      </a:r>
                    </a:p>
                  </a:txBody>
                  <a:tcPr/>
                </a:tc>
                <a:extLst>
                  <a:ext uri="{0D108BD9-81ED-4DB2-BD59-A6C34878D82A}">
                    <a16:rowId xmlns:a16="http://schemas.microsoft.com/office/drawing/2014/main" val="3095988345"/>
                  </a:ext>
                </a:extLst>
              </a:tr>
              <a:tr h="651580">
                <a:tc>
                  <a:txBody>
                    <a:bodyPr/>
                    <a:lstStyle/>
                    <a:p>
                      <a:pPr algn="l"/>
                      <a:r>
                        <a:rPr lang="en-GB" sz="1800" b="0">
                          <a:solidFill>
                            <a:schemeClr val="bg1"/>
                          </a:solidFill>
                        </a:rPr>
                        <a:t>CRM improvements</a:t>
                      </a:r>
                    </a:p>
                  </a:txBody>
                  <a:tcPr/>
                </a:tc>
                <a:tc>
                  <a:txBody>
                    <a:bodyPr/>
                    <a:lstStyle/>
                    <a:p>
                      <a:r>
                        <a:rPr lang="en-GB" sz="1400">
                          <a:solidFill>
                            <a:schemeClr val="bg1"/>
                          </a:solidFill>
                        </a:rPr>
                        <a:t>Further developments of CRM including new portal</a:t>
                      </a:r>
                    </a:p>
                  </a:txBody>
                  <a:tcPr/>
                </a:tc>
                <a:tc>
                  <a:txBody>
                    <a:bodyPr/>
                    <a:lstStyle/>
                    <a:p>
                      <a:r>
                        <a:rPr lang="en-GB" sz="1400" dirty="0">
                          <a:solidFill>
                            <a:schemeClr val="bg1"/>
                          </a:solidFill>
                        </a:rPr>
                        <a:t>Not progressed during Q3</a:t>
                      </a:r>
                    </a:p>
                  </a:txBody>
                  <a:tcPr/>
                </a:tc>
                <a:extLst>
                  <a:ext uri="{0D108BD9-81ED-4DB2-BD59-A6C34878D82A}">
                    <a16:rowId xmlns:a16="http://schemas.microsoft.com/office/drawing/2014/main" val="2727972299"/>
                  </a:ext>
                </a:extLst>
              </a:tr>
              <a:tr h="651580">
                <a:tc>
                  <a:txBody>
                    <a:bodyPr/>
                    <a:lstStyle/>
                    <a:p>
                      <a:pPr algn="l"/>
                      <a:r>
                        <a:rPr lang="en-GB" sz="1800" b="0">
                          <a:solidFill>
                            <a:schemeClr val="bg1"/>
                          </a:solidFill>
                        </a:rPr>
                        <a:t>Community Engagement Strategy</a:t>
                      </a:r>
                    </a:p>
                  </a:txBody>
                  <a:tcPr/>
                </a:tc>
                <a:tc>
                  <a:txBody>
                    <a:bodyPr/>
                    <a:lstStyle/>
                    <a:p>
                      <a:r>
                        <a:rPr lang="en-GB" sz="1400">
                          <a:solidFill>
                            <a:schemeClr val="bg1"/>
                          </a:solidFill>
                        </a:rPr>
                        <a:t>Developing a community engagement strategy</a:t>
                      </a:r>
                    </a:p>
                  </a:txBody>
                  <a:tcPr/>
                </a:tc>
                <a:tc>
                  <a:txBody>
                    <a:bodyPr/>
                    <a:lstStyle/>
                    <a:p>
                      <a:r>
                        <a:rPr lang="en-GB" sz="1400" dirty="0">
                          <a:solidFill>
                            <a:schemeClr val="bg1"/>
                          </a:solidFill>
                        </a:rPr>
                        <a:t>Not progressed during Q3</a:t>
                      </a:r>
                    </a:p>
                  </a:txBody>
                  <a:tcPr/>
                </a:tc>
                <a:extLst>
                  <a:ext uri="{0D108BD9-81ED-4DB2-BD59-A6C34878D82A}">
                    <a16:rowId xmlns:a16="http://schemas.microsoft.com/office/drawing/2014/main" val="2934792422"/>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dirty="0">
                <a:solidFill>
                  <a:schemeClr val="bg1"/>
                </a:solidFill>
              </a:rPr>
              <a:t>Corporate projects (continued)</a:t>
            </a:r>
          </a:p>
        </p:txBody>
      </p:sp>
    </p:spTree>
    <p:extLst>
      <p:ext uri="{BB962C8B-B14F-4D97-AF65-F5344CB8AC3E}">
        <p14:creationId xmlns:p14="http://schemas.microsoft.com/office/powerpoint/2010/main" val="213821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4043343D9E224287479A749D1187A2" ma:contentTypeVersion="7" ma:contentTypeDescription="Create a new document." ma:contentTypeScope="" ma:versionID="a3d17fb375171ccca68849e304cbe74d">
  <xsd:schema xmlns:xsd="http://www.w3.org/2001/XMLSchema" xmlns:xs="http://www.w3.org/2001/XMLSchema" xmlns:p="http://schemas.microsoft.com/office/2006/metadata/properties" xmlns:ns3="16156b5d-db03-4563-a0d3-aceeaaad8bfb" xmlns:ns4="ca620cc9-60b6-48f5-8539-7780245ea368" targetNamespace="http://schemas.microsoft.com/office/2006/metadata/properties" ma:root="true" ma:fieldsID="cd255052ba1bbd2d1b50523b14dee16b" ns3:_="" ns4:_="">
    <xsd:import namespace="16156b5d-db03-4563-a0d3-aceeaaad8bfb"/>
    <xsd:import namespace="ca620cc9-60b6-48f5-8539-7780245ea36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56b5d-db03-4563-a0d3-aceeaaad8b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20cc9-60b6-48f5-8539-7780245ea36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514D1F-2719-4B08-BDE0-AAEACCAC1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56b5d-db03-4563-a0d3-aceeaaad8bfb"/>
    <ds:schemaRef ds:uri="ca620cc9-60b6-48f5-8539-7780245e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12AE5D-4B4F-4F55-ADEE-FCC6727F35F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0332F81-1259-4749-B10C-BB8CD11EBF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8258</TotalTime>
  <Words>10231</Words>
  <Application>Microsoft Office PowerPoint</Application>
  <PresentationFormat>Widescreen</PresentationFormat>
  <Paragraphs>1294</Paragraphs>
  <Slides>33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vt:lpstr>
      <vt:lpstr>Calibri (body)</vt:lpstr>
      <vt:lpstr>Calibri Light</vt:lpstr>
      <vt:lpstr>inherit</vt:lpstr>
      <vt:lpstr>Office Theme</vt:lpstr>
      <vt:lpstr>East Hampshire District Council Performance report </vt:lpstr>
      <vt:lpstr>Contents</vt:lpstr>
      <vt:lpstr>Headline achievements in Q3</vt:lpstr>
      <vt:lpstr>People – key statistics for Q3</vt:lpstr>
      <vt:lpstr>Finance – revenue budget outturn in Q3</vt:lpstr>
      <vt:lpstr>Finance – capital programme outturn in Q3</vt:lpstr>
      <vt:lpstr>Corporate projects</vt:lpstr>
      <vt:lpstr>Corporate projects (continued)</vt:lpstr>
      <vt:lpstr>Corporate projects (continued)</vt:lpstr>
      <vt:lpstr>Corporate governance – key statistics for Q3</vt:lpstr>
      <vt:lpstr>Risks currently scoring above 16 on the corporate risk register</vt:lpstr>
      <vt:lpstr>Corporate Services dashboards</vt:lpstr>
      <vt:lpstr>Commercial Development Head of Service: Chris Bradley</vt:lpstr>
      <vt:lpstr>Customer Services Head of Service: Brian Wood</vt:lpstr>
      <vt:lpstr>Customer Services</vt:lpstr>
      <vt:lpstr>Finance Head of Service: Matthew Tiller</vt:lpstr>
      <vt:lpstr>Legal Head of Service: Daniel Toohey</vt:lpstr>
      <vt:lpstr>Organisational Development Head of Service: Caroline Tickner</vt:lpstr>
      <vt:lpstr>PowerPoint Presentation</vt:lpstr>
      <vt:lpstr>Programmes, Redesign &amp; Quality Head of Service: Sue Parker</vt:lpstr>
      <vt:lpstr>Programmes, Redesign &amp; Quality</vt:lpstr>
      <vt:lpstr>Strategic Commissioning Head of Service: Claire Hughes</vt:lpstr>
      <vt:lpstr>Regeneration &amp; Place dashboards</vt:lpstr>
      <vt:lpstr>Housing &amp; Communities Head of Service: Tracey Wood</vt:lpstr>
      <vt:lpstr>Housing &amp; Communities</vt:lpstr>
      <vt:lpstr>Neighbourhood Support Head of Service: Natalie Meagher</vt:lpstr>
      <vt:lpstr>Neighbourhood Support</vt:lpstr>
      <vt:lpstr>Neighbourhood Support</vt:lpstr>
      <vt:lpstr>Planning Interim Heads of Service: Julia Mansi and Vicki Potts</vt:lpstr>
      <vt:lpstr>Planning</vt:lpstr>
      <vt:lpstr>Planning</vt:lpstr>
      <vt:lpstr>Property Interim Head of Service: Natalie Meagher</vt:lpstr>
      <vt:lpstr>Regeneration &amp; Economy Head of Service: Clare Chester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Thurlby, Georgie</dc:creator>
  <cp:lastModifiedBy>Thurlby, Georgie</cp:lastModifiedBy>
  <cp:revision>88</cp:revision>
  <dcterms:created xsi:type="dcterms:W3CDTF">2020-07-09T13:35:10Z</dcterms:created>
  <dcterms:modified xsi:type="dcterms:W3CDTF">2021-03-03T13:25:34Z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0x010100724043343D9E224287479A749D1187A2</vt:lpwstr>
  </property>
</Properties>
</file>