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8"/>
  </p:notesMasterIdLst>
  <p:sldIdLst>
    <p:sldId id="256" r:id="rId5"/>
    <p:sldId id="261" r:id="rId6"/>
    <p:sldId id="258" r:id="rId7"/>
    <p:sldId id="262" r:id="rId8"/>
    <p:sldId id="286" r:id="rId9"/>
    <p:sldId id="287" r:id="rId10"/>
    <p:sldId id="291" r:id="rId11"/>
    <p:sldId id="292" r:id="rId12"/>
    <p:sldId id="263" r:id="rId13"/>
    <p:sldId id="285" r:id="rId14"/>
    <p:sldId id="293" r:id="rId15"/>
    <p:sldId id="294" r:id="rId16"/>
    <p:sldId id="295"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89"/>
  </p:normalViewPr>
  <p:slideViewPr>
    <p:cSldViewPr snapToGrid="0">
      <p:cViewPr varScale="1">
        <p:scale>
          <a:sx n="81" d="100"/>
          <a:sy n="81" d="100"/>
        </p:scale>
        <p:origin x="725"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0BD217-A7BA-4B48-9D83-E1938D7920DC}" type="datetimeFigureOut">
              <a:rPr lang="en-GB" smtClean="0"/>
              <a:t>03/03/2021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C11D0E-059A-46A1-9448-DDFE758BF58A}" type="slidenum">
              <a:rPr lang="en-GB" smtClean="0"/>
              <a:t>‹#›</a:t>
            </a:fld>
            <a:endParaRPr lang="en-GB"/>
          </a:p>
        </p:txBody>
      </p:sp>
    </p:spTree>
    <p:extLst>
      <p:ext uri="{BB962C8B-B14F-4D97-AF65-F5344CB8AC3E}">
        <p14:creationId xmlns:p14="http://schemas.microsoft.com/office/powerpoint/2010/main" val="37406100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The 1 new starter was in the Community team</a:t>
            </a:r>
          </a:p>
          <a:p>
            <a:endParaRPr lang="en-GB"/>
          </a:p>
          <a:p>
            <a:r>
              <a:rPr lang="en-GB"/>
              <a:t>The 3 leavers were from the Effective Working, Elections, and Food, Safety and Licensing teams</a:t>
            </a:r>
          </a:p>
          <a:p>
            <a:endParaRPr lang="en-GB"/>
          </a:p>
          <a:p>
            <a:r>
              <a:rPr lang="en-GB"/>
              <a:t>Turnover rate is calculated as the number of leavers as a % of the total FTE</a:t>
            </a:r>
          </a:p>
          <a:p>
            <a:endParaRPr lang="en-GB"/>
          </a:p>
          <a:p>
            <a:r>
              <a:rPr lang="en-GB"/>
              <a:t>Sickness rates have increased slightly from previous quarter (average of 0.72 sick days per FTE in Q1) but are still very low compared to previous years and to national averages – this may be due to under-reporting as the majority of staff are working remotely</a:t>
            </a:r>
          </a:p>
          <a:p>
            <a:endParaRPr lang="en-GB"/>
          </a:p>
          <a:p>
            <a:pPr marL="0" marR="0" lvl="0" indent="0" algn="l" defTabSz="914400" rtl="0" eaLnBrk="1" fontAlgn="auto" latinLnBrk="0" hangingPunct="1">
              <a:lnSpc>
                <a:spcPct val="100000"/>
              </a:lnSpc>
              <a:spcBef>
                <a:spcPts val="0"/>
              </a:spcBef>
              <a:spcAft>
                <a:spcPts val="0"/>
              </a:spcAft>
              <a:buClrTx/>
              <a:buSzTx/>
              <a:buFontTx/>
              <a:buNone/>
              <a:tabLst/>
              <a:defRPr/>
            </a:pPr>
            <a:r>
              <a:rPr lang="en-GB"/>
              <a:t>We are now separating short term and long term sickness to be able to understand the most common reasons for sickness without the data being skewed by a small number of staff being off for a large number of days (e.g. for operation/recovery). Short term sickness is defined by the HR team as less than 21 days</a:t>
            </a:r>
            <a:endParaRPr lang="en-GB" sz="1100">
              <a:cs typeface="Calibri"/>
            </a:endParaRPr>
          </a:p>
          <a:p>
            <a:r>
              <a:rPr lang="en-GB"/>
              <a:t>Average number of sick days per FTE still includes both short and long term sickness</a:t>
            </a:r>
          </a:p>
          <a:p>
            <a:endParaRPr lang="en-GB"/>
          </a:p>
          <a:p>
            <a:r>
              <a:rPr lang="en-GB"/>
              <a:t>It should also be noted that these figures relate to those staff who are employed by EHDC and therefore may not provide an accurate picture when comparing to the HBC figures given that many staff are shared across both organisations and which authority they are employed by is largely a matter of chance. This will be addressed as we implement the One Workforce programme</a:t>
            </a:r>
          </a:p>
        </p:txBody>
      </p:sp>
      <p:sp>
        <p:nvSpPr>
          <p:cNvPr id="4" name="Slide Number Placeholder 3"/>
          <p:cNvSpPr>
            <a:spLocks noGrp="1"/>
          </p:cNvSpPr>
          <p:nvPr>
            <p:ph type="sldNum" sz="quarter" idx="5"/>
          </p:nvPr>
        </p:nvSpPr>
        <p:spPr/>
        <p:txBody>
          <a:bodyPr/>
          <a:lstStyle/>
          <a:p>
            <a:fld id="{4AC11D0E-059A-46A1-9448-DDFE758BF58A}" type="slidenum">
              <a:rPr lang="en-GB" smtClean="0"/>
              <a:t>3</a:t>
            </a:fld>
            <a:endParaRPr lang="en-GB"/>
          </a:p>
        </p:txBody>
      </p:sp>
    </p:spTree>
    <p:extLst>
      <p:ext uri="{BB962C8B-B14F-4D97-AF65-F5344CB8AC3E}">
        <p14:creationId xmlns:p14="http://schemas.microsoft.com/office/powerpoint/2010/main" val="2274227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AC11D0E-059A-46A1-9448-DDFE758BF58A}" type="slidenum">
              <a:rPr lang="en-GB" smtClean="0"/>
              <a:t>6</a:t>
            </a:fld>
            <a:endParaRPr lang="en-GB"/>
          </a:p>
        </p:txBody>
      </p:sp>
    </p:spTree>
    <p:extLst>
      <p:ext uri="{BB962C8B-B14F-4D97-AF65-F5344CB8AC3E}">
        <p14:creationId xmlns:p14="http://schemas.microsoft.com/office/powerpoint/2010/main" val="30220807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AC11D0E-059A-46A1-9448-DDFE758BF58A}" type="slidenum">
              <a:rPr lang="en-GB" smtClean="0"/>
              <a:t>7</a:t>
            </a:fld>
            <a:endParaRPr lang="en-GB"/>
          </a:p>
        </p:txBody>
      </p:sp>
    </p:spTree>
    <p:extLst>
      <p:ext uri="{BB962C8B-B14F-4D97-AF65-F5344CB8AC3E}">
        <p14:creationId xmlns:p14="http://schemas.microsoft.com/office/powerpoint/2010/main" val="9940513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AC11D0E-059A-46A1-9448-DDFE758BF58A}" type="slidenum">
              <a:rPr lang="en-GB" smtClean="0"/>
              <a:t>8</a:t>
            </a:fld>
            <a:endParaRPr lang="en-GB"/>
          </a:p>
        </p:txBody>
      </p:sp>
    </p:spTree>
    <p:extLst>
      <p:ext uri="{BB962C8B-B14F-4D97-AF65-F5344CB8AC3E}">
        <p14:creationId xmlns:p14="http://schemas.microsoft.com/office/powerpoint/2010/main" val="9020730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Most common areas for complaints in Q2 were: </a:t>
            </a:r>
          </a:p>
          <a:p>
            <a:r>
              <a:rPr lang="en-GB"/>
              <a:t>Regeneration &amp; Place: Planning, Cemeteries, Noise Nuisance, and Licensing</a:t>
            </a:r>
          </a:p>
          <a:p>
            <a:r>
              <a:rPr lang="en-GB"/>
              <a:t>Corporate Services: Waste (98% of complaints related to Waste)</a:t>
            </a:r>
          </a:p>
          <a:p>
            <a:endParaRPr lang="en-GB"/>
          </a:p>
          <a:p>
            <a:r>
              <a:rPr lang="en-GB"/>
              <a:t>Regarding the below-target complaint resolution rates, the service reported: ‘</a:t>
            </a:r>
            <a:r>
              <a:rPr lang="en-GB" sz="1200" b="0" i="0" kern="1200">
                <a:solidFill>
                  <a:schemeClr val="tx1"/>
                </a:solidFill>
                <a:effectLst/>
                <a:latin typeface="+mn-lt"/>
                <a:ea typeface="+mn-ea"/>
                <a:cs typeface="+mn-cs"/>
              </a:rPr>
              <a:t>Process for recording complaints versus service failures being reviewed and issue of responding to complaints in a timely manner is being addressed.’ They also noted that 100% of non Waste related complaints were resolved within 10 working days.</a:t>
            </a:r>
            <a:endParaRPr lang="en-GB"/>
          </a:p>
          <a:p>
            <a:endParaRPr lang="en-GB"/>
          </a:p>
          <a:p>
            <a:r>
              <a:rPr lang="en-GB"/>
              <a:t>Number of information requests has increased by 32% compared to Q1 – this is perhaps due to the easing of lockdown leading to more activity in economy, housing market, local politics etc</a:t>
            </a:r>
          </a:p>
        </p:txBody>
      </p:sp>
      <p:sp>
        <p:nvSpPr>
          <p:cNvPr id="4" name="Slide Number Placeholder 3"/>
          <p:cNvSpPr>
            <a:spLocks noGrp="1"/>
          </p:cNvSpPr>
          <p:nvPr>
            <p:ph type="sldNum" sz="quarter" idx="5"/>
          </p:nvPr>
        </p:nvSpPr>
        <p:spPr/>
        <p:txBody>
          <a:bodyPr/>
          <a:lstStyle/>
          <a:p>
            <a:fld id="{4AC11D0E-059A-46A1-9448-DDFE758BF58A}" type="slidenum">
              <a:rPr lang="en-GB" smtClean="0"/>
              <a:t>9</a:t>
            </a:fld>
            <a:endParaRPr lang="en-GB"/>
          </a:p>
        </p:txBody>
      </p:sp>
    </p:spTree>
    <p:extLst>
      <p:ext uri="{BB962C8B-B14F-4D97-AF65-F5344CB8AC3E}">
        <p14:creationId xmlns:p14="http://schemas.microsoft.com/office/powerpoint/2010/main" val="3796775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A32D12F-BF91-40FB-A1B8-F28419B9B560}" type="datetimeFigureOut">
              <a:rPr lang="en-GB" smtClean="0"/>
              <a:t>03/03/2021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488741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32D12F-BF91-40FB-A1B8-F28419B9B560}" type="datetimeFigureOut">
              <a:rPr lang="en-GB" smtClean="0"/>
              <a:t>03/03/2021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048050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32D12F-BF91-40FB-A1B8-F28419B9B560}" type="datetimeFigureOut">
              <a:rPr lang="en-GB" smtClean="0"/>
              <a:t>03/03/2021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1598545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32D12F-BF91-40FB-A1B8-F28419B9B560}" type="datetimeFigureOut">
              <a:rPr lang="en-GB" smtClean="0"/>
              <a:t>03/03/2021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1536344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32D12F-BF91-40FB-A1B8-F28419B9B560}" type="datetimeFigureOut">
              <a:rPr lang="en-GB" smtClean="0"/>
              <a:t>03/03/2021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1610727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32D12F-BF91-40FB-A1B8-F28419B9B560}" type="datetimeFigureOut">
              <a:rPr lang="en-GB" smtClean="0"/>
              <a:t>03/03/2021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972724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32D12F-BF91-40FB-A1B8-F28419B9B560}" type="datetimeFigureOut">
              <a:rPr lang="en-GB" smtClean="0"/>
              <a:t>03/03/2021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1420210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A32D12F-BF91-40FB-A1B8-F28419B9B560}" type="datetimeFigureOut">
              <a:rPr lang="en-GB" smtClean="0"/>
              <a:t>03/03/2021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48479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32D12F-BF91-40FB-A1B8-F28419B9B560}" type="datetimeFigureOut">
              <a:rPr lang="en-GB" smtClean="0"/>
              <a:t>03/03/2021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829877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32D12F-BF91-40FB-A1B8-F28419B9B560}" type="datetimeFigureOut">
              <a:rPr lang="en-GB" smtClean="0"/>
              <a:t>03/03/2021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4136822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32D12F-BF91-40FB-A1B8-F28419B9B560}" type="datetimeFigureOut">
              <a:rPr lang="en-GB" smtClean="0"/>
              <a:t>03/03/2021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2701141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32D12F-BF91-40FB-A1B8-F28419B9B560}" type="datetimeFigureOut">
              <a:rPr lang="en-GB" smtClean="0"/>
              <a:t>03/03/2021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DC009A-7980-4A19-839D-E91541AB6054}" type="slidenum">
              <a:rPr lang="en-GB" smtClean="0"/>
              <a:t>‹#›</a:t>
            </a:fld>
            <a:endParaRPr lang="en-GB"/>
          </a:p>
        </p:txBody>
      </p:sp>
    </p:spTree>
    <p:extLst>
      <p:ext uri="{BB962C8B-B14F-4D97-AF65-F5344CB8AC3E}">
        <p14:creationId xmlns:p14="http://schemas.microsoft.com/office/powerpoint/2010/main" val="35215254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 Id="rId14" Type="http://schemas.openxmlformats.org/officeDocument/2006/relationships/image" Target="../media/image12.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A7DBD-4368-4297-9B67-93A21CF962AB}"/>
              </a:ext>
            </a:extLst>
          </p:cNvPr>
          <p:cNvSpPr>
            <a:spLocks noGrp="1"/>
          </p:cNvSpPr>
          <p:nvPr>
            <p:ph type="ctrTitle"/>
          </p:nvPr>
        </p:nvSpPr>
        <p:spPr>
          <a:xfrm>
            <a:off x="1524000" y="1448934"/>
            <a:ext cx="9144000" cy="2387600"/>
          </a:xfrm>
        </p:spPr>
        <p:txBody>
          <a:bodyPr>
            <a:normAutofit/>
          </a:bodyPr>
          <a:lstStyle/>
          <a:p>
            <a:r>
              <a:rPr lang="en-GB" sz="4000"/>
              <a:t>East Hampshire District Council</a:t>
            </a:r>
            <a:br>
              <a:rPr lang="en-GB"/>
            </a:br>
            <a:r>
              <a:rPr lang="en-GB" sz="7200"/>
              <a:t>Performance report</a:t>
            </a:r>
            <a:endParaRPr lang="en-GB"/>
          </a:p>
        </p:txBody>
      </p:sp>
      <p:sp>
        <p:nvSpPr>
          <p:cNvPr id="3" name="Subtitle 2">
            <a:extLst>
              <a:ext uri="{FF2B5EF4-FFF2-40B4-BE49-F238E27FC236}">
                <a16:creationId xmlns:a16="http://schemas.microsoft.com/office/drawing/2014/main" id="{66B98902-830D-47D7-AAF7-DCF2F45C398B}"/>
              </a:ext>
            </a:extLst>
          </p:cNvPr>
          <p:cNvSpPr>
            <a:spLocks noGrp="1"/>
          </p:cNvSpPr>
          <p:nvPr>
            <p:ph type="subTitle" idx="1"/>
          </p:nvPr>
        </p:nvSpPr>
        <p:spPr>
          <a:xfrm>
            <a:off x="1524000" y="3836534"/>
            <a:ext cx="9144000" cy="1655762"/>
          </a:xfrm>
        </p:spPr>
        <p:txBody>
          <a:bodyPr>
            <a:normAutofit/>
          </a:bodyPr>
          <a:lstStyle/>
          <a:p>
            <a:r>
              <a:rPr lang="en-GB" sz="4000">
                <a:solidFill>
                  <a:schemeClr val="tx1">
                    <a:lumMod val="75000"/>
                  </a:schemeClr>
                </a:solidFill>
              </a:rPr>
              <a:t>Q2 2020-21</a:t>
            </a:r>
          </a:p>
        </p:txBody>
      </p:sp>
    </p:spTree>
    <p:extLst>
      <p:ext uri="{BB962C8B-B14F-4D97-AF65-F5344CB8AC3E}">
        <p14:creationId xmlns:p14="http://schemas.microsoft.com/office/powerpoint/2010/main" val="3067272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6321A-DA34-4C18-B64A-987163B71A2A}"/>
              </a:ext>
            </a:extLst>
          </p:cNvPr>
          <p:cNvSpPr>
            <a:spLocks noGrp="1"/>
          </p:cNvSpPr>
          <p:nvPr>
            <p:ph type="title"/>
          </p:nvPr>
        </p:nvSpPr>
        <p:spPr>
          <a:xfrm>
            <a:off x="902277" y="-67440"/>
            <a:ext cx="10515600" cy="1325563"/>
          </a:xfrm>
        </p:spPr>
        <p:txBody>
          <a:bodyPr>
            <a:normAutofit/>
          </a:bodyPr>
          <a:lstStyle/>
          <a:p>
            <a:r>
              <a:rPr lang="en-GB" sz="3200"/>
              <a:t>Risks currently scoring above 16 on the corporate risk register</a:t>
            </a:r>
          </a:p>
        </p:txBody>
      </p:sp>
      <p:graphicFrame>
        <p:nvGraphicFramePr>
          <p:cNvPr id="4" name="Table 3">
            <a:extLst>
              <a:ext uri="{FF2B5EF4-FFF2-40B4-BE49-F238E27FC236}">
                <a16:creationId xmlns:a16="http://schemas.microsoft.com/office/drawing/2014/main" id="{06C67C9F-1838-4A07-BF50-56B722732148}"/>
              </a:ext>
            </a:extLst>
          </p:cNvPr>
          <p:cNvGraphicFramePr>
            <a:graphicFrameLocks noGrp="1"/>
          </p:cNvGraphicFramePr>
          <p:nvPr>
            <p:extLst>
              <p:ext uri="{D42A27DB-BD31-4B8C-83A1-F6EECF244321}">
                <p14:modId xmlns:p14="http://schemas.microsoft.com/office/powerpoint/2010/main" val="2638687651"/>
              </p:ext>
            </p:extLst>
          </p:nvPr>
        </p:nvGraphicFramePr>
        <p:xfrm>
          <a:off x="603848" y="934528"/>
          <a:ext cx="11048440" cy="4923437"/>
        </p:xfrm>
        <a:graphic>
          <a:graphicData uri="http://schemas.openxmlformats.org/drawingml/2006/table">
            <a:tbl>
              <a:tblPr>
                <a:tableStyleId>{5C22544A-7EE6-4342-B048-85BDC9FD1C3A}</a:tableStyleId>
              </a:tblPr>
              <a:tblGrid>
                <a:gridCol w="329463">
                  <a:extLst>
                    <a:ext uri="{9D8B030D-6E8A-4147-A177-3AD203B41FA5}">
                      <a16:colId xmlns:a16="http://schemas.microsoft.com/office/drawing/2014/main" val="261284426"/>
                    </a:ext>
                  </a:extLst>
                </a:gridCol>
                <a:gridCol w="713836">
                  <a:extLst>
                    <a:ext uri="{9D8B030D-6E8A-4147-A177-3AD203B41FA5}">
                      <a16:colId xmlns:a16="http://schemas.microsoft.com/office/drawing/2014/main" val="675314152"/>
                    </a:ext>
                  </a:extLst>
                </a:gridCol>
                <a:gridCol w="613166">
                  <a:extLst>
                    <a:ext uri="{9D8B030D-6E8A-4147-A177-3AD203B41FA5}">
                      <a16:colId xmlns:a16="http://schemas.microsoft.com/office/drawing/2014/main" val="1352799517"/>
                    </a:ext>
                  </a:extLst>
                </a:gridCol>
                <a:gridCol w="759594">
                  <a:extLst>
                    <a:ext uri="{9D8B030D-6E8A-4147-A177-3AD203B41FA5}">
                      <a16:colId xmlns:a16="http://schemas.microsoft.com/office/drawing/2014/main" val="1867732447"/>
                    </a:ext>
                  </a:extLst>
                </a:gridCol>
                <a:gridCol w="2114053">
                  <a:extLst>
                    <a:ext uri="{9D8B030D-6E8A-4147-A177-3AD203B41FA5}">
                      <a16:colId xmlns:a16="http://schemas.microsoft.com/office/drawing/2014/main" val="2368830916"/>
                    </a:ext>
                  </a:extLst>
                </a:gridCol>
                <a:gridCol w="487331">
                  <a:extLst>
                    <a:ext uri="{9D8B030D-6E8A-4147-A177-3AD203B41FA5}">
                      <a16:colId xmlns:a16="http://schemas.microsoft.com/office/drawing/2014/main" val="3187005459"/>
                    </a:ext>
                  </a:extLst>
                </a:gridCol>
                <a:gridCol w="430131">
                  <a:extLst>
                    <a:ext uri="{9D8B030D-6E8A-4147-A177-3AD203B41FA5}">
                      <a16:colId xmlns:a16="http://schemas.microsoft.com/office/drawing/2014/main" val="441486601"/>
                    </a:ext>
                  </a:extLst>
                </a:gridCol>
                <a:gridCol w="201338">
                  <a:extLst>
                    <a:ext uri="{9D8B030D-6E8A-4147-A177-3AD203B41FA5}">
                      <a16:colId xmlns:a16="http://schemas.microsoft.com/office/drawing/2014/main" val="1533523017"/>
                    </a:ext>
                  </a:extLst>
                </a:gridCol>
                <a:gridCol w="274550">
                  <a:extLst>
                    <a:ext uri="{9D8B030D-6E8A-4147-A177-3AD203B41FA5}">
                      <a16:colId xmlns:a16="http://schemas.microsoft.com/office/drawing/2014/main" val="1148103215"/>
                    </a:ext>
                  </a:extLst>
                </a:gridCol>
                <a:gridCol w="274550">
                  <a:extLst>
                    <a:ext uri="{9D8B030D-6E8A-4147-A177-3AD203B41FA5}">
                      <a16:colId xmlns:a16="http://schemas.microsoft.com/office/drawing/2014/main" val="3172969264"/>
                    </a:ext>
                  </a:extLst>
                </a:gridCol>
                <a:gridCol w="3230570">
                  <a:extLst>
                    <a:ext uri="{9D8B030D-6E8A-4147-A177-3AD203B41FA5}">
                      <a16:colId xmlns:a16="http://schemas.microsoft.com/office/drawing/2014/main" val="426586476"/>
                    </a:ext>
                  </a:extLst>
                </a:gridCol>
                <a:gridCol w="851112">
                  <a:extLst>
                    <a:ext uri="{9D8B030D-6E8A-4147-A177-3AD203B41FA5}">
                      <a16:colId xmlns:a16="http://schemas.microsoft.com/office/drawing/2014/main" val="219056662"/>
                    </a:ext>
                  </a:extLst>
                </a:gridCol>
                <a:gridCol w="201338">
                  <a:extLst>
                    <a:ext uri="{9D8B030D-6E8A-4147-A177-3AD203B41FA5}">
                      <a16:colId xmlns:a16="http://schemas.microsoft.com/office/drawing/2014/main" val="4169105776"/>
                    </a:ext>
                  </a:extLst>
                </a:gridCol>
                <a:gridCol w="283704">
                  <a:extLst>
                    <a:ext uri="{9D8B030D-6E8A-4147-A177-3AD203B41FA5}">
                      <a16:colId xmlns:a16="http://schemas.microsoft.com/office/drawing/2014/main" val="4285783834"/>
                    </a:ext>
                  </a:extLst>
                </a:gridCol>
                <a:gridCol w="283704">
                  <a:extLst>
                    <a:ext uri="{9D8B030D-6E8A-4147-A177-3AD203B41FA5}">
                      <a16:colId xmlns:a16="http://schemas.microsoft.com/office/drawing/2014/main" val="4238554693"/>
                    </a:ext>
                  </a:extLst>
                </a:gridCol>
              </a:tblGrid>
              <a:tr h="248154">
                <a:tc rowSpan="2">
                  <a:txBody>
                    <a:bodyPr/>
                    <a:lstStyle/>
                    <a:p>
                      <a:pPr algn="ctr" fontAlgn="ctr"/>
                      <a:r>
                        <a:rPr lang="en-GB" sz="800" u="none" strike="noStrike">
                          <a:effectLst/>
                        </a:rPr>
                        <a:t>Risk ID</a:t>
                      </a:r>
                      <a:endParaRPr lang="en-GB" sz="800" b="1" i="0" u="none" strike="noStrike">
                        <a:effectLst/>
                        <a:latin typeface="Arial" panose="020B0604020202020204" pitchFamily="34" charset="0"/>
                      </a:endParaRPr>
                    </a:p>
                  </a:txBody>
                  <a:tcPr marL="0" marR="0" marT="0" marB="0" vert="vert" anchor="ctr"/>
                </a:tc>
                <a:tc rowSpan="2">
                  <a:txBody>
                    <a:bodyPr/>
                    <a:lstStyle/>
                    <a:p>
                      <a:pPr algn="ctr" fontAlgn="ctr"/>
                      <a:r>
                        <a:rPr lang="en-GB" sz="800" u="none" strike="noStrike">
                          <a:effectLst/>
                        </a:rPr>
                        <a:t>Risk Title</a:t>
                      </a:r>
                      <a:endParaRPr lang="en-GB" sz="800" b="1" i="0" u="none" strike="noStrike">
                        <a:effectLst/>
                        <a:latin typeface="Arial" panose="020B0604020202020204" pitchFamily="34" charset="0"/>
                      </a:endParaRPr>
                    </a:p>
                  </a:txBody>
                  <a:tcPr marL="0" marR="0" marT="0" marB="0" anchor="ctr"/>
                </a:tc>
                <a:tc rowSpan="2">
                  <a:txBody>
                    <a:bodyPr/>
                    <a:lstStyle/>
                    <a:p>
                      <a:pPr algn="ctr" fontAlgn="ctr"/>
                      <a:r>
                        <a:rPr lang="en-GB" sz="800" u="none" strike="noStrike">
                          <a:effectLst/>
                        </a:rPr>
                        <a:t>Type</a:t>
                      </a:r>
                      <a:endParaRPr lang="en-GB" sz="800" b="1" i="0" u="none" strike="noStrike">
                        <a:effectLst/>
                        <a:latin typeface="Arial" panose="020B0604020202020204" pitchFamily="34" charset="0"/>
                      </a:endParaRPr>
                    </a:p>
                  </a:txBody>
                  <a:tcPr marL="0" marR="0" marT="0" marB="0" anchor="ctr"/>
                </a:tc>
                <a:tc rowSpan="2">
                  <a:txBody>
                    <a:bodyPr/>
                    <a:lstStyle/>
                    <a:p>
                      <a:pPr algn="ctr" fontAlgn="ctr"/>
                      <a:r>
                        <a:rPr lang="en-GB" sz="800" u="none" strike="noStrike">
                          <a:effectLst/>
                        </a:rPr>
                        <a:t>Category</a:t>
                      </a:r>
                      <a:endParaRPr lang="en-GB" sz="800" b="1" i="0" u="none" strike="noStrike">
                        <a:effectLst/>
                        <a:latin typeface="Arial" panose="020B0604020202020204" pitchFamily="34" charset="0"/>
                      </a:endParaRPr>
                    </a:p>
                  </a:txBody>
                  <a:tcPr marL="0" marR="0" marT="0" marB="0" anchor="ctr"/>
                </a:tc>
                <a:tc rowSpan="2">
                  <a:txBody>
                    <a:bodyPr/>
                    <a:lstStyle/>
                    <a:p>
                      <a:pPr algn="ctr" fontAlgn="ctr"/>
                      <a:r>
                        <a:rPr lang="en-GB" sz="800" u="none" strike="noStrike">
                          <a:effectLst/>
                        </a:rPr>
                        <a:t>Identification of areas where there are significant risks</a:t>
                      </a:r>
                      <a:endParaRPr lang="en-GB" sz="800" b="1" i="0" u="none" strike="noStrike">
                        <a:effectLst/>
                        <a:latin typeface="Arial" panose="020B0604020202020204" pitchFamily="34" charset="0"/>
                      </a:endParaRPr>
                    </a:p>
                  </a:txBody>
                  <a:tcPr marL="0" marR="0" marT="0" marB="0" anchor="ctr"/>
                </a:tc>
                <a:tc rowSpan="2">
                  <a:txBody>
                    <a:bodyPr/>
                    <a:lstStyle/>
                    <a:p>
                      <a:pPr algn="ctr" fontAlgn="ctr"/>
                      <a:r>
                        <a:rPr lang="en-GB" sz="800" u="none" strike="noStrike">
                          <a:effectLst/>
                        </a:rPr>
                        <a:t>Date Added</a:t>
                      </a:r>
                      <a:endParaRPr lang="en-GB" sz="800" b="1" i="0" u="none" strike="noStrike">
                        <a:effectLst/>
                        <a:latin typeface="Arial" panose="020B0604020202020204" pitchFamily="34" charset="0"/>
                      </a:endParaRPr>
                    </a:p>
                  </a:txBody>
                  <a:tcPr marL="0" marR="0" marT="0" marB="0" anchor="ctr"/>
                </a:tc>
                <a:tc rowSpan="2">
                  <a:txBody>
                    <a:bodyPr/>
                    <a:lstStyle/>
                    <a:p>
                      <a:pPr algn="ctr" fontAlgn="ctr"/>
                      <a:r>
                        <a:rPr lang="en-GB" sz="800" u="none" strike="noStrike">
                          <a:effectLst/>
                        </a:rPr>
                        <a:t>Risk Owner</a:t>
                      </a:r>
                      <a:endParaRPr lang="en-GB" sz="800" b="1" i="0" u="none" strike="noStrike">
                        <a:effectLst/>
                        <a:latin typeface="Arial" panose="020B0604020202020204" pitchFamily="34" charset="0"/>
                      </a:endParaRPr>
                    </a:p>
                  </a:txBody>
                  <a:tcPr marL="0" marR="0" marT="0" marB="0" anchor="ctr"/>
                </a:tc>
                <a:tc gridSpan="3">
                  <a:txBody>
                    <a:bodyPr/>
                    <a:lstStyle/>
                    <a:p>
                      <a:pPr algn="ctr" fontAlgn="ctr"/>
                      <a:r>
                        <a:rPr lang="en-GB" sz="800" u="none" strike="noStrike">
                          <a:effectLst/>
                        </a:rPr>
                        <a:t>Original Assessment</a:t>
                      </a:r>
                      <a:endParaRPr lang="en-GB" sz="800" b="0" i="0" u="none" strike="noStrike">
                        <a:effectLst/>
                        <a:latin typeface="Arial" panose="020B0604020202020204" pitchFamily="34" charset="0"/>
                      </a:endParaRPr>
                    </a:p>
                  </a:txBody>
                  <a:tcPr marL="0" marR="0" marT="0" marB="0" anchor="ctr"/>
                </a:tc>
                <a:tc hMerge="1">
                  <a:txBody>
                    <a:bodyPr/>
                    <a:lstStyle/>
                    <a:p>
                      <a:endParaRPr lang="en-GB"/>
                    </a:p>
                  </a:txBody>
                  <a:tcPr/>
                </a:tc>
                <a:tc hMerge="1">
                  <a:txBody>
                    <a:bodyPr/>
                    <a:lstStyle/>
                    <a:p>
                      <a:endParaRPr lang="en-GB"/>
                    </a:p>
                  </a:txBody>
                  <a:tcPr/>
                </a:tc>
                <a:tc rowSpan="2">
                  <a:txBody>
                    <a:bodyPr/>
                    <a:lstStyle/>
                    <a:p>
                      <a:pPr algn="ctr" fontAlgn="ctr"/>
                      <a:br>
                        <a:rPr lang="en-GB" sz="800" u="none" strike="noStrike">
                          <a:effectLst/>
                        </a:rPr>
                      </a:br>
                      <a:r>
                        <a:rPr lang="en-GB" sz="800" u="none" strike="noStrike">
                          <a:effectLst/>
                        </a:rPr>
                        <a:t>Planned Mitigation Actions </a:t>
                      </a:r>
                      <a:br>
                        <a:rPr lang="en-GB" sz="800" u="none" strike="noStrike">
                          <a:effectLst/>
                        </a:rPr>
                      </a:br>
                      <a:br>
                        <a:rPr lang="en-GB" sz="800" u="none" strike="noStrike">
                          <a:effectLst/>
                        </a:rPr>
                      </a:br>
                      <a:br>
                        <a:rPr lang="en-GB" sz="800" u="none" strike="noStrike">
                          <a:effectLst/>
                        </a:rPr>
                      </a:br>
                      <a:endParaRPr lang="en-GB" sz="800" b="1" i="0" u="none" strike="noStrike">
                        <a:effectLst/>
                        <a:latin typeface="Arial" panose="020B0604020202020204" pitchFamily="34" charset="0"/>
                      </a:endParaRPr>
                    </a:p>
                  </a:txBody>
                  <a:tcPr marL="0" marR="0" marT="0" marB="0" anchor="ctr"/>
                </a:tc>
                <a:tc rowSpan="2">
                  <a:txBody>
                    <a:bodyPr/>
                    <a:lstStyle/>
                    <a:p>
                      <a:pPr algn="ctr" fontAlgn="ctr"/>
                      <a:r>
                        <a:rPr lang="en-GB" sz="800" u="none" strike="noStrike">
                          <a:effectLst/>
                        </a:rPr>
                        <a:t>Mitigation Success Factor</a:t>
                      </a:r>
                      <a:endParaRPr lang="en-GB" sz="800" b="1" i="0" u="none" strike="noStrike">
                        <a:effectLst/>
                        <a:latin typeface="Arial" panose="020B0604020202020204" pitchFamily="34" charset="0"/>
                      </a:endParaRPr>
                    </a:p>
                  </a:txBody>
                  <a:tcPr marL="0" marR="0" marT="0" marB="0" anchor="ctr"/>
                </a:tc>
                <a:tc gridSpan="3">
                  <a:txBody>
                    <a:bodyPr/>
                    <a:lstStyle/>
                    <a:p>
                      <a:pPr algn="ctr" fontAlgn="ctr"/>
                      <a:r>
                        <a:rPr lang="en-GB" sz="800" u="none" strike="noStrike">
                          <a:effectLst/>
                        </a:rPr>
                        <a:t>Control Assessment</a:t>
                      </a:r>
                      <a:endParaRPr lang="en-GB" sz="800" b="0" i="0" u="none" strike="noStrike">
                        <a:effectLst/>
                        <a:latin typeface="Arial" panose="020B0604020202020204" pitchFamily="34" charset="0"/>
                      </a:endParaRPr>
                    </a:p>
                  </a:txBody>
                  <a:tcPr marL="0" marR="0" marT="0" marB="0"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665020070"/>
                  </a:ext>
                </a:extLst>
              </a:tr>
              <a:tr h="335738">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gn="ctr" fontAlgn="ctr"/>
                      <a:r>
                        <a:rPr lang="en-GB" sz="800" u="none" strike="noStrike">
                          <a:effectLst/>
                        </a:rPr>
                        <a:t>L</a:t>
                      </a:r>
                      <a:endParaRPr lang="en-GB" sz="800" b="1" i="0" u="none" strike="noStrike">
                        <a:effectLst/>
                        <a:latin typeface="Arial" panose="020B0604020202020204" pitchFamily="34" charset="0"/>
                      </a:endParaRPr>
                    </a:p>
                  </a:txBody>
                  <a:tcPr marL="0" marR="0" marT="0" marB="0" vert="vert" anchor="ctr"/>
                </a:tc>
                <a:tc>
                  <a:txBody>
                    <a:bodyPr/>
                    <a:lstStyle/>
                    <a:p>
                      <a:pPr algn="ctr" fontAlgn="ctr"/>
                      <a:r>
                        <a:rPr lang="en-GB" sz="800" u="none" strike="noStrike">
                          <a:effectLst/>
                        </a:rPr>
                        <a:t>I</a:t>
                      </a:r>
                      <a:endParaRPr lang="en-GB" sz="800" b="1" i="0" u="none" strike="noStrike">
                        <a:effectLst/>
                        <a:latin typeface="Arial" panose="020B0604020202020204" pitchFamily="34" charset="0"/>
                      </a:endParaRPr>
                    </a:p>
                  </a:txBody>
                  <a:tcPr marL="0" marR="0" marT="0" marB="0" vert="vert" anchor="ctr"/>
                </a:tc>
                <a:tc>
                  <a:txBody>
                    <a:bodyPr/>
                    <a:lstStyle/>
                    <a:p>
                      <a:pPr algn="ctr" fontAlgn="ctr"/>
                      <a:r>
                        <a:rPr lang="en-GB" sz="800" u="none" strike="noStrike">
                          <a:effectLst/>
                        </a:rPr>
                        <a:t>P</a:t>
                      </a:r>
                      <a:endParaRPr lang="en-GB" sz="800" b="1" i="0" u="none" strike="noStrike">
                        <a:effectLst/>
                        <a:latin typeface="Arial" panose="020B0604020202020204" pitchFamily="34" charset="0"/>
                      </a:endParaRPr>
                    </a:p>
                  </a:txBody>
                  <a:tcPr marL="0" marR="0" marT="0" marB="0" vert="vert" anchor="ctr"/>
                </a:tc>
                <a:tc vMerge="1">
                  <a:txBody>
                    <a:bodyPr/>
                    <a:lstStyle/>
                    <a:p>
                      <a:endParaRPr lang="en-GB"/>
                    </a:p>
                  </a:txBody>
                  <a:tcPr/>
                </a:tc>
                <a:tc vMerge="1">
                  <a:txBody>
                    <a:bodyPr/>
                    <a:lstStyle/>
                    <a:p>
                      <a:endParaRPr lang="en-GB"/>
                    </a:p>
                  </a:txBody>
                  <a:tcPr/>
                </a:tc>
                <a:tc>
                  <a:txBody>
                    <a:bodyPr/>
                    <a:lstStyle/>
                    <a:p>
                      <a:pPr algn="ctr" fontAlgn="ctr"/>
                      <a:r>
                        <a:rPr lang="en-GB" sz="800" u="none" strike="noStrike">
                          <a:effectLst/>
                        </a:rPr>
                        <a:t>L</a:t>
                      </a:r>
                      <a:endParaRPr lang="en-GB" sz="800" b="1" i="0" u="none" strike="noStrike">
                        <a:effectLst/>
                        <a:latin typeface="Arial" panose="020B0604020202020204" pitchFamily="34" charset="0"/>
                      </a:endParaRPr>
                    </a:p>
                  </a:txBody>
                  <a:tcPr marL="0" marR="0" marT="0" marB="0" vert="vert" anchor="ctr"/>
                </a:tc>
                <a:tc>
                  <a:txBody>
                    <a:bodyPr/>
                    <a:lstStyle/>
                    <a:p>
                      <a:pPr algn="ctr" fontAlgn="ctr"/>
                      <a:r>
                        <a:rPr lang="en-GB" sz="800" u="none" strike="noStrike">
                          <a:effectLst/>
                        </a:rPr>
                        <a:t>I</a:t>
                      </a:r>
                      <a:endParaRPr lang="en-GB" sz="800" b="1" i="0" u="none" strike="noStrike">
                        <a:effectLst/>
                        <a:latin typeface="Arial" panose="020B0604020202020204" pitchFamily="34" charset="0"/>
                      </a:endParaRPr>
                    </a:p>
                  </a:txBody>
                  <a:tcPr marL="0" marR="0" marT="0" marB="0" vert="vert" anchor="ctr"/>
                </a:tc>
                <a:tc>
                  <a:txBody>
                    <a:bodyPr/>
                    <a:lstStyle/>
                    <a:p>
                      <a:pPr algn="ctr" fontAlgn="ctr"/>
                      <a:r>
                        <a:rPr lang="en-GB" sz="800" u="none" strike="noStrike">
                          <a:effectLst/>
                        </a:rPr>
                        <a:t>P</a:t>
                      </a:r>
                      <a:endParaRPr lang="en-GB" sz="800" b="1" i="0" u="none" strike="noStrike">
                        <a:effectLst/>
                        <a:latin typeface="Arial" panose="020B0604020202020204" pitchFamily="34" charset="0"/>
                      </a:endParaRPr>
                    </a:p>
                  </a:txBody>
                  <a:tcPr marL="0" marR="0" marT="0" marB="0" vert="vert" anchor="ctr"/>
                </a:tc>
                <a:extLst>
                  <a:ext uri="{0D108BD9-81ED-4DB2-BD59-A6C34878D82A}">
                    <a16:rowId xmlns:a16="http://schemas.microsoft.com/office/drawing/2014/main" val="3819637777"/>
                  </a:ext>
                </a:extLst>
              </a:tr>
              <a:tr h="1080203">
                <a:tc>
                  <a:txBody>
                    <a:bodyPr/>
                    <a:lstStyle/>
                    <a:p>
                      <a:pPr algn="ctr" fontAlgn="ctr"/>
                      <a:r>
                        <a:rPr lang="en-GB" sz="800" u="none" strike="noStrike">
                          <a:effectLst/>
                        </a:rPr>
                        <a:t>EH7</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IT Provision: long term</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SERVICE</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Technological</a:t>
                      </a:r>
                      <a:endParaRPr lang="en-GB" sz="800" b="0" i="0" u="none" strike="noStrike">
                        <a:effectLst/>
                        <a:latin typeface="Arial" panose="020B0604020202020204" pitchFamily="34" charset="0"/>
                      </a:endParaRPr>
                    </a:p>
                  </a:txBody>
                  <a:tcPr marL="0" marR="0" marT="0" marB="0" anchor="ctr"/>
                </a:tc>
                <a:tc>
                  <a:txBody>
                    <a:bodyPr/>
                    <a:lstStyle/>
                    <a:p>
                      <a:pPr algn="l" fontAlgn="ctr"/>
                      <a:r>
                        <a:rPr lang="en-GB" sz="800" u="none" strike="noStrike">
                          <a:effectLst/>
                        </a:rPr>
                        <a:t>Failure by the IT provider (Capita) to deliver on long term digital vision and aspirations of Council as per the contract in particular the strategy for 'digital by default' and contract requirements</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10/04/18</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Sue Parker</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5</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5</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25</a:t>
                      </a:r>
                      <a:endParaRPr lang="en-GB" sz="800" b="1" i="0" u="none" strike="noStrike">
                        <a:effectLst/>
                        <a:latin typeface="Arial" panose="020B0604020202020204" pitchFamily="34" charset="0"/>
                      </a:endParaRPr>
                    </a:p>
                  </a:txBody>
                  <a:tcPr marL="0" marR="0" marT="0" marB="0" anchor="ctr">
                    <a:solidFill>
                      <a:srgbClr val="FF0000"/>
                    </a:solidFill>
                  </a:tcPr>
                </a:tc>
                <a:tc>
                  <a:txBody>
                    <a:bodyPr/>
                    <a:lstStyle/>
                    <a:p>
                      <a:pPr algn="l" fontAlgn="ctr"/>
                      <a:r>
                        <a:rPr lang="en-GB" sz="800" u="none" strike="noStrike">
                          <a:effectLst/>
                        </a:rPr>
                        <a:t>1. Ensure Capita are held to contractual responsibilities regarding digital strategy              </a:t>
                      </a:r>
                      <a:br>
                        <a:rPr lang="en-GB" sz="800" u="none" strike="noStrike">
                          <a:effectLst/>
                        </a:rPr>
                      </a:br>
                      <a:r>
                        <a:rPr lang="en-GB" sz="800" u="none" strike="noStrike">
                          <a:effectLst/>
                        </a:rPr>
                        <a:t>2. Progression of a Digital Strategy for the Council as part of transformation with linkages to IT Capita </a:t>
                      </a:r>
                      <a:br>
                        <a:rPr lang="en-GB" sz="800" u="none" strike="noStrike">
                          <a:effectLst/>
                        </a:rPr>
                      </a:br>
                      <a:r>
                        <a:rPr lang="en-GB" sz="800" u="none" strike="noStrike">
                          <a:effectLst/>
                        </a:rPr>
                        <a:t>3. Renegotiation of IT contract in order to deliver required digital vision   </a:t>
                      </a:r>
                      <a:endParaRPr lang="en-GB" sz="800" b="0" i="0" u="none" strike="noStrike">
                        <a:effectLst/>
                        <a:latin typeface="Arial" panose="020B0604020202020204" pitchFamily="34" charset="0"/>
                      </a:endParaRPr>
                    </a:p>
                  </a:txBody>
                  <a:tcPr marL="0" marR="0" marT="0" marB="0" anchor="ctr"/>
                </a:tc>
                <a:tc>
                  <a:txBody>
                    <a:bodyPr/>
                    <a:lstStyle/>
                    <a:p>
                      <a:pPr algn="l" fontAlgn="ctr"/>
                      <a:r>
                        <a:rPr lang="en-GB" sz="800" u="none" strike="noStrike">
                          <a:effectLst/>
                        </a:rPr>
                        <a:t>Clear vision and links to Council aspiration of 'digital by default’ </a:t>
                      </a:r>
                    </a:p>
                    <a:p>
                      <a:pPr algn="l" fontAlgn="ctr"/>
                      <a:r>
                        <a:rPr lang="en-GB" sz="800" u="none" strike="noStrike">
                          <a:effectLst/>
                        </a:rPr>
                        <a:t>Approval of Council's Digital Strategy - October 2019</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4</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4</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16</a:t>
                      </a:r>
                      <a:endParaRPr lang="en-GB" sz="800" b="1" i="0" u="none" strike="noStrike">
                        <a:effectLst/>
                        <a:latin typeface="Arial" panose="020B0604020202020204" pitchFamily="34" charset="0"/>
                      </a:endParaRPr>
                    </a:p>
                  </a:txBody>
                  <a:tcPr marL="0" marR="0" marT="0" marB="0" anchor="ctr">
                    <a:solidFill>
                      <a:srgbClr val="FF0000"/>
                    </a:solidFill>
                  </a:tcPr>
                </a:tc>
                <a:extLst>
                  <a:ext uri="{0D108BD9-81ED-4DB2-BD59-A6C34878D82A}">
                    <a16:rowId xmlns:a16="http://schemas.microsoft.com/office/drawing/2014/main" val="3288557022"/>
                  </a:ext>
                </a:extLst>
              </a:tr>
              <a:tr h="1007217">
                <a:tc>
                  <a:txBody>
                    <a:bodyPr/>
                    <a:lstStyle/>
                    <a:p>
                      <a:pPr algn="ctr" fontAlgn="ctr"/>
                      <a:r>
                        <a:rPr lang="en-GB" sz="800" u="none" strike="noStrike">
                          <a:effectLst/>
                        </a:rPr>
                        <a:t>EH8</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Corporate Project Delivery</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GOVERNANCE</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Reputation</a:t>
                      </a:r>
                      <a:endParaRPr lang="en-GB" sz="800" b="0" i="0" u="none" strike="noStrike">
                        <a:effectLst/>
                        <a:latin typeface="Arial" panose="020B0604020202020204" pitchFamily="34" charset="0"/>
                      </a:endParaRPr>
                    </a:p>
                  </a:txBody>
                  <a:tcPr marL="0" marR="0" marT="0" marB="0" anchor="ctr"/>
                </a:tc>
                <a:tc>
                  <a:txBody>
                    <a:bodyPr/>
                    <a:lstStyle/>
                    <a:p>
                      <a:pPr algn="l" fontAlgn="ctr"/>
                      <a:r>
                        <a:rPr lang="en-GB" sz="800" u="none" strike="noStrike">
                          <a:effectLst/>
                        </a:rPr>
                        <a:t>Failure to maintain control of corporate project delivery leading to lack of clarity on priorities, use of resources resulting in reputational damage and potential costs and potential adverse impact on performance.</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07/05/18</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Gill Kneller</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4</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5</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20</a:t>
                      </a:r>
                      <a:endParaRPr lang="en-GB" sz="800" b="1" i="0" u="none" strike="noStrike">
                        <a:effectLst/>
                        <a:latin typeface="Arial" panose="020B0604020202020204" pitchFamily="34" charset="0"/>
                      </a:endParaRPr>
                    </a:p>
                  </a:txBody>
                  <a:tcPr marL="0" marR="0" marT="0" marB="0" anchor="ctr">
                    <a:solidFill>
                      <a:srgbClr val="FF0000"/>
                    </a:solidFill>
                  </a:tcPr>
                </a:tc>
                <a:tc>
                  <a:txBody>
                    <a:bodyPr/>
                    <a:lstStyle/>
                    <a:p>
                      <a:pPr algn="l" fontAlgn="ctr"/>
                      <a:r>
                        <a:rPr lang="en-GB" sz="800" u="none" strike="noStrike">
                          <a:effectLst/>
                        </a:rPr>
                        <a:t>1) Establishment of Strategic Project Board for oversight of key corporate projects</a:t>
                      </a:r>
                      <a:br>
                        <a:rPr lang="en-GB" sz="800" u="none" strike="noStrike">
                          <a:effectLst/>
                        </a:rPr>
                      </a:br>
                      <a:r>
                        <a:rPr lang="en-GB" sz="800" u="none" strike="noStrike">
                          <a:effectLst/>
                        </a:rPr>
                        <a:t>2) Clear review of project milestones to ensure on track and delivering as per budget</a:t>
                      </a:r>
                      <a:br>
                        <a:rPr lang="en-GB" sz="800" u="none" strike="noStrike">
                          <a:effectLst/>
                        </a:rPr>
                      </a:br>
                      <a:r>
                        <a:rPr lang="en-GB" sz="800" u="none" strike="noStrike">
                          <a:effectLst/>
                        </a:rPr>
                        <a:t>3) Dedicated project budget monitoring - in particular Capital budget monitoring</a:t>
                      </a:r>
                      <a:br>
                        <a:rPr lang="en-GB" sz="800" u="none" strike="noStrike">
                          <a:effectLst/>
                        </a:rPr>
                      </a:br>
                      <a:r>
                        <a:rPr lang="en-GB" sz="800" u="none" strike="noStrike">
                          <a:effectLst/>
                        </a:rPr>
                        <a:t>4) All corporate projects have appropriate governance in place and regularly produce highlight reports</a:t>
                      </a:r>
                      <a:endParaRPr lang="en-GB" sz="800" b="0" i="0" u="none" strike="noStrike">
                        <a:effectLst/>
                        <a:latin typeface="Arial" panose="020B0604020202020204" pitchFamily="34" charset="0"/>
                      </a:endParaRPr>
                    </a:p>
                  </a:txBody>
                  <a:tcPr marL="0" marR="0" marT="0" marB="0" anchor="ctr"/>
                </a:tc>
                <a:tc>
                  <a:txBody>
                    <a:bodyPr/>
                    <a:lstStyle/>
                    <a:p>
                      <a:pPr algn="l" fontAlgn="ctr"/>
                      <a:r>
                        <a:rPr lang="en-GB" sz="800" u="none" strike="noStrike">
                          <a:effectLst/>
                        </a:rPr>
                        <a:t>Corporate projects will deliver on time or be replaced by others with greater importance  </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4</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4</a:t>
                      </a:r>
                      <a:endParaRPr lang="en-GB" sz="800" b="0" i="0" u="none" strike="noStrike">
                        <a:effectLst/>
                        <a:latin typeface="Arial" panose="020B0604020202020204" pitchFamily="34" charset="0"/>
                      </a:endParaRPr>
                    </a:p>
                  </a:txBody>
                  <a:tcPr marL="0" marR="0" marT="0" marB="0" anchor="ctr"/>
                </a:tc>
                <a:tc>
                  <a:txBody>
                    <a:bodyPr/>
                    <a:lstStyle/>
                    <a:p>
                      <a:pPr algn="ctr" fontAlgn="ctr"/>
                      <a:r>
                        <a:rPr lang="en-GB" sz="800" u="none" strike="noStrike">
                          <a:effectLst/>
                        </a:rPr>
                        <a:t>16</a:t>
                      </a:r>
                      <a:endParaRPr lang="en-GB" sz="800" b="1" i="0" u="none" strike="noStrike">
                        <a:effectLst/>
                        <a:latin typeface="Arial" panose="020B0604020202020204" pitchFamily="34" charset="0"/>
                      </a:endParaRPr>
                    </a:p>
                  </a:txBody>
                  <a:tcPr marL="0" marR="0" marT="0" marB="0" anchor="ctr">
                    <a:solidFill>
                      <a:srgbClr val="FF0000"/>
                    </a:solidFill>
                  </a:tcPr>
                </a:tc>
                <a:extLst>
                  <a:ext uri="{0D108BD9-81ED-4DB2-BD59-A6C34878D82A}">
                    <a16:rowId xmlns:a16="http://schemas.microsoft.com/office/drawing/2014/main" val="3378962170"/>
                  </a:ext>
                </a:extLst>
              </a:tr>
              <a:tr h="1007217">
                <a:tc>
                  <a:txBody>
                    <a:bodyPr/>
                    <a:lstStyle/>
                    <a:p>
                      <a:pPr algn="ctr" fontAlgn="ctr"/>
                      <a:r>
                        <a:rPr lang="en-GB" sz="800" b="0" i="0" u="none" strike="noStrike">
                          <a:effectLst/>
                          <a:latin typeface="+mn-lt"/>
                        </a:rPr>
                        <a:t>EH11</a:t>
                      </a:r>
                    </a:p>
                  </a:txBody>
                  <a:tcPr marL="0" marR="0" marT="0" marB="0" anchor="ctr"/>
                </a:tc>
                <a:tc>
                  <a:txBody>
                    <a:bodyPr/>
                    <a:lstStyle/>
                    <a:p>
                      <a:pPr algn="ctr" fontAlgn="ctr"/>
                      <a:r>
                        <a:rPr lang="en-GB" sz="800" b="0" i="0" u="none" strike="noStrike">
                          <a:effectLst/>
                          <a:latin typeface="+mn-lt"/>
                        </a:rPr>
                        <a:t>Commercial property portfolio</a:t>
                      </a:r>
                    </a:p>
                  </a:txBody>
                  <a:tcPr marL="0" marR="0" marT="0" marB="0" anchor="ctr"/>
                </a:tc>
                <a:tc>
                  <a:txBody>
                    <a:bodyPr/>
                    <a:lstStyle/>
                    <a:p>
                      <a:pPr algn="ctr" fontAlgn="ctr"/>
                      <a:r>
                        <a:rPr lang="en-GB" sz="800" b="0" i="0" u="none" strike="noStrike">
                          <a:effectLst/>
                          <a:latin typeface="+mn-lt"/>
                        </a:rPr>
                        <a:t>FINANCIAL</a:t>
                      </a:r>
                    </a:p>
                  </a:txBody>
                  <a:tcPr marL="0" marR="0" marT="0" marB="0" anchor="ctr"/>
                </a:tc>
                <a:tc>
                  <a:txBody>
                    <a:bodyPr/>
                    <a:lstStyle/>
                    <a:p>
                      <a:pPr algn="ctr" fontAlgn="ctr"/>
                      <a:r>
                        <a:rPr lang="en-GB" sz="800" b="0" i="0" u="none" strike="noStrike">
                          <a:effectLst/>
                          <a:latin typeface="+mn-lt"/>
                        </a:rPr>
                        <a:t>Economic</a:t>
                      </a:r>
                    </a:p>
                  </a:txBody>
                  <a:tcPr marL="0" marR="0" marT="0" marB="0" anchor="ctr"/>
                </a:tc>
                <a:tc>
                  <a:txBody>
                    <a:bodyPr/>
                    <a:lstStyle/>
                    <a:p>
                      <a:pPr algn="l" fontAlgn="ctr"/>
                      <a:r>
                        <a:rPr lang="en-GB" sz="800" b="0" i="0" u="none" strike="noStrike">
                          <a:effectLst/>
                          <a:latin typeface="+mn-lt"/>
                        </a:rPr>
                        <a:t>Commercial property portfolio does not perform as expected due to general downturn in economy and/or portfolio not completed in order to return financial benefits.</a:t>
                      </a:r>
                    </a:p>
                  </a:txBody>
                  <a:tcPr marL="0" marR="0" marT="0" marB="0" anchor="ctr"/>
                </a:tc>
                <a:tc>
                  <a:txBody>
                    <a:bodyPr/>
                    <a:lstStyle/>
                    <a:p>
                      <a:pPr algn="ctr" fontAlgn="ctr"/>
                      <a:r>
                        <a:rPr lang="en-GB" sz="800" b="0" i="0" u="none" strike="noStrike">
                          <a:effectLst/>
                          <a:latin typeface="+mn-lt"/>
                        </a:rPr>
                        <a:t>09/01/18</a:t>
                      </a:r>
                    </a:p>
                  </a:txBody>
                  <a:tcPr marL="0" marR="0" marT="0" marB="0" anchor="ctr"/>
                </a:tc>
                <a:tc>
                  <a:txBody>
                    <a:bodyPr/>
                    <a:lstStyle/>
                    <a:p>
                      <a:pPr algn="ctr" fontAlgn="ctr"/>
                      <a:r>
                        <a:rPr lang="en-GB" sz="800" b="0" i="0" u="none" strike="noStrike">
                          <a:effectLst/>
                          <a:latin typeface="+mn-lt"/>
                        </a:rPr>
                        <a:t>Simon Jenkins</a:t>
                      </a:r>
                    </a:p>
                  </a:txBody>
                  <a:tcPr marL="0" marR="0" marT="0" marB="0" anchor="ctr"/>
                </a:tc>
                <a:tc>
                  <a:txBody>
                    <a:bodyPr/>
                    <a:lstStyle/>
                    <a:p>
                      <a:pPr algn="ctr" fontAlgn="ctr"/>
                      <a:r>
                        <a:rPr lang="en-GB" sz="800" b="0" i="0" u="none" strike="noStrike">
                          <a:effectLst/>
                          <a:latin typeface="+mn-lt"/>
                        </a:rPr>
                        <a:t>4</a:t>
                      </a:r>
                    </a:p>
                  </a:txBody>
                  <a:tcPr marL="0" marR="0" marT="0" marB="0" anchor="ctr"/>
                </a:tc>
                <a:tc>
                  <a:txBody>
                    <a:bodyPr/>
                    <a:lstStyle/>
                    <a:p>
                      <a:pPr algn="ctr" fontAlgn="ctr"/>
                      <a:r>
                        <a:rPr lang="en-GB" sz="800" b="0" i="0" u="none" strike="noStrike">
                          <a:effectLst/>
                          <a:latin typeface="+mn-lt"/>
                        </a:rPr>
                        <a:t>5</a:t>
                      </a:r>
                    </a:p>
                  </a:txBody>
                  <a:tcPr marL="0" marR="0" marT="0" marB="0" anchor="ctr"/>
                </a:tc>
                <a:tc>
                  <a:txBody>
                    <a:bodyPr/>
                    <a:lstStyle/>
                    <a:p>
                      <a:pPr algn="ctr" fontAlgn="ctr"/>
                      <a:r>
                        <a:rPr lang="en-GB" sz="800" b="1" i="0" u="none" strike="noStrike">
                          <a:effectLst/>
                          <a:latin typeface="+mn-lt"/>
                        </a:rPr>
                        <a:t>20</a:t>
                      </a:r>
                    </a:p>
                  </a:txBody>
                  <a:tcPr marL="0" marR="0" marT="0" marB="0" anchor="ctr">
                    <a:solidFill>
                      <a:srgbClr val="FF0000"/>
                    </a:solidFill>
                  </a:tcPr>
                </a:tc>
                <a:tc>
                  <a:txBody>
                    <a:bodyPr/>
                    <a:lstStyle/>
                    <a:p>
                      <a:pPr algn="l" fontAlgn="ctr"/>
                      <a:r>
                        <a:rPr lang="en-GB" sz="800" b="0" i="0" u="none" strike="noStrike">
                          <a:effectLst/>
                          <a:latin typeface="+mn-lt"/>
                        </a:rPr>
                        <a:t>1) Ensure balanced portfolio of properties in place to counter any particular failing sectors of economy</a:t>
                      </a:r>
                      <a:br>
                        <a:rPr lang="en-GB" sz="800" b="0" i="0" u="none" strike="noStrike">
                          <a:effectLst/>
                          <a:latin typeface="+mn-lt"/>
                        </a:rPr>
                      </a:br>
                      <a:r>
                        <a:rPr lang="en-GB" sz="800" b="0" i="0" u="none" strike="noStrike">
                          <a:effectLst/>
                          <a:latin typeface="+mn-lt"/>
                        </a:rPr>
                        <a:t>2) Ensure tenants are in long term full repairing leases and purchases are made on sound financial advice with appropriate due diligence completed.</a:t>
                      </a:r>
                      <a:br>
                        <a:rPr lang="en-GB" sz="800" b="0" i="0" u="none" strike="noStrike">
                          <a:effectLst/>
                          <a:latin typeface="+mn-lt"/>
                        </a:rPr>
                      </a:br>
                      <a:r>
                        <a:rPr lang="en-GB" sz="800" b="0" i="0" u="none" strike="noStrike">
                          <a:effectLst/>
                          <a:latin typeface="+mn-lt"/>
                        </a:rPr>
                        <a:t>3) Property acquisitions made in line with Commercial Property Strategy and through Property Board</a:t>
                      </a:r>
                      <a:br>
                        <a:rPr lang="en-GB" sz="800" b="0" i="0" u="none" strike="noStrike">
                          <a:effectLst/>
                          <a:latin typeface="+mn-lt"/>
                        </a:rPr>
                      </a:br>
                      <a:r>
                        <a:rPr lang="en-GB" sz="800" b="0" i="0" u="none" strike="noStrike">
                          <a:effectLst/>
                          <a:latin typeface="+mn-lt"/>
                        </a:rPr>
                        <a:t>3) Complete Peer Review of team and restructure as appropriate to ensure high performing property team to monitor portfolio </a:t>
                      </a:r>
                    </a:p>
                  </a:txBody>
                  <a:tcPr marL="0" marR="0" marT="0" marB="0" anchor="ctr"/>
                </a:tc>
                <a:tc>
                  <a:txBody>
                    <a:bodyPr/>
                    <a:lstStyle/>
                    <a:p>
                      <a:pPr algn="ctr" fontAlgn="ctr"/>
                      <a:r>
                        <a:rPr lang="en-GB" sz="800" b="0" i="0" u="none" strike="noStrike">
                          <a:effectLst/>
                          <a:latin typeface="+mn-lt"/>
                        </a:rPr>
                        <a:t>Income levels from property remain as per MTFS and budget</a:t>
                      </a:r>
                    </a:p>
                  </a:txBody>
                  <a:tcPr marL="0" marR="0" marT="0" marB="0" anchor="ctr"/>
                </a:tc>
                <a:tc>
                  <a:txBody>
                    <a:bodyPr/>
                    <a:lstStyle/>
                    <a:p>
                      <a:pPr algn="ctr" fontAlgn="ctr"/>
                      <a:r>
                        <a:rPr lang="en-GB" sz="800" b="0" i="0" u="none" strike="noStrike">
                          <a:effectLst/>
                          <a:latin typeface="+mn-lt"/>
                        </a:rPr>
                        <a:t>4</a:t>
                      </a:r>
                    </a:p>
                  </a:txBody>
                  <a:tcPr marL="0" marR="0" marT="0" marB="0" anchor="ctr"/>
                </a:tc>
                <a:tc>
                  <a:txBody>
                    <a:bodyPr/>
                    <a:lstStyle/>
                    <a:p>
                      <a:pPr algn="ctr" fontAlgn="ctr"/>
                      <a:r>
                        <a:rPr lang="en-GB" sz="800" b="0" i="0" u="none" strike="noStrike">
                          <a:effectLst/>
                          <a:latin typeface="+mn-lt"/>
                        </a:rPr>
                        <a:t>4</a:t>
                      </a:r>
                    </a:p>
                  </a:txBody>
                  <a:tcPr marL="0" marR="0" marT="0" marB="0" anchor="ctr"/>
                </a:tc>
                <a:tc>
                  <a:txBody>
                    <a:bodyPr/>
                    <a:lstStyle/>
                    <a:p>
                      <a:pPr algn="ctr" fontAlgn="ctr"/>
                      <a:r>
                        <a:rPr lang="en-GB" sz="800" b="1" i="0" u="none" strike="noStrike">
                          <a:effectLst/>
                          <a:latin typeface="+mn-lt"/>
                        </a:rPr>
                        <a:t>16</a:t>
                      </a:r>
                    </a:p>
                  </a:txBody>
                  <a:tcPr marL="0" marR="0" marT="0" marB="0" anchor="ctr">
                    <a:solidFill>
                      <a:srgbClr val="FF0000"/>
                    </a:solidFill>
                  </a:tcPr>
                </a:tc>
                <a:extLst>
                  <a:ext uri="{0D108BD9-81ED-4DB2-BD59-A6C34878D82A}">
                    <a16:rowId xmlns:a16="http://schemas.microsoft.com/office/drawing/2014/main" val="3845857364"/>
                  </a:ext>
                </a:extLst>
              </a:tr>
              <a:tr h="1167787">
                <a:tc>
                  <a:txBody>
                    <a:bodyPr/>
                    <a:lstStyle/>
                    <a:p>
                      <a:pPr algn="ctr" fontAlgn="ctr"/>
                      <a:r>
                        <a:rPr lang="en-GB" sz="800" b="0" i="0" u="none" strike="noStrike">
                          <a:effectLst/>
                          <a:latin typeface="+mn-lt"/>
                        </a:rPr>
                        <a:t>EH16</a:t>
                      </a:r>
                    </a:p>
                  </a:txBody>
                  <a:tcPr marL="0" marR="0" marT="0" marB="0" anchor="ctr"/>
                </a:tc>
                <a:tc>
                  <a:txBody>
                    <a:bodyPr/>
                    <a:lstStyle/>
                    <a:p>
                      <a:pPr algn="ctr" fontAlgn="ctr"/>
                      <a:r>
                        <a:rPr lang="en-GB" sz="800" b="0" i="0" u="none" strike="noStrike">
                          <a:effectLst/>
                          <a:latin typeface="+mn-lt"/>
                        </a:rPr>
                        <a:t>Capita</a:t>
                      </a:r>
                    </a:p>
                  </a:txBody>
                  <a:tcPr marL="0" marR="0" marT="0" marB="0" anchor="ctr"/>
                </a:tc>
                <a:tc>
                  <a:txBody>
                    <a:bodyPr/>
                    <a:lstStyle/>
                    <a:p>
                      <a:pPr algn="ctr" fontAlgn="ctr"/>
                      <a:r>
                        <a:rPr lang="en-GB" sz="800" b="0" i="0" u="none" strike="noStrike">
                          <a:effectLst/>
                          <a:latin typeface="+mn-lt"/>
                        </a:rPr>
                        <a:t>SERVICE</a:t>
                      </a:r>
                    </a:p>
                  </a:txBody>
                  <a:tcPr marL="0" marR="0" marT="0" marB="0" anchor="ctr"/>
                </a:tc>
                <a:tc>
                  <a:txBody>
                    <a:bodyPr/>
                    <a:lstStyle/>
                    <a:p>
                      <a:pPr algn="ctr" fontAlgn="ctr"/>
                      <a:r>
                        <a:rPr lang="en-GB" sz="800" b="0" i="0" u="none" strike="noStrike">
                          <a:effectLst/>
                          <a:latin typeface="+mn-lt"/>
                        </a:rPr>
                        <a:t>Economic</a:t>
                      </a:r>
                    </a:p>
                  </a:txBody>
                  <a:tcPr marL="0" marR="0" marT="0" marB="0" anchor="ctr"/>
                </a:tc>
                <a:tc>
                  <a:txBody>
                    <a:bodyPr/>
                    <a:lstStyle/>
                    <a:p>
                      <a:pPr algn="l" fontAlgn="ctr"/>
                      <a:r>
                        <a:rPr lang="en-GB" sz="800" b="0" i="0" u="none" strike="noStrike">
                          <a:effectLst/>
                          <a:latin typeface="+mn-lt"/>
                        </a:rPr>
                        <a:t>Changing business model of Capita not aligned to the current 5-Councils contract resulting:</a:t>
                      </a:r>
                      <a:br>
                        <a:rPr lang="en-GB" sz="800" b="0" i="0" u="none" strike="noStrike">
                          <a:effectLst/>
                          <a:latin typeface="+mn-lt"/>
                        </a:rPr>
                      </a:br>
                      <a:r>
                        <a:rPr lang="en-GB" sz="800" b="0" i="0" u="none" strike="noStrike">
                          <a:effectLst/>
                          <a:latin typeface="+mn-lt"/>
                        </a:rPr>
                        <a:t>1) Capita in-ability to deliver contract requirements</a:t>
                      </a:r>
                      <a:br>
                        <a:rPr lang="en-GB" sz="800" b="0" i="0" u="none" strike="noStrike">
                          <a:effectLst/>
                          <a:latin typeface="+mn-lt"/>
                        </a:rPr>
                      </a:br>
                      <a:r>
                        <a:rPr lang="en-GB" sz="800" b="0" i="0" u="none" strike="noStrike">
                          <a:effectLst/>
                          <a:latin typeface="+mn-lt"/>
                        </a:rPr>
                        <a:t>2) Quality of service not as expected resulting in increasing costs to rectify</a:t>
                      </a:r>
                      <a:br>
                        <a:rPr lang="en-GB" sz="800" b="0" i="0" u="none" strike="noStrike">
                          <a:effectLst/>
                          <a:latin typeface="+mn-lt"/>
                        </a:rPr>
                      </a:br>
                      <a:r>
                        <a:rPr lang="en-GB" sz="800" b="0" i="0" u="none" strike="noStrike">
                          <a:effectLst/>
                          <a:latin typeface="+mn-lt"/>
                        </a:rPr>
                        <a:t>3) Partners not acting/complying with IAA</a:t>
                      </a:r>
                      <a:br>
                        <a:rPr lang="en-GB" sz="800" b="0" i="0" u="none" strike="noStrike">
                          <a:effectLst/>
                          <a:latin typeface="+mn-lt"/>
                        </a:rPr>
                      </a:br>
                      <a:r>
                        <a:rPr lang="en-GB" sz="800" b="0" i="0" u="none" strike="noStrike">
                          <a:effectLst/>
                          <a:latin typeface="+mn-lt"/>
                        </a:rPr>
                        <a:t>4) Disputes as to scope of contract</a:t>
                      </a:r>
                      <a:br>
                        <a:rPr lang="en-GB" sz="800" b="0" i="0" u="none" strike="noStrike">
                          <a:effectLst/>
                          <a:latin typeface="+mn-lt"/>
                        </a:rPr>
                      </a:br>
                      <a:r>
                        <a:rPr lang="en-GB" sz="800" b="0" i="0" u="none" strike="noStrike">
                          <a:effectLst/>
                          <a:latin typeface="+mn-lt"/>
                        </a:rPr>
                        <a:t>5) Services being removed increasing transition costs</a:t>
                      </a:r>
                    </a:p>
                  </a:txBody>
                  <a:tcPr marL="0" marR="0" marT="0" marB="0" anchor="ctr"/>
                </a:tc>
                <a:tc>
                  <a:txBody>
                    <a:bodyPr/>
                    <a:lstStyle/>
                    <a:p>
                      <a:pPr algn="ctr" fontAlgn="ctr"/>
                      <a:r>
                        <a:rPr lang="en-GB" sz="800" b="0" i="0" u="none" strike="noStrike">
                          <a:effectLst/>
                          <a:latin typeface="+mn-lt"/>
                        </a:rPr>
                        <a:t>08/07/18</a:t>
                      </a:r>
                    </a:p>
                  </a:txBody>
                  <a:tcPr marL="0" marR="0" marT="0" marB="0" anchor="ctr"/>
                </a:tc>
                <a:tc>
                  <a:txBody>
                    <a:bodyPr/>
                    <a:lstStyle/>
                    <a:p>
                      <a:pPr algn="ctr" fontAlgn="ctr"/>
                      <a:r>
                        <a:rPr lang="en-GB" sz="800" b="0" i="0" u="none" strike="noStrike">
                          <a:effectLst/>
                          <a:latin typeface="+mn-lt"/>
                        </a:rPr>
                        <a:t>Gill Kneller</a:t>
                      </a:r>
                    </a:p>
                  </a:txBody>
                  <a:tcPr marL="0" marR="0" marT="0" marB="0" anchor="ctr"/>
                </a:tc>
                <a:tc>
                  <a:txBody>
                    <a:bodyPr/>
                    <a:lstStyle/>
                    <a:p>
                      <a:pPr algn="ctr" fontAlgn="ctr"/>
                      <a:r>
                        <a:rPr lang="en-GB" sz="800" b="0" i="0" u="none" strike="noStrike">
                          <a:effectLst/>
                          <a:latin typeface="+mn-lt"/>
                        </a:rPr>
                        <a:t>5</a:t>
                      </a:r>
                    </a:p>
                  </a:txBody>
                  <a:tcPr marL="0" marR="0" marT="0" marB="0" anchor="ctr"/>
                </a:tc>
                <a:tc>
                  <a:txBody>
                    <a:bodyPr/>
                    <a:lstStyle/>
                    <a:p>
                      <a:pPr algn="ctr" fontAlgn="ctr"/>
                      <a:r>
                        <a:rPr lang="en-GB" sz="800" b="0" i="0" u="none" strike="noStrike">
                          <a:effectLst/>
                          <a:latin typeface="+mn-lt"/>
                        </a:rPr>
                        <a:t>5</a:t>
                      </a:r>
                    </a:p>
                  </a:txBody>
                  <a:tcPr marL="0" marR="0" marT="0" marB="0" anchor="ctr"/>
                </a:tc>
                <a:tc>
                  <a:txBody>
                    <a:bodyPr/>
                    <a:lstStyle/>
                    <a:p>
                      <a:pPr algn="ctr" fontAlgn="ctr"/>
                      <a:r>
                        <a:rPr lang="en-GB" sz="800" b="1" i="0" u="none" strike="noStrike">
                          <a:effectLst/>
                          <a:latin typeface="+mn-lt"/>
                        </a:rPr>
                        <a:t>25</a:t>
                      </a:r>
                    </a:p>
                  </a:txBody>
                  <a:tcPr marL="0" marR="0" marT="0" marB="0" anchor="ctr">
                    <a:solidFill>
                      <a:srgbClr val="FF0000"/>
                    </a:solidFill>
                  </a:tcPr>
                </a:tc>
                <a:tc>
                  <a:txBody>
                    <a:bodyPr/>
                    <a:lstStyle/>
                    <a:p>
                      <a:pPr algn="l" fontAlgn="ctr"/>
                      <a:r>
                        <a:rPr lang="en-GB" sz="800" b="0" i="0" u="none" strike="noStrike">
                          <a:effectLst/>
                          <a:latin typeface="+mn-lt"/>
                        </a:rPr>
                        <a:t>1) Robust contract monitoring to ensure Capita delivers including </a:t>
                      </a:r>
                      <a:r>
                        <a:rPr lang="en-GB" sz="800" b="0" i="0" u="none" strike="noStrike" err="1">
                          <a:effectLst/>
                          <a:latin typeface="+mn-lt"/>
                        </a:rPr>
                        <a:t>reneogtiation</a:t>
                      </a:r>
                      <a:r>
                        <a:rPr lang="en-GB" sz="800" b="0" i="0" u="none" strike="noStrike">
                          <a:effectLst/>
                          <a:latin typeface="+mn-lt"/>
                        </a:rPr>
                        <a:t> of aspects of services where appropriate</a:t>
                      </a:r>
                      <a:br>
                        <a:rPr lang="en-GB" sz="800" b="0" i="0" u="none" strike="noStrike">
                          <a:effectLst/>
                          <a:latin typeface="+mn-lt"/>
                        </a:rPr>
                      </a:br>
                      <a:r>
                        <a:rPr lang="en-GB" sz="800" b="0" i="0" u="none" strike="noStrike">
                          <a:effectLst/>
                          <a:latin typeface="+mn-lt"/>
                        </a:rPr>
                        <a:t>2) Measures put in place to deal with quality issues, increased support within Council in particular around IT </a:t>
                      </a:r>
                      <a:br>
                        <a:rPr lang="en-GB" sz="800" b="0" i="0" u="none" strike="noStrike">
                          <a:effectLst/>
                          <a:latin typeface="+mn-lt"/>
                        </a:rPr>
                      </a:br>
                      <a:r>
                        <a:rPr lang="en-GB" sz="800" b="0" i="0" u="none" strike="noStrike">
                          <a:effectLst/>
                          <a:latin typeface="+mn-lt"/>
                        </a:rPr>
                        <a:t>3) Regular meetings of s151 and MOs across the Partnership to ensure unified approach</a:t>
                      </a:r>
                      <a:br>
                        <a:rPr lang="en-GB" sz="800" b="0" i="0" u="none" strike="noStrike">
                          <a:effectLst/>
                          <a:latin typeface="+mn-lt"/>
                        </a:rPr>
                      </a:br>
                      <a:r>
                        <a:rPr lang="en-GB" sz="800" b="0" i="0" u="none" strike="noStrike">
                          <a:effectLst/>
                          <a:latin typeface="+mn-lt"/>
                        </a:rPr>
                        <a:t>4) Dispute log maintained and legal advice sort where necessary</a:t>
                      </a:r>
                      <a:br>
                        <a:rPr lang="en-GB" sz="800" b="0" i="0" u="none" strike="noStrike">
                          <a:effectLst/>
                          <a:latin typeface="+mn-lt"/>
                        </a:rPr>
                      </a:br>
                      <a:r>
                        <a:rPr lang="en-GB" sz="800" b="0" i="0" u="none" strike="noStrike">
                          <a:effectLst/>
                          <a:latin typeface="+mn-lt"/>
                        </a:rPr>
                        <a:t>5) Review of services within contracts and potential options - process agreed with Capita </a:t>
                      </a:r>
                    </a:p>
                  </a:txBody>
                  <a:tcPr marL="0" marR="0" marT="0" marB="0" anchor="ctr"/>
                </a:tc>
                <a:tc>
                  <a:txBody>
                    <a:bodyPr/>
                    <a:lstStyle/>
                    <a:p>
                      <a:pPr algn="ctr" fontAlgn="ctr"/>
                      <a:r>
                        <a:rPr lang="en-GB" sz="800" b="0" i="0" u="none" strike="noStrike">
                          <a:effectLst/>
                          <a:latin typeface="+mn-lt"/>
                        </a:rPr>
                        <a:t>Agreed way forward with Capita reflecting the requirements of Council and minimal business disruption</a:t>
                      </a:r>
                    </a:p>
                  </a:txBody>
                  <a:tcPr marL="0" marR="0" marT="0" marB="0" anchor="ctr"/>
                </a:tc>
                <a:tc>
                  <a:txBody>
                    <a:bodyPr/>
                    <a:lstStyle/>
                    <a:p>
                      <a:pPr algn="ctr" fontAlgn="ctr"/>
                      <a:r>
                        <a:rPr lang="en-GB" sz="800" b="0" i="0" u="none" strike="noStrike">
                          <a:effectLst/>
                          <a:latin typeface="+mn-lt"/>
                        </a:rPr>
                        <a:t>4</a:t>
                      </a:r>
                    </a:p>
                  </a:txBody>
                  <a:tcPr marL="0" marR="0" marT="0" marB="0" anchor="ctr"/>
                </a:tc>
                <a:tc>
                  <a:txBody>
                    <a:bodyPr/>
                    <a:lstStyle/>
                    <a:p>
                      <a:pPr algn="ctr" fontAlgn="ctr"/>
                      <a:r>
                        <a:rPr lang="en-GB" sz="800" b="0" i="0" u="none" strike="noStrike">
                          <a:effectLst/>
                          <a:latin typeface="+mn-lt"/>
                        </a:rPr>
                        <a:t>4</a:t>
                      </a:r>
                    </a:p>
                  </a:txBody>
                  <a:tcPr marL="0" marR="0" marT="0" marB="0" anchor="ctr"/>
                </a:tc>
                <a:tc>
                  <a:txBody>
                    <a:bodyPr/>
                    <a:lstStyle/>
                    <a:p>
                      <a:pPr algn="ctr" fontAlgn="ctr"/>
                      <a:r>
                        <a:rPr lang="en-GB" sz="800" b="1" i="0" u="none" strike="noStrike">
                          <a:effectLst/>
                          <a:latin typeface="+mn-lt"/>
                        </a:rPr>
                        <a:t>16</a:t>
                      </a:r>
                    </a:p>
                  </a:txBody>
                  <a:tcPr marL="0" marR="0" marT="0" marB="0" anchor="ctr">
                    <a:solidFill>
                      <a:srgbClr val="FF0000"/>
                    </a:solidFill>
                  </a:tcPr>
                </a:tc>
                <a:extLst>
                  <a:ext uri="{0D108BD9-81ED-4DB2-BD59-A6C34878D82A}">
                    <a16:rowId xmlns:a16="http://schemas.microsoft.com/office/drawing/2014/main" val="524180556"/>
                  </a:ext>
                </a:extLst>
              </a:tr>
            </a:tbl>
          </a:graphicData>
        </a:graphic>
      </p:graphicFrame>
      <p:sp>
        <p:nvSpPr>
          <p:cNvPr id="3" name="TextBox 2">
            <a:extLst>
              <a:ext uri="{FF2B5EF4-FFF2-40B4-BE49-F238E27FC236}">
                <a16:creationId xmlns:a16="http://schemas.microsoft.com/office/drawing/2014/main" id="{E019D5F7-1F95-46C1-93C9-BADC786A3E59}"/>
              </a:ext>
            </a:extLst>
          </p:cNvPr>
          <p:cNvSpPr txBox="1"/>
          <p:nvPr/>
        </p:nvSpPr>
        <p:spPr>
          <a:xfrm>
            <a:off x="828136" y="5932098"/>
            <a:ext cx="10909539"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ea typeface="+mn-lt"/>
                <a:cs typeface="+mn-lt"/>
              </a:rPr>
              <a:t>A residual score of 16 is the threshold which has been set to indicate the Council's risk appetite (as per the Risk Management Framework).</a:t>
            </a:r>
          </a:p>
          <a:p>
            <a:pPr algn="l"/>
            <a:endParaRPr lang="en-GB">
              <a:cs typeface="Calibri"/>
            </a:endParaRPr>
          </a:p>
        </p:txBody>
      </p:sp>
    </p:spTree>
    <p:extLst>
      <p:ext uri="{BB962C8B-B14F-4D97-AF65-F5344CB8AC3E}">
        <p14:creationId xmlns:p14="http://schemas.microsoft.com/office/powerpoint/2010/main" val="139806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F863D-8D2D-4468-B6DB-2725F73DB497}"/>
              </a:ext>
            </a:extLst>
          </p:cNvPr>
          <p:cNvSpPr>
            <a:spLocks noGrp="1"/>
          </p:cNvSpPr>
          <p:nvPr>
            <p:ph type="title"/>
          </p:nvPr>
        </p:nvSpPr>
        <p:spPr>
          <a:xfrm>
            <a:off x="177682" y="-160429"/>
            <a:ext cx="5764723" cy="1724553"/>
          </a:xfrm>
        </p:spPr>
        <p:txBody>
          <a:bodyPr>
            <a:normAutofit/>
          </a:bodyPr>
          <a:lstStyle/>
          <a:p>
            <a:r>
              <a:rPr lang="en-GB" sz="4800" dirty="0"/>
              <a:t>Corporate Services performance</a:t>
            </a:r>
          </a:p>
        </p:txBody>
      </p:sp>
      <p:sp>
        <p:nvSpPr>
          <p:cNvPr id="6" name="Text Placeholder 5">
            <a:extLst>
              <a:ext uri="{FF2B5EF4-FFF2-40B4-BE49-F238E27FC236}">
                <a16:creationId xmlns:a16="http://schemas.microsoft.com/office/drawing/2014/main" id="{BF5D828B-5AA5-42BB-BB99-3CFE7C4FE7D6}"/>
              </a:ext>
            </a:extLst>
          </p:cNvPr>
          <p:cNvSpPr>
            <a:spLocks noGrp="1"/>
          </p:cNvSpPr>
          <p:nvPr>
            <p:ph type="body" idx="1"/>
          </p:nvPr>
        </p:nvSpPr>
        <p:spPr>
          <a:xfrm>
            <a:off x="227825" y="4690824"/>
            <a:ext cx="5378365" cy="926612"/>
          </a:xfrm>
        </p:spPr>
        <p:txBody>
          <a:bodyPr vert="horz" lIns="91440" tIns="45720" rIns="91440" bIns="45720" rtlCol="0" anchor="t">
            <a:normAutofit/>
          </a:bodyPr>
          <a:lstStyle/>
          <a:p>
            <a:r>
              <a:rPr lang="en-GB" sz="2800" dirty="0">
                <a:solidFill>
                  <a:schemeClr val="tx1"/>
                </a:solidFill>
                <a:cs typeface="Calibri"/>
              </a:rPr>
              <a:t>Corporate Action Plan objectives</a:t>
            </a:r>
          </a:p>
          <a:p>
            <a:endParaRPr lang="en-GB" dirty="0">
              <a:cs typeface="Calibri"/>
            </a:endParaRPr>
          </a:p>
          <a:p>
            <a:endParaRPr lang="en-GB" dirty="0">
              <a:cs typeface="Calibri"/>
            </a:endParaRPr>
          </a:p>
        </p:txBody>
      </p:sp>
      <p:sp>
        <p:nvSpPr>
          <p:cNvPr id="4" name="TextBox 3">
            <a:extLst>
              <a:ext uri="{FF2B5EF4-FFF2-40B4-BE49-F238E27FC236}">
                <a16:creationId xmlns:a16="http://schemas.microsoft.com/office/drawing/2014/main" id="{9D90BC29-E0CC-4001-9353-BD0BF2B9A913}"/>
              </a:ext>
            </a:extLst>
          </p:cNvPr>
          <p:cNvSpPr txBox="1"/>
          <p:nvPr/>
        </p:nvSpPr>
        <p:spPr>
          <a:xfrm>
            <a:off x="227825" y="1575699"/>
            <a:ext cx="4539343" cy="2031325"/>
          </a:xfrm>
          <a:prstGeom prst="rect">
            <a:avLst/>
          </a:prstGeom>
          <a:noFill/>
        </p:spPr>
        <p:txBody>
          <a:bodyPr wrap="square" lIns="91440" tIns="45720" rIns="91440" bIns="45720" rtlCol="0" anchor="t">
            <a:spAutoFit/>
          </a:bodyPr>
          <a:lstStyle/>
          <a:p>
            <a:r>
              <a:rPr lang="en-GB" i="1" dirty="0"/>
              <a:t>Commercial Development</a:t>
            </a:r>
          </a:p>
          <a:p>
            <a:r>
              <a:rPr lang="en-GB" i="1" dirty="0"/>
              <a:t>Customer Services</a:t>
            </a:r>
          </a:p>
          <a:p>
            <a:r>
              <a:rPr lang="en-GB" i="1" dirty="0"/>
              <a:t>Finance</a:t>
            </a:r>
          </a:p>
          <a:p>
            <a:r>
              <a:rPr lang="en-GB" i="1" dirty="0"/>
              <a:t>Legal</a:t>
            </a:r>
          </a:p>
          <a:p>
            <a:r>
              <a:rPr lang="en-GB" i="1" dirty="0"/>
              <a:t>Organisational Development</a:t>
            </a:r>
          </a:p>
          <a:p>
            <a:r>
              <a:rPr lang="en-GB" i="1" dirty="0"/>
              <a:t>Programmes, Redesign &amp; Quality</a:t>
            </a:r>
          </a:p>
          <a:p>
            <a:r>
              <a:rPr lang="en-GB" i="1" dirty="0"/>
              <a:t>Strategic Commissioning</a:t>
            </a:r>
          </a:p>
        </p:txBody>
      </p:sp>
      <p:graphicFrame>
        <p:nvGraphicFramePr>
          <p:cNvPr id="5" name="Table 14">
            <a:extLst>
              <a:ext uri="{FF2B5EF4-FFF2-40B4-BE49-F238E27FC236}">
                <a16:creationId xmlns:a16="http://schemas.microsoft.com/office/drawing/2014/main" id="{4FF9FAC9-C983-4121-A97F-AD13A2401ADB}"/>
              </a:ext>
            </a:extLst>
          </p:cNvPr>
          <p:cNvGraphicFramePr>
            <a:graphicFrameLocks noGrp="1"/>
          </p:cNvGraphicFramePr>
          <p:nvPr>
            <p:extLst>
              <p:ext uri="{D42A27DB-BD31-4B8C-83A1-F6EECF244321}">
                <p14:modId xmlns:p14="http://schemas.microsoft.com/office/powerpoint/2010/main" val="2676282929"/>
              </p:ext>
            </p:extLst>
          </p:nvPr>
        </p:nvGraphicFramePr>
        <p:xfrm>
          <a:off x="5137266" y="156555"/>
          <a:ext cx="6928620" cy="6519127"/>
        </p:xfrm>
        <a:graphic>
          <a:graphicData uri="http://schemas.openxmlformats.org/drawingml/2006/table">
            <a:tbl>
              <a:tblPr firstRow="1" bandRow="1">
                <a:tableStyleId>{9D7B26C5-4107-4FEC-AEDC-1716B250A1EF}</a:tableStyleId>
              </a:tblPr>
              <a:tblGrid>
                <a:gridCol w="4239491">
                  <a:extLst>
                    <a:ext uri="{9D8B030D-6E8A-4147-A177-3AD203B41FA5}">
                      <a16:colId xmlns:a16="http://schemas.microsoft.com/office/drawing/2014/main" val="1632953638"/>
                    </a:ext>
                  </a:extLst>
                </a:gridCol>
                <a:gridCol w="1014153">
                  <a:extLst>
                    <a:ext uri="{9D8B030D-6E8A-4147-A177-3AD203B41FA5}">
                      <a16:colId xmlns:a16="http://schemas.microsoft.com/office/drawing/2014/main" val="3276194889"/>
                    </a:ext>
                  </a:extLst>
                </a:gridCol>
                <a:gridCol w="831272">
                  <a:extLst>
                    <a:ext uri="{9D8B030D-6E8A-4147-A177-3AD203B41FA5}">
                      <a16:colId xmlns:a16="http://schemas.microsoft.com/office/drawing/2014/main" val="3436727633"/>
                    </a:ext>
                  </a:extLst>
                </a:gridCol>
                <a:gridCol w="843704">
                  <a:extLst>
                    <a:ext uri="{9D8B030D-6E8A-4147-A177-3AD203B41FA5}">
                      <a16:colId xmlns:a16="http://schemas.microsoft.com/office/drawing/2014/main" val="1133573210"/>
                    </a:ext>
                  </a:extLst>
                </a:gridCol>
              </a:tblGrid>
              <a:tr h="328198">
                <a:tc>
                  <a:txBody>
                    <a:bodyPr/>
                    <a:lstStyle/>
                    <a:p>
                      <a:r>
                        <a:rPr lang="en-GB" sz="1600" dirty="0"/>
                        <a:t>Key performance indicators</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GB" sz="1600" dirty="0"/>
                        <a:t>Target</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GB" sz="1600" dirty="0"/>
                        <a:t>Q1</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GB" sz="1600" dirty="0">
                          <a:solidFill>
                            <a:schemeClr val="tx1"/>
                          </a:solidFill>
                        </a:rPr>
                        <a:t>Q2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704123125"/>
                  </a:ext>
                </a:extLst>
              </a:tr>
              <a:tr h="304048">
                <a:tc>
                  <a:txBody>
                    <a:bodyPr/>
                    <a:lstStyle/>
                    <a:p>
                      <a:pPr algn="l" fontAlgn="ctr"/>
                      <a:r>
                        <a:rPr lang="en-GB" sz="900" u="none" strike="noStrike" dirty="0">
                          <a:effectLst/>
                        </a:rPr>
                        <a:t>Customer satisfaction with CSC (%)</a:t>
                      </a:r>
                      <a:endParaRPr lang="en-GB" sz="9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100" u="none" strike="noStrike" dirty="0">
                          <a:effectLst/>
                        </a:rPr>
                        <a:t>above 97%</a:t>
                      </a:r>
                      <a:endParaRPr lang="en-GB" sz="11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rgbClr val="92D050"/>
                          </a:solidFill>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rgbClr val="92D050"/>
                          </a:solidFill>
                        </a:rPr>
                        <a:t>99.2%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6505141"/>
                  </a:ext>
                </a:extLst>
              </a:tr>
              <a:tr h="304048">
                <a:tc>
                  <a:txBody>
                    <a:bodyPr/>
                    <a:lstStyle/>
                    <a:p>
                      <a:pPr algn="l" fontAlgn="ctr"/>
                      <a:r>
                        <a:rPr lang="en-GB" sz="900" u="none" strike="noStrike" dirty="0">
                          <a:effectLst/>
                        </a:rPr>
                        <a:t>Calls answered and completed by CSC - one and done (%)</a:t>
                      </a:r>
                      <a:endParaRPr lang="en-GB" sz="9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100" u="none" strike="noStrike" dirty="0">
                          <a:effectLst/>
                        </a:rPr>
                        <a:t>above 65%</a:t>
                      </a:r>
                      <a:endParaRPr lang="en-GB" sz="11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rgbClr val="92D050"/>
                          </a:solidFill>
                        </a:rPr>
                        <a:t>84.5%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rgbClr val="92D050"/>
                          </a:solidFill>
                        </a:rPr>
                        <a:t>86.4%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8724392"/>
                  </a:ext>
                </a:extLst>
              </a:tr>
              <a:tr h="304048">
                <a:tc>
                  <a:txBody>
                    <a:bodyPr/>
                    <a:lstStyle/>
                    <a:p>
                      <a:pPr algn="l" fontAlgn="ctr"/>
                      <a:r>
                        <a:rPr lang="en-GB" sz="900" u="none" strike="noStrike" dirty="0">
                          <a:effectLst/>
                        </a:rPr>
                        <a:t>Number of complaints received - Regeneration &amp; Place</a:t>
                      </a:r>
                      <a:endParaRPr lang="en-GB" sz="9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100" u="none" strike="noStrike" dirty="0">
                          <a:effectLst/>
                        </a:rPr>
                        <a:t>N/A</a:t>
                      </a:r>
                      <a:endParaRPr lang="en-GB" sz="11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chemeClr val="tx1"/>
                          </a:solidFill>
                        </a:rPr>
                        <a:t>46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30147201"/>
                  </a:ext>
                </a:extLst>
              </a:tr>
              <a:tr h="331687">
                <a:tc>
                  <a:txBody>
                    <a:bodyPr/>
                    <a:lstStyle/>
                    <a:p>
                      <a:pPr algn="l" fontAlgn="ctr"/>
                      <a:r>
                        <a:rPr lang="en-GB" sz="900" u="none" strike="noStrike" dirty="0">
                          <a:effectLst/>
                        </a:rPr>
                        <a:t>Complaints completed within 10 days (%) - Regeneration &amp; Place</a:t>
                      </a:r>
                      <a:endParaRPr lang="en-GB" sz="9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100" u="none" strike="noStrike" dirty="0">
                          <a:effectLst/>
                        </a:rPr>
                        <a:t>above 85%</a:t>
                      </a:r>
                      <a:endParaRPr lang="en-GB" sz="11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solidFill>
                            <a:srgbClr val="FF0000"/>
                          </a:solidFill>
                        </a:rPr>
                        <a:t>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FF0000"/>
                          </a:solidFill>
                        </a:rPr>
                        <a:t>65%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4252126"/>
                  </a:ext>
                </a:extLst>
              </a:tr>
              <a:tr h="304048">
                <a:tc>
                  <a:txBody>
                    <a:bodyPr/>
                    <a:lstStyle/>
                    <a:p>
                      <a:pPr algn="l" fontAlgn="ctr"/>
                      <a:r>
                        <a:rPr lang="en-GB" sz="900" u="none" strike="noStrike" dirty="0">
                          <a:effectLst/>
                        </a:rPr>
                        <a:t>Number of complaints received - Corporate Services</a:t>
                      </a:r>
                      <a:endParaRPr lang="en-GB" sz="9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100" u="none" strike="noStrike" dirty="0">
                          <a:effectLst/>
                        </a:rPr>
                        <a:t>N/A</a:t>
                      </a:r>
                      <a:endParaRPr lang="en-GB" sz="11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solidFill>
                            <a:schemeClr val="tx1"/>
                          </a:solidFill>
                        </a:rPr>
                        <a:t>258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chemeClr val="tx1"/>
                          </a:solidFill>
                        </a:rPr>
                        <a:t>290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1857323"/>
                  </a:ext>
                </a:extLst>
              </a:tr>
              <a:tr h="304048">
                <a:tc>
                  <a:txBody>
                    <a:bodyPr/>
                    <a:lstStyle/>
                    <a:p>
                      <a:pPr algn="l" fontAlgn="ctr"/>
                      <a:r>
                        <a:rPr lang="en-GB" sz="900" u="none" strike="noStrike" dirty="0">
                          <a:effectLst/>
                        </a:rPr>
                        <a:t>Complaints completed within 10 days (%) - Corporate Services</a:t>
                      </a:r>
                      <a:endParaRPr lang="en-GB" sz="9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100" u="none" strike="noStrike" dirty="0">
                          <a:effectLst/>
                        </a:rPr>
                        <a:t>above 85%</a:t>
                      </a:r>
                      <a:endParaRPr lang="en-GB" sz="11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rgbClr val="FF0000"/>
                          </a:solidFill>
                        </a:rPr>
                        <a:t>19%</a:t>
                      </a:r>
                      <a:endParaRPr lang="en-GB" sz="1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rgbClr val="FF0000"/>
                          </a:solidFill>
                        </a:rPr>
                        <a:t>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9508258"/>
                  </a:ext>
                </a:extLst>
              </a:tr>
              <a:tr h="298362">
                <a:tc>
                  <a:txBody>
                    <a:bodyPr/>
                    <a:lstStyle/>
                    <a:p>
                      <a:pPr algn="l" fontAlgn="ctr"/>
                      <a:r>
                        <a:rPr lang="en-GB" sz="900" u="none" strike="noStrike" dirty="0">
                          <a:effectLst/>
                        </a:rPr>
                        <a:t>Council tax cash collection rate - cumulative (%)</a:t>
                      </a:r>
                      <a:endParaRPr lang="en-GB" sz="900" b="0" i="0" u="none" strike="noStrike" dirty="0">
                        <a:solidFill>
                          <a:schemeClr val="tx1"/>
                        </a:solidFill>
                        <a:effectLst/>
                        <a:latin typeface="Calibri"/>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700" u="none" strike="noStrike" dirty="0">
                          <a:effectLst/>
                        </a:rPr>
                        <a:t>above 98.9% (year end cumulative)</a:t>
                      </a:r>
                      <a:endParaRPr lang="en-GB" sz="7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u="none" strike="noStrike" dirty="0">
                          <a:solidFill>
                            <a:srgbClr val="FFC000"/>
                          </a:solidFill>
                          <a:effectLst/>
                        </a:rPr>
                        <a:t>29.6%</a:t>
                      </a:r>
                      <a:endParaRPr lang="en-GB" sz="1400" b="0" i="0" u="none" strike="noStrike" dirty="0">
                        <a:solidFill>
                          <a:srgbClr val="FFC000"/>
                        </a:solidFill>
                        <a:effectLst/>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rgbClr val="FFC000"/>
                          </a:solidFill>
                          <a:effectLst/>
                          <a:latin typeface="Calibri" panose="020F0502020204030204" pitchFamily="34" charset="0"/>
                        </a:rPr>
                        <a:t>57.7%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6022579"/>
                  </a:ext>
                </a:extLst>
              </a:tr>
              <a:tr h="298362">
                <a:tc>
                  <a:txBody>
                    <a:bodyPr/>
                    <a:lstStyle/>
                    <a:p>
                      <a:pPr algn="l" fontAlgn="ctr"/>
                      <a:r>
                        <a:rPr lang="en-GB" sz="900" u="none" strike="noStrike" dirty="0">
                          <a:effectLst/>
                        </a:rPr>
                        <a:t>Non domestic rates cash collection - cumulative (%)</a:t>
                      </a:r>
                      <a:endParaRPr lang="en-GB" sz="900" b="0" i="0" u="none" strike="noStrike" dirty="0">
                        <a:solidFill>
                          <a:schemeClr val="tx1"/>
                        </a:solidFill>
                        <a:effectLst/>
                        <a:latin typeface="Calibri"/>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700" u="none" strike="noStrike" dirty="0">
                          <a:effectLst/>
                        </a:rPr>
                        <a:t>above 98.6% (year end cumulative)</a:t>
                      </a:r>
                      <a:endParaRPr lang="en-GB" sz="7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u="none" strike="noStrike" dirty="0">
                          <a:solidFill>
                            <a:srgbClr val="FFC000"/>
                          </a:solidFill>
                          <a:effectLst/>
                        </a:rPr>
                        <a:t>29.8%</a:t>
                      </a:r>
                      <a:endParaRPr lang="en-GB" sz="1400" b="0" i="0" u="none" strike="noStrike" dirty="0">
                        <a:solidFill>
                          <a:srgbClr val="FFC000"/>
                        </a:solidFill>
                        <a:effectLst/>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rgbClr val="FFC000"/>
                          </a:solidFill>
                          <a:effectLst/>
                          <a:latin typeface="Calibri" panose="020F0502020204030204" pitchFamily="34" charset="0"/>
                        </a:rPr>
                        <a:t>53.3%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5514069"/>
                  </a:ext>
                </a:extLst>
              </a:tr>
              <a:tr h="298362">
                <a:tc>
                  <a:txBody>
                    <a:bodyPr/>
                    <a:lstStyle/>
                    <a:p>
                      <a:pPr algn="l" fontAlgn="ctr"/>
                      <a:r>
                        <a:rPr lang="en-GB" sz="900" u="none" strike="noStrike" dirty="0">
                          <a:effectLst/>
                        </a:rPr>
                        <a:t>Average processing time - housing benefit and council tax benefit change events (days)</a:t>
                      </a:r>
                      <a:endParaRPr lang="en-GB" sz="9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100" u="none" strike="noStrike" dirty="0">
                          <a:effectLst/>
                        </a:rPr>
                        <a:t>below 7</a:t>
                      </a:r>
                      <a:endParaRPr lang="en-GB" sz="11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u="none" strike="noStrike" dirty="0">
                          <a:solidFill>
                            <a:srgbClr val="92D050"/>
                          </a:solidFill>
                          <a:effectLst/>
                        </a:rPr>
                        <a:t>3.0</a:t>
                      </a:r>
                      <a:endParaRPr lang="en-GB" sz="1400" b="0" i="0" u="none" strike="noStrike" dirty="0">
                        <a:solidFill>
                          <a:srgbClr val="92D050"/>
                        </a:solidFill>
                        <a:effectLst/>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rgbClr val="92D050"/>
                          </a:solidFill>
                          <a:effectLst/>
                          <a:latin typeface="Calibri" panose="020F0502020204030204" pitchFamily="34" charset="0"/>
                        </a:rPr>
                        <a:t>2.8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54311373"/>
                  </a:ext>
                </a:extLst>
              </a:tr>
              <a:tr h="298362">
                <a:tc>
                  <a:txBody>
                    <a:bodyPr/>
                    <a:lstStyle/>
                    <a:p>
                      <a:pPr algn="l" fontAlgn="ctr"/>
                      <a:r>
                        <a:rPr lang="en-GB" sz="900" u="none" strike="noStrike" dirty="0">
                          <a:effectLst/>
                        </a:rPr>
                        <a:t>Average processing time - housing benefit and council tax benefit - new claims (days)</a:t>
                      </a:r>
                      <a:endParaRPr lang="en-GB" sz="9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100" u="none" strike="noStrike" dirty="0">
                          <a:effectLst/>
                        </a:rPr>
                        <a:t>below 17</a:t>
                      </a:r>
                      <a:endParaRPr lang="en-GB" sz="11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u="none" strike="noStrike">
                          <a:solidFill>
                            <a:srgbClr val="92D050"/>
                          </a:solidFill>
                          <a:effectLst/>
                        </a:rPr>
                        <a:t>14.6</a:t>
                      </a:r>
                      <a:endParaRPr lang="en-GB" sz="1400" b="0" i="0" u="none" strike="noStrike">
                        <a:solidFill>
                          <a:srgbClr val="92D050"/>
                        </a:solidFill>
                        <a:effectLst/>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rgbClr val="92D050"/>
                          </a:solidFill>
                          <a:effectLst/>
                          <a:latin typeface="Calibri" panose="020F0502020204030204" pitchFamily="34" charset="0"/>
                        </a:rPr>
                        <a:t>12.6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4364672"/>
                  </a:ext>
                </a:extLst>
              </a:tr>
              <a:tr h="298362">
                <a:tc>
                  <a:txBody>
                    <a:bodyPr/>
                    <a:lstStyle/>
                    <a:p>
                      <a:pPr algn="l" fontAlgn="ctr"/>
                      <a:r>
                        <a:rPr lang="en-GB" sz="900" u="none" strike="noStrike" dirty="0">
                          <a:effectLst/>
                        </a:rPr>
                        <a:t>Freedom of Information - number of requests received</a:t>
                      </a:r>
                      <a:endParaRPr lang="en-GB" sz="9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100" u="none" strike="noStrike" dirty="0">
                          <a:effectLst/>
                        </a:rPr>
                        <a:t>N/A</a:t>
                      </a:r>
                      <a:endParaRPr lang="en-GB" sz="11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chemeClr val="tx1"/>
                          </a:solidFill>
                        </a:rPr>
                        <a:t>78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chemeClr val="tx1"/>
                          </a:solidFill>
                        </a:rPr>
                        <a:t>104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36993810"/>
                  </a:ext>
                </a:extLst>
              </a:tr>
              <a:tr h="298362">
                <a:tc>
                  <a:txBody>
                    <a:bodyPr/>
                    <a:lstStyle/>
                    <a:p>
                      <a:pPr algn="l" fontAlgn="ctr"/>
                      <a:r>
                        <a:rPr lang="en-GB" sz="900" u="none" strike="noStrike" dirty="0">
                          <a:effectLst/>
                        </a:rPr>
                        <a:t>Freedom of Information - requests completed within 20 day statutory deadline (%)</a:t>
                      </a:r>
                      <a:endParaRPr lang="en-GB" sz="9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100" u="none" strike="noStrike" dirty="0">
                          <a:effectLst/>
                        </a:rPr>
                        <a:t>above 95%</a:t>
                      </a:r>
                      <a:endParaRPr lang="en-GB" sz="11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rgbClr val="92D050"/>
                          </a:solidFill>
                        </a:rPr>
                        <a:t>98.7%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rgbClr val="92D050"/>
                          </a:solidFill>
                        </a:rPr>
                        <a:t>96.2%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3478671"/>
                  </a:ext>
                </a:extLst>
              </a:tr>
              <a:tr h="298362">
                <a:tc>
                  <a:txBody>
                    <a:bodyPr/>
                    <a:lstStyle/>
                    <a:p>
                      <a:pPr algn="l" fontAlgn="ctr"/>
                      <a:r>
                        <a:rPr lang="en-GB" sz="900" u="none" strike="noStrike" dirty="0">
                          <a:effectLst/>
                        </a:rPr>
                        <a:t>Environmental Information Regulations - number of requests received</a:t>
                      </a:r>
                      <a:endParaRPr lang="en-GB" sz="9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100" u="none" strike="noStrike" dirty="0">
                          <a:effectLst/>
                        </a:rPr>
                        <a:t>N/A</a:t>
                      </a:r>
                      <a:endParaRPr lang="en-GB" sz="11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chemeClr val="tx1"/>
                          </a:solidFill>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chemeClr val="tx1"/>
                          </a:solidFill>
                        </a:rPr>
                        <a:t>40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9049621"/>
                  </a:ext>
                </a:extLst>
              </a:tr>
              <a:tr h="298362">
                <a:tc>
                  <a:txBody>
                    <a:bodyPr/>
                    <a:lstStyle/>
                    <a:p>
                      <a:pPr algn="l" fontAlgn="ctr"/>
                      <a:r>
                        <a:rPr lang="en-GB" sz="800" u="none" strike="noStrike" dirty="0">
                          <a:effectLst/>
                        </a:rPr>
                        <a:t>Environmental Information Regulations - requests completed within 20 day statutory deadline (%)</a:t>
                      </a:r>
                      <a:endParaRPr lang="en-GB" sz="8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100" u="none" strike="noStrike" dirty="0">
                          <a:effectLst/>
                        </a:rPr>
                        <a:t>above 95%</a:t>
                      </a:r>
                      <a:endParaRPr lang="en-GB" sz="11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rgbClr val="FFC000"/>
                          </a:solidFill>
                        </a:rPr>
                        <a:t>86.7%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rgbClr val="FFC000"/>
                          </a:solidFill>
                        </a:rPr>
                        <a:t>90.0%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62356016"/>
                  </a:ext>
                </a:extLst>
              </a:tr>
              <a:tr h="298362">
                <a:tc>
                  <a:txBody>
                    <a:bodyPr/>
                    <a:lstStyle/>
                    <a:p>
                      <a:pPr algn="l" fontAlgn="ctr"/>
                      <a:r>
                        <a:rPr lang="en-GB" sz="900" u="none" strike="noStrike" dirty="0">
                          <a:effectLst/>
                        </a:rPr>
                        <a:t>Subject Access Requests - number of requests received</a:t>
                      </a:r>
                      <a:endParaRPr lang="en-GB" sz="9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100" u="none" strike="noStrike" dirty="0">
                          <a:effectLst/>
                        </a:rPr>
                        <a:t>N/A</a:t>
                      </a:r>
                      <a:endParaRPr lang="en-GB" sz="11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25290802"/>
                  </a:ext>
                </a:extLst>
              </a:tr>
              <a:tr h="298362">
                <a:tc>
                  <a:txBody>
                    <a:bodyPr/>
                    <a:lstStyle/>
                    <a:p>
                      <a:pPr algn="l" fontAlgn="ctr"/>
                      <a:r>
                        <a:rPr lang="en-GB" sz="800" u="none" strike="noStrike" dirty="0">
                          <a:effectLst/>
                        </a:rPr>
                        <a:t>Subject Access Requests - requests completed within statutory deadline of one month (%)</a:t>
                      </a:r>
                      <a:endParaRPr lang="en-GB" sz="8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100" u="none" strike="noStrike" dirty="0">
                          <a:effectLst/>
                        </a:rPr>
                        <a:t>above 95%</a:t>
                      </a:r>
                      <a:endParaRPr lang="en-GB" sz="11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rgbClr val="92D050"/>
                          </a:solidFill>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rgbClr val="FFC000"/>
                          </a:solidFill>
                        </a:rPr>
                        <a:t>67.0%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9092972"/>
                  </a:ext>
                </a:extLst>
              </a:tr>
              <a:tr h="358035">
                <a:tc>
                  <a:txBody>
                    <a:bodyPr/>
                    <a:lstStyle/>
                    <a:p>
                      <a:pPr marL="0" algn="l" rtl="0" eaLnBrk="1" fontAlgn="ctr" latinLnBrk="0" hangingPunct="1">
                        <a:spcBef>
                          <a:spcPts val="0"/>
                        </a:spcBef>
                        <a:spcAft>
                          <a:spcPts val="0"/>
                        </a:spcAft>
                      </a:pPr>
                      <a:r>
                        <a:rPr lang="en-GB" sz="900" kern="1200" dirty="0">
                          <a:effectLst/>
                        </a:rPr>
                        <a:t>Number of missed bins</a:t>
                      </a:r>
                      <a:endParaRPr lang="en-GB" sz="900" dirty="0">
                        <a:effectLs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rtl="0" eaLnBrk="1" fontAlgn="ctr" latinLnBrk="0" hangingPunct="1">
                        <a:spcBef>
                          <a:spcPts val="0"/>
                        </a:spcBef>
                        <a:spcAft>
                          <a:spcPts val="0"/>
                        </a:spcAft>
                      </a:pPr>
                      <a:r>
                        <a:rPr lang="en-GB" sz="900" kern="1200" dirty="0">
                          <a:effectLst/>
                        </a:rPr>
                        <a:t>Less than 35 per 100,000</a:t>
                      </a:r>
                      <a:endParaRPr lang="en-GB" sz="1200" dirty="0">
                        <a:effectLs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rtl="0" eaLnBrk="1" fontAlgn="ctr" latinLnBrk="0" hangingPunct="1">
                        <a:spcBef>
                          <a:spcPts val="0"/>
                        </a:spcBef>
                        <a:spcAft>
                          <a:spcPts val="0"/>
                        </a:spcAft>
                      </a:pPr>
                      <a:r>
                        <a:rPr lang="en-GB" sz="1400" b="0" kern="1200" dirty="0">
                          <a:solidFill>
                            <a:srgbClr val="FF0000"/>
                          </a:solidFill>
                          <a:effectLst/>
                        </a:rPr>
                        <a:t>260</a:t>
                      </a:r>
                      <a:endParaRPr lang="en-GB" sz="1400" b="0" dirty="0">
                        <a:solidFill>
                          <a:srgbClr val="FF0000"/>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rtl="0" eaLnBrk="1" fontAlgn="ctr" latinLnBrk="0" hangingPunct="1">
                        <a:spcBef>
                          <a:spcPts val="0"/>
                        </a:spcBef>
                        <a:spcAft>
                          <a:spcPts val="0"/>
                        </a:spcAft>
                      </a:pPr>
                      <a:r>
                        <a:rPr lang="en-GB" sz="1400" b="1" dirty="0">
                          <a:solidFill>
                            <a:srgbClr val="FF0000"/>
                          </a:solidFill>
                          <a:effectLst/>
                        </a:rPr>
                        <a:t>169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1891210"/>
                  </a:ext>
                </a:extLst>
              </a:tr>
              <a:tr h="298362">
                <a:tc>
                  <a:txBody>
                    <a:bodyPr/>
                    <a:lstStyle/>
                    <a:p>
                      <a:pPr marL="0" algn="l" rtl="0" eaLnBrk="1" fontAlgn="ctr" latinLnBrk="0" hangingPunct="1">
                        <a:spcBef>
                          <a:spcPts val="0"/>
                        </a:spcBef>
                        <a:spcAft>
                          <a:spcPts val="0"/>
                        </a:spcAft>
                      </a:pPr>
                      <a:r>
                        <a:rPr lang="en-GB" sz="900" kern="1200" dirty="0">
                          <a:effectLst/>
                        </a:rPr>
                        <a:t>Percentage of household waste recycled and composted</a:t>
                      </a:r>
                      <a:endParaRPr lang="en-GB" sz="900" dirty="0">
                        <a:effectLs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rtl="0" eaLnBrk="1" fontAlgn="ctr" latinLnBrk="0" hangingPunct="1">
                        <a:spcBef>
                          <a:spcPts val="0"/>
                        </a:spcBef>
                        <a:spcAft>
                          <a:spcPts val="0"/>
                        </a:spcAft>
                      </a:pPr>
                      <a:r>
                        <a:rPr lang="en-GB" sz="1100" kern="1200">
                          <a:effectLst/>
                        </a:rPr>
                        <a:t>Above 30%</a:t>
                      </a:r>
                      <a:endParaRPr lang="en-GB">
                        <a:effectLs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rtl="0" eaLnBrk="1" fontAlgn="ctr" latinLnBrk="0" hangingPunct="1">
                        <a:spcBef>
                          <a:spcPts val="0"/>
                        </a:spcBef>
                        <a:spcAft>
                          <a:spcPts val="0"/>
                        </a:spcAft>
                      </a:pPr>
                      <a:r>
                        <a:rPr lang="en-GB" sz="1400" b="0" kern="1200" dirty="0">
                          <a:solidFill>
                            <a:srgbClr val="92D050"/>
                          </a:solidFill>
                          <a:effectLst/>
                        </a:rPr>
                        <a:t>32%</a:t>
                      </a:r>
                      <a:endParaRPr lang="en-GB" sz="1400" b="0" dirty="0">
                        <a:solidFill>
                          <a:srgbClr val="92D050"/>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rtl="0" eaLnBrk="1" fontAlgn="ctr" latinLnBrk="0" hangingPunct="1">
                        <a:spcBef>
                          <a:spcPts val="0"/>
                        </a:spcBef>
                        <a:spcAft>
                          <a:spcPts val="0"/>
                        </a:spcAft>
                      </a:pPr>
                      <a:r>
                        <a:rPr lang="en-GB" sz="1400" b="1" dirty="0">
                          <a:solidFill>
                            <a:srgbClr val="92D050"/>
                          </a:solidFill>
                          <a:effectLst/>
                        </a:rPr>
                        <a:t>33%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2401362"/>
                  </a:ext>
                </a:extLst>
              </a:tr>
              <a:tr h="298362">
                <a:tc>
                  <a:txBody>
                    <a:bodyPr/>
                    <a:lstStyle/>
                    <a:p>
                      <a:pPr marL="0" algn="l" rtl="0" eaLnBrk="1" fontAlgn="ctr" latinLnBrk="0" hangingPunct="1">
                        <a:spcBef>
                          <a:spcPts val="0"/>
                        </a:spcBef>
                        <a:spcAft>
                          <a:spcPts val="0"/>
                        </a:spcAft>
                      </a:pPr>
                      <a:r>
                        <a:rPr lang="en-GB" sz="900" kern="1200" dirty="0">
                          <a:effectLst/>
                        </a:rPr>
                        <a:t>Contamination of recycling (%)</a:t>
                      </a:r>
                      <a:endParaRPr lang="en-GB" sz="900" dirty="0">
                        <a:effectLs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rtl="0" eaLnBrk="1" fontAlgn="ctr" latinLnBrk="0" hangingPunct="1">
                        <a:spcBef>
                          <a:spcPts val="0"/>
                        </a:spcBef>
                        <a:spcAft>
                          <a:spcPts val="0"/>
                        </a:spcAft>
                      </a:pPr>
                      <a:r>
                        <a:rPr lang="en-GB" sz="1100" kern="1200" dirty="0">
                          <a:effectLst/>
                        </a:rPr>
                        <a:t>Less than 10%</a:t>
                      </a:r>
                      <a:endParaRPr lang="en-GB" dirty="0">
                        <a:effectLs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rtl="0" eaLnBrk="1" fontAlgn="ctr" latinLnBrk="0" hangingPunct="1">
                        <a:spcBef>
                          <a:spcPts val="0"/>
                        </a:spcBef>
                        <a:spcAft>
                          <a:spcPts val="0"/>
                        </a:spcAft>
                      </a:pPr>
                      <a:r>
                        <a:rPr lang="en-GB" sz="1400" b="0" kern="1200" dirty="0">
                          <a:solidFill>
                            <a:srgbClr val="FF0000"/>
                          </a:solidFill>
                          <a:effectLst/>
                        </a:rPr>
                        <a:t>19%</a:t>
                      </a:r>
                      <a:endParaRPr lang="en-GB" sz="1400" b="0" dirty="0">
                        <a:solidFill>
                          <a:srgbClr val="FF0000"/>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rtl="0" eaLnBrk="1" fontAlgn="ctr" latinLnBrk="0" hangingPunct="1">
                        <a:spcBef>
                          <a:spcPts val="0"/>
                        </a:spcBef>
                        <a:spcAft>
                          <a:spcPts val="0"/>
                        </a:spcAft>
                      </a:pPr>
                      <a:r>
                        <a:rPr lang="en-GB" sz="1400" b="1" dirty="0">
                          <a:solidFill>
                            <a:srgbClr val="FF0000"/>
                          </a:solidFill>
                          <a:effectLst/>
                        </a:rPr>
                        <a:t>19%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64214122"/>
                  </a:ext>
                </a:extLst>
              </a:tr>
              <a:tr h="298362">
                <a:tc>
                  <a:txBody>
                    <a:bodyPr/>
                    <a:lstStyle/>
                    <a:p>
                      <a:pPr marL="0" algn="l" rtl="0" eaLnBrk="1" fontAlgn="ctr" latinLnBrk="0" hangingPunct="1">
                        <a:spcBef>
                          <a:spcPts val="0"/>
                        </a:spcBef>
                        <a:spcAft>
                          <a:spcPts val="0"/>
                        </a:spcAft>
                      </a:pPr>
                      <a:r>
                        <a:rPr lang="en-GB" sz="900" kern="1200" dirty="0">
                          <a:effectLst/>
                        </a:rPr>
                        <a:t>Number of </a:t>
                      </a:r>
                      <a:r>
                        <a:rPr lang="en-GB" sz="900" kern="1200" dirty="0" err="1">
                          <a:effectLst/>
                        </a:rPr>
                        <a:t>flytips</a:t>
                      </a:r>
                      <a:r>
                        <a:rPr lang="en-GB" sz="900" kern="1200" dirty="0">
                          <a:effectLst/>
                        </a:rPr>
                        <a:t> reported</a:t>
                      </a:r>
                      <a:endParaRPr lang="en-GB" sz="900" dirty="0">
                        <a:effectLs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rtl="0" eaLnBrk="1" fontAlgn="ctr" latinLnBrk="0" hangingPunct="1">
                        <a:spcBef>
                          <a:spcPts val="0"/>
                        </a:spcBef>
                        <a:spcAft>
                          <a:spcPts val="0"/>
                        </a:spcAft>
                      </a:pPr>
                      <a:r>
                        <a:rPr lang="en-GB" sz="1100" kern="1200" dirty="0">
                          <a:effectLst/>
                        </a:rPr>
                        <a:t>Less than 120</a:t>
                      </a:r>
                      <a:endParaRPr lang="en-GB" dirty="0">
                        <a:effectLs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rtl="0" eaLnBrk="1" fontAlgn="ctr" latinLnBrk="0" hangingPunct="1">
                        <a:spcBef>
                          <a:spcPts val="0"/>
                        </a:spcBef>
                        <a:spcAft>
                          <a:spcPts val="0"/>
                        </a:spcAft>
                      </a:pPr>
                      <a:r>
                        <a:rPr lang="en-GB" sz="1400" b="0" kern="1200" dirty="0">
                          <a:solidFill>
                            <a:srgbClr val="92D050"/>
                          </a:solidFill>
                          <a:effectLst/>
                        </a:rPr>
                        <a:t>148</a:t>
                      </a:r>
                      <a:endParaRPr lang="en-GB" sz="1400" b="0" dirty="0">
                        <a:solidFill>
                          <a:srgbClr val="92D050"/>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rtl="0" eaLnBrk="1" fontAlgn="ctr" latinLnBrk="0" hangingPunct="1">
                        <a:spcBef>
                          <a:spcPts val="0"/>
                        </a:spcBef>
                        <a:spcAft>
                          <a:spcPts val="0"/>
                        </a:spcAft>
                      </a:pPr>
                      <a:r>
                        <a:rPr lang="en-GB" sz="1400" b="1" dirty="0">
                          <a:solidFill>
                            <a:srgbClr val="FF0000"/>
                          </a:solidFill>
                          <a:effectLst/>
                        </a:rPr>
                        <a:t>236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39323883"/>
                  </a:ext>
                </a:extLst>
              </a:tr>
            </a:tbl>
          </a:graphicData>
        </a:graphic>
      </p:graphicFrame>
      <p:sp>
        <p:nvSpPr>
          <p:cNvPr id="7" name="Text Placeholder 5">
            <a:extLst>
              <a:ext uri="{FF2B5EF4-FFF2-40B4-BE49-F238E27FC236}">
                <a16:creationId xmlns:a16="http://schemas.microsoft.com/office/drawing/2014/main" id="{DEBAFE11-478A-414D-9F0A-A2ECF7E22ED5}"/>
              </a:ext>
            </a:extLst>
          </p:cNvPr>
          <p:cNvSpPr txBox="1">
            <a:spLocks/>
          </p:cNvSpPr>
          <p:nvPr/>
        </p:nvSpPr>
        <p:spPr>
          <a:xfrm>
            <a:off x="177682" y="5294376"/>
            <a:ext cx="896125" cy="1212547"/>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en-GB" sz="5300" dirty="0">
                <a:solidFill>
                  <a:srgbClr val="FF0000"/>
                </a:solidFill>
                <a:cs typeface="Calibri"/>
              </a:rPr>
              <a:t>1</a:t>
            </a:r>
            <a:br>
              <a:rPr lang="en-GB" sz="5700" dirty="0">
                <a:solidFill>
                  <a:srgbClr val="FF0000"/>
                </a:solidFill>
                <a:cs typeface="Calibri"/>
              </a:rPr>
            </a:br>
            <a:r>
              <a:rPr lang="en-GB" sz="2600" dirty="0">
                <a:solidFill>
                  <a:srgbClr val="FF0000"/>
                </a:solidFill>
                <a:cs typeface="Calibri"/>
              </a:rPr>
              <a:t>Red</a:t>
            </a:r>
          </a:p>
          <a:p>
            <a:endParaRPr lang="en-GB" dirty="0">
              <a:cs typeface="Calibri"/>
            </a:endParaRPr>
          </a:p>
          <a:p>
            <a:endParaRPr lang="en-GB" dirty="0">
              <a:cs typeface="Calibri"/>
            </a:endParaRPr>
          </a:p>
        </p:txBody>
      </p:sp>
      <p:sp>
        <p:nvSpPr>
          <p:cNvPr id="8" name="Text Placeholder 5">
            <a:extLst>
              <a:ext uri="{FF2B5EF4-FFF2-40B4-BE49-F238E27FC236}">
                <a16:creationId xmlns:a16="http://schemas.microsoft.com/office/drawing/2014/main" id="{491379FF-C043-48BF-8F0F-6F9E7FA1C211}"/>
              </a:ext>
            </a:extLst>
          </p:cNvPr>
          <p:cNvSpPr txBox="1">
            <a:spLocks/>
          </p:cNvSpPr>
          <p:nvPr/>
        </p:nvSpPr>
        <p:spPr>
          <a:xfrm>
            <a:off x="1158131" y="5294376"/>
            <a:ext cx="1103729" cy="1212545"/>
          </a:xfrm>
          <a:prstGeom prst="rect">
            <a:avLst/>
          </a:prstGeom>
        </p:spPr>
        <p:txBody>
          <a:bodyPr vert="horz" lIns="91440" tIns="45720" rIns="91440" bIns="45720" rtlCol="0" anchor="t">
            <a:normAutofit fontScale="925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en-GB" sz="5700" dirty="0">
                <a:solidFill>
                  <a:srgbClr val="FFC000"/>
                </a:solidFill>
                <a:cs typeface="Calibri"/>
              </a:rPr>
              <a:t>6</a:t>
            </a:r>
            <a:br>
              <a:rPr lang="en-GB" sz="5700" dirty="0">
                <a:solidFill>
                  <a:srgbClr val="FFC000"/>
                </a:solidFill>
                <a:cs typeface="Calibri"/>
              </a:rPr>
            </a:br>
            <a:r>
              <a:rPr lang="en-GB" sz="2800" dirty="0">
                <a:solidFill>
                  <a:srgbClr val="FFC000"/>
                </a:solidFill>
                <a:cs typeface="Calibri"/>
              </a:rPr>
              <a:t>Amber</a:t>
            </a:r>
          </a:p>
          <a:p>
            <a:endParaRPr lang="en-GB" dirty="0">
              <a:cs typeface="Calibri"/>
            </a:endParaRPr>
          </a:p>
          <a:p>
            <a:endParaRPr lang="en-GB" dirty="0">
              <a:cs typeface="Calibri"/>
            </a:endParaRPr>
          </a:p>
        </p:txBody>
      </p:sp>
      <p:sp>
        <p:nvSpPr>
          <p:cNvPr id="9" name="Text Placeholder 5">
            <a:extLst>
              <a:ext uri="{FF2B5EF4-FFF2-40B4-BE49-F238E27FC236}">
                <a16:creationId xmlns:a16="http://schemas.microsoft.com/office/drawing/2014/main" id="{3C9DCBC8-4509-4E90-AD0D-DD8C8AD4EAAA}"/>
              </a:ext>
            </a:extLst>
          </p:cNvPr>
          <p:cNvSpPr txBox="1">
            <a:spLocks/>
          </p:cNvSpPr>
          <p:nvPr/>
        </p:nvSpPr>
        <p:spPr>
          <a:xfrm>
            <a:off x="2336629" y="5294376"/>
            <a:ext cx="1103729" cy="1212545"/>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en-GB" sz="5300" dirty="0">
                <a:solidFill>
                  <a:srgbClr val="92D050"/>
                </a:solidFill>
                <a:cs typeface="Calibri"/>
              </a:rPr>
              <a:t>30</a:t>
            </a:r>
            <a:br>
              <a:rPr lang="en-GB" sz="5700" dirty="0">
                <a:solidFill>
                  <a:srgbClr val="92D050"/>
                </a:solidFill>
                <a:cs typeface="Calibri"/>
              </a:rPr>
            </a:br>
            <a:r>
              <a:rPr lang="en-GB" sz="2600" dirty="0">
                <a:solidFill>
                  <a:srgbClr val="92D050"/>
                </a:solidFill>
                <a:cs typeface="Calibri"/>
              </a:rPr>
              <a:t>Green</a:t>
            </a:r>
          </a:p>
          <a:p>
            <a:endParaRPr lang="en-GB" dirty="0">
              <a:cs typeface="Calibri"/>
            </a:endParaRPr>
          </a:p>
          <a:p>
            <a:endParaRPr lang="en-GB" dirty="0">
              <a:cs typeface="Calibri"/>
            </a:endParaRPr>
          </a:p>
        </p:txBody>
      </p:sp>
      <p:sp>
        <p:nvSpPr>
          <p:cNvPr id="10" name="Text Placeholder 5">
            <a:extLst>
              <a:ext uri="{FF2B5EF4-FFF2-40B4-BE49-F238E27FC236}">
                <a16:creationId xmlns:a16="http://schemas.microsoft.com/office/drawing/2014/main" id="{9847DE9F-767A-4BA3-8567-76ED8D498C33}"/>
              </a:ext>
            </a:extLst>
          </p:cNvPr>
          <p:cNvSpPr txBox="1">
            <a:spLocks/>
          </p:cNvSpPr>
          <p:nvPr/>
        </p:nvSpPr>
        <p:spPr>
          <a:xfrm>
            <a:off x="3214962" y="5198279"/>
            <a:ext cx="1922304" cy="1600202"/>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lnSpc>
                <a:spcPct val="100000"/>
              </a:lnSpc>
            </a:pPr>
            <a:r>
              <a:rPr lang="en-GB" sz="5300" dirty="0">
                <a:solidFill>
                  <a:schemeClr val="bg1">
                    <a:lumMod val="50000"/>
                  </a:schemeClr>
                </a:solidFill>
                <a:cs typeface="Calibri"/>
              </a:rPr>
              <a:t>2</a:t>
            </a:r>
            <a:br>
              <a:rPr lang="en-GB" sz="5300" dirty="0">
                <a:solidFill>
                  <a:schemeClr val="bg1">
                    <a:lumMod val="50000"/>
                  </a:schemeClr>
                </a:solidFill>
                <a:cs typeface="Calibri"/>
              </a:rPr>
            </a:br>
            <a:r>
              <a:rPr lang="en-GB" sz="2600" dirty="0">
                <a:solidFill>
                  <a:schemeClr val="bg1">
                    <a:lumMod val="50000"/>
                  </a:schemeClr>
                </a:solidFill>
                <a:cs typeface="Calibri"/>
              </a:rPr>
              <a:t>Complete</a:t>
            </a:r>
          </a:p>
          <a:p>
            <a:pPr>
              <a:lnSpc>
                <a:spcPct val="100000"/>
              </a:lnSpc>
            </a:pPr>
            <a:endParaRPr lang="en-GB" dirty="0">
              <a:cs typeface="Calibri"/>
            </a:endParaRPr>
          </a:p>
          <a:p>
            <a:pPr>
              <a:lnSpc>
                <a:spcPct val="100000"/>
              </a:lnSpc>
            </a:pPr>
            <a:endParaRPr lang="en-GB" dirty="0">
              <a:cs typeface="Calibri"/>
            </a:endParaRPr>
          </a:p>
        </p:txBody>
      </p:sp>
    </p:spTree>
    <p:extLst>
      <p:ext uri="{BB962C8B-B14F-4D97-AF65-F5344CB8AC3E}">
        <p14:creationId xmlns:p14="http://schemas.microsoft.com/office/powerpoint/2010/main" val="566493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F863D-8D2D-4468-B6DB-2725F73DB497}"/>
              </a:ext>
            </a:extLst>
          </p:cNvPr>
          <p:cNvSpPr>
            <a:spLocks noGrp="1"/>
          </p:cNvSpPr>
          <p:nvPr>
            <p:ph type="title"/>
          </p:nvPr>
        </p:nvSpPr>
        <p:spPr>
          <a:xfrm>
            <a:off x="114465" y="-200887"/>
            <a:ext cx="4795371" cy="1477328"/>
          </a:xfrm>
        </p:spPr>
        <p:txBody>
          <a:bodyPr>
            <a:normAutofit/>
          </a:bodyPr>
          <a:lstStyle/>
          <a:p>
            <a:r>
              <a:rPr lang="en-GB" sz="4000" dirty="0"/>
              <a:t>Regeneration &amp; Place performance</a:t>
            </a:r>
          </a:p>
        </p:txBody>
      </p:sp>
      <p:sp>
        <p:nvSpPr>
          <p:cNvPr id="6" name="Text Placeholder 5">
            <a:extLst>
              <a:ext uri="{FF2B5EF4-FFF2-40B4-BE49-F238E27FC236}">
                <a16:creationId xmlns:a16="http://schemas.microsoft.com/office/drawing/2014/main" id="{BF5D828B-5AA5-42BB-BB99-3CFE7C4FE7D6}"/>
              </a:ext>
            </a:extLst>
          </p:cNvPr>
          <p:cNvSpPr>
            <a:spLocks noGrp="1"/>
          </p:cNvSpPr>
          <p:nvPr>
            <p:ph type="body" idx="1"/>
          </p:nvPr>
        </p:nvSpPr>
        <p:spPr>
          <a:xfrm>
            <a:off x="227825" y="4690824"/>
            <a:ext cx="5378365" cy="926612"/>
          </a:xfrm>
        </p:spPr>
        <p:txBody>
          <a:bodyPr vert="horz" lIns="91440" tIns="45720" rIns="91440" bIns="45720" rtlCol="0" anchor="t">
            <a:normAutofit/>
          </a:bodyPr>
          <a:lstStyle/>
          <a:p>
            <a:r>
              <a:rPr lang="en-GB" sz="2800" dirty="0">
                <a:solidFill>
                  <a:schemeClr val="tx1"/>
                </a:solidFill>
                <a:cs typeface="Calibri"/>
              </a:rPr>
              <a:t>Co</a:t>
            </a:r>
            <a:r>
              <a:rPr lang="en-GB" sz="2600" dirty="0">
                <a:solidFill>
                  <a:schemeClr val="tx1"/>
                </a:solidFill>
                <a:cs typeface="Calibri"/>
              </a:rPr>
              <a:t>rporate Action Plan objectives</a:t>
            </a:r>
          </a:p>
          <a:p>
            <a:endParaRPr lang="en-GB" dirty="0">
              <a:cs typeface="Calibri"/>
            </a:endParaRPr>
          </a:p>
          <a:p>
            <a:endParaRPr lang="en-GB" dirty="0">
              <a:cs typeface="Calibri"/>
            </a:endParaRPr>
          </a:p>
        </p:txBody>
      </p:sp>
      <p:sp>
        <p:nvSpPr>
          <p:cNvPr id="4" name="TextBox 3">
            <a:extLst>
              <a:ext uri="{FF2B5EF4-FFF2-40B4-BE49-F238E27FC236}">
                <a16:creationId xmlns:a16="http://schemas.microsoft.com/office/drawing/2014/main" id="{9D90BC29-E0CC-4001-9353-BD0BF2B9A913}"/>
              </a:ext>
            </a:extLst>
          </p:cNvPr>
          <p:cNvSpPr txBox="1"/>
          <p:nvPr/>
        </p:nvSpPr>
        <p:spPr>
          <a:xfrm>
            <a:off x="136302" y="1321400"/>
            <a:ext cx="4539343" cy="1477328"/>
          </a:xfrm>
          <a:prstGeom prst="rect">
            <a:avLst/>
          </a:prstGeom>
          <a:noFill/>
        </p:spPr>
        <p:txBody>
          <a:bodyPr wrap="square" lIns="91440" tIns="45720" rIns="91440" bIns="45720" rtlCol="0" anchor="t">
            <a:spAutoFit/>
          </a:bodyPr>
          <a:lstStyle/>
          <a:p>
            <a:r>
              <a:rPr lang="en-GB" i="1" dirty="0"/>
              <a:t>Housing &amp; Communities</a:t>
            </a:r>
          </a:p>
          <a:p>
            <a:r>
              <a:rPr lang="en-GB" i="1" dirty="0"/>
              <a:t>Neighbourhood Support</a:t>
            </a:r>
          </a:p>
          <a:p>
            <a:r>
              <a:rPr lang="en-GB" i="1" dirty="0"/>
              <a:t>Planning</a:t>
            </a:r>
          </a:p>
          <a:p>
            <a:r>
              <a:rPr lang="en-GB" i="1" dirty="0"/>
              <a:t>Property</a:t>
            </a:r>
          </a:p>
          <a:p>
            <a:r>
              <a:rPr lang="en-GB" i="1" dirty="0"/>
              <a:t>Regeneration &amp; Economy</a:t>
            </a:r>
          </a:p>
        </p:txBody>
      </p:sp>
      <p:graphicFrame>
        <p:nvGraphicFramePr>
          <p:cNvPr id="5" name="Table 14">
            <a:extLst>
              <a:ext uri="{FF2B5EF4-FFF2-40B4-BE49-F238E27FC236}">
                <a16:creationId xmlns:a16="http://schemas.microsoft.com/office/drawing/2014/main" id="{4FF9FAC9-C983-4121-A97F-AD13A2401ADB}"/>
              </a:ext>
            </a:extLst>
          </p:cNvPr>
          <p:cNvGraphicFramePr>
            <a:graphicFrameLocks noGrp="1"/>
          </p:cNvGraphicFramePr>
          <p:nvPr>
            <p:extLst>
              <p:ext uri="{D42A27DB-BD31-4B8C-83A1-F6EECF244321}">
                <p14:modId xmlns:p14="http://schemas.microsoft.com/office/powerpoint/2010/main" val="1780568477"/>
              </p:ext>
            </p:extLst>
          </p:nvPr>
        </p:nvGraphicFramePr>
        <p:xfrm>
          <a:off x="4845548" y="101296"/>
          <a:ext cx="7210150" cy="6690360"/>
        </p:xfrm>
        <a:graphic>
          <a:graphicData uri="http://schemas.openxmlformats.org/drawingml/2006/table">
            <a:tbl>
              <a:tblPr firstRow="1" bandRow="1">
                <a:tableStyleId>{9D7B26C5-4107-4FEC-AEDC-1716B250A1EF}</a:tableStyleId>
              </a:tblPr>
              <a:tblGrid>
                <a:gridCol w="3367427">
                  <a:extLst>
                    <a:ext uri="{9D8B030D-6E8A-4147-A177-3AD203B41FA5}">
                      <a16:colId xmlns:a16="http://schemas.microsoft.com/office/drawing/2014/main" val="1632953638"/>
                    </a:ext>
                  </a:extLst>
                </a:gridCol>
                <a:gridCol w="1180407">
                  <a:extLst>
                    <a:ext uri="{9D8B030D-6E8A-4147-A177-3AD203B41FA5}">
                      <a16:colId xmlns:a16="http://schemas.microsoft.com/office/drawing/2014/main" val="3276194889"/>
                    </a:ext>
                  </a:extLst>
                </a:gridCol>
                <a:gridCol w="1363287">
                  <a:extLst>
                    <a:ext uri="{9D8B030D-6E8A-4147-A177-3AD203B41FA5}">
                      <a16:colId xmlns:a16="http://schemas.microsoft.com/office/drawing/2014/main" val="3436727633"/>
                    </a:ext>
                  </a:extLst>
                </a:gridCol>
                <a:gridCol w="1299029">
                  <a:extLst>
                    <a:ext uri="{9D8B030D-6E8A-4147-A177-3AD203B41FA5}">
                      <a16:colId xmlns:a16="http://schemas.microsoft.com/office/drawing/2014/main" val="427945581"/>
                    </a:ext>
                  </a:extLst>
                </a:gridCol>
              </a:tblGrid>
              <a:tr h="314419">
                <a:tc>
                  <a:txBody>
                    <a:bodyPr/>
                    <a:lstStyle/>
                    <a:p>
                      <a:r>
                        <a:rPr lang="en-GB" sz="1600" dirty="0"/>
                        <a:t>Key performance indicators</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GB" sz="1600" dirty="0"/>
                        <a:t>Target</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GB" sz="1600" dirty="0"/>
                        <a:t>Q1</a:t>
                      </a:r>
                      <a:endParaRPr lang="en-GB"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GB" sz="1600" dirty="0">
                          <a:solidFill>
                            <a:schemeClr val="tx1"/>
                          </a:solidFill>
                        </a:rPr>
                        <a:t>Q2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704123125"/>
                  </a:ext>
                </a:extLst>
              </a:tr>
              <a:tr h="327128">
                <a:tc>
                  <a:txBody>
                    <a:bodyPr/>
                    <a:lstStyle/>
                    <a:p>
                      <a:pPr algn="l" fontAlgn="ctr"/>
                      <a:r>
                        <a:rPr lang="en-GB" sz="1000" u="none" strike="noStrike" dirty="0">
                          <a:effectLst/>
                        </a:rPr>
                        <a:t>Affordable homes delivered</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800" u="none" strike="noStrike" dirty="0">
                          <a:effectLst/>
                        </a:rPr>
                        <a:t>above 225 (year end cumulative)</a:t>
                      </a:r>
                      <a:endParaRPr lang="en-GB" sz="8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rgbClr val="FFC000"/>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rgbClr val="FFC000"/>
                          </a:solidFill>
                        </a:rPr>
                        <a:t>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6505141"/>
                  </a:ext>
                </a:extLst>
              </a:tr>
              <a:tr h="327128">
                <a:tc>
                  <a:txBody>
                    <a:bodyPr/>
                    <a:lstStyle/>
                    <a:p>
                      <a:pPr algn="l" fontAlgn="ctr"/>
                      <a:r>
                        <a:rPr lang="en-GB" sz="1000" u="none" strike="noStrike" dirty="0">
                          <a:effectLst/>
                        </a:rPr>
                        <a:t>Number of homelessness acceptances</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800" u="none" strike="noStrike" dirty="0">
                          <a:effectLst/>
                        </a:rPr>
                        <a:t>below 60 (year end cumulative)</a:t>
                      </a:r>
                      <a:endParaRPr lang="en-GB" sz="8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rgbClr val="92D050"/>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rgbClr val="92D050"/>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8724392"/>
                  </a:ext>
                </a:extLst>
              </a:tr>
              <a:tr h="385878">
                <a:tc>
                  <a:txBody>
                    <a:bodyPr/>
                    <a:lstStyle/>
                    <a:p>
                      <a:pPr algn="l" fontAlgn="ctr"/>
                      <a:r>
                        <a:rPr lang="en-GB" sz="1000" u="none" strike="noStrike" dirty="0">
                          <a:effectLst/>
                        </a:rPr>
                        <a:t>Number of homelessness interventions</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800" u="none" strike="noStrike" dirty="0">
                          <a:effectLst/>
                        </a:rPr>
                        <a:t>above 600 (year end cumulative)</a:t>
                      </a:r>
                      <a:endParaRPr lang="en-GB" sz="8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700" b="1" dirty="0">
                          <a:solidFill>
                            <a:srgbClr val="92D050"/>
                          </a:solidFill>
                        </a:rPr>
                        <a:t>Team worked with 105 cases plus an additional 105 successful DHP claims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b="1" dirty="0">
                          <a:solidFill>
                            <a:srgbClr val="92D050"/>
                          </a:solidFill>
                        </a:rPr>
                        <a:t>Worked with 271 households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30147201"/>
                  </a:ext>
                </a:extLst>
              </a:tr>
              <a:tr h="385878">
                <a:tc>
                  <a:txBody>
                    <a:bodyPr/>
                    <a:lstStyle/>
                    <a:p>
                      <a:pPr algn="l" fontAlgn="ctr"/>
                      <a:r>
                        <a:rPr lang="en-GB" sz="1000" u="none" strike="noStrike" dirty="0">
                          <a:effectLst/>
                        </a:rPr>
                        <a:t>Number of households in B&amp;B</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800" u="none" strike="noStrike" dirty="0">
                          <a:effectLst/>
                        </a:rPr>
                        <a:t>below 40 (year end cumulative)</a:t>
                      </a:r>
                      <a:endParaRPr lang="en-GB" sz="8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700" b="0" dirty="0">
                          <a:solidFill>
                            <a:srgbClr val="FFC000"/>
                          </a:solidFill>
                        </a:rPr>
                        <a:t>18 households spent time in B&amp;B with 8 remaining at end of quarter</a:t>
                      </a:r>
                      <a:endParaRPr lang="en-GB" sz="1200" b="0" dirty="0">
                        <a:solidFill>
                          <a:srgbClr val="FFC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rgbClr val="92D050"/>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4252126"/>
                  </a:ext>
                </a:extLst>
              </a:tr>
              <a:tr h="285835">
                <a:tc>
                  <a:txBody>
                    <a:bodyPr/>
                    <a:lstStyle/>
                    <a:p>
                      <a:pPr algn="l" fontAlgn="ctr"/>
                      <a:r>
                        <a:rPr lang="en-GB" sz="1000" u="none" strike="noStrike" dirty="0">
                          <a:effectLst/>
                        </a:rPr>
                        <a:t>Number of weeks in B&amp;B</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dirty="0">
                          <a:effectLst/>
                        </a:rPr>
                        <a:t>TBC</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rgbClr val="FFC000"/>
                          </a:solidFill>
                        </a:rPr>
                        <a:t>103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rgbClr val="FFC000"/>
                          </a:solidFill>
                        </a:rPr>
                        <a:t>89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1857323"/>
                  </a:ext>
                </a:extLst>
              </a:tr>
              <a:tr h="285835">
                <a:tc>
                  <a:txBody>
                    <a:bodyPr/>
                    <a:lstStyle/>
                    <a:p>
                      <a:pPr algn="l" fontAlgn="ctr"/>
                      <a:r>
                        <a:rPr lang="en-GB" sz="1000" u="none" strike="noStrike" dirty="0">
                          <a:effectLst/>
                        </a:rPr>
                        <a:t>Parking and traffic - income from pay and display machines (£)</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dirty="0">
                          <a:effectLst/>
                        </a:rPr>
                        <a:t>above £265,710</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rgbClr val="FFC000"/>
                          </a:solidFill>
                        </a:rPr>
                        <a:t>£81,875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rgbClr val="92D050"/>
                          </a:solidFill>
                        </a:rPr>
                        <a:t>£352,399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9508258"/>
                  </a:ext>
                </a:extLst>
              </a:tr>
              <a:tr h="285835">
                <a:tc>
                  <a:txBody>
                    <a:bodyPr/>
                    <a:lstStyle/>
                    <a:p>
                      <a:pPr algn="l" fontAlgn="ctr"/>
                      <a:r>
                        <a:rPr lang="en-GB" sz="1000" u="none" strike="noStrike" dirty="0">
                          <a:effectLst/>
                        </a:rPr>
                        <a:t>Parking and traffic - income from Penalty Charge Notices (£)</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dirty="0">
                          <a:effectLst/>
                        </a:rPr>
                        <a:t>above £57,359</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0" dirty="0">
                          <a:solidFill>
                            <a:srgbClr val="FF0000"/>
                          </a:solidFill>
                        </a:rPr>
                        <a:t>£2,191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400" b="1" dirty="0">
                          <a:solidFill>
                            <a:srgbClr val="FFC000"/>
                          </a:solidFill>
                        </a:rPr>
                        <a:t>£36,999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52623126"/>
                  </a:ext>
                </a:extLst>
              </a:tr>
              <a:tr h="228668">
                <a:tc>
                  <a:txBody>
                    <a:bodyPr/>
                    <a:lstStyle/>
                    <a:p>
                      <a:pPr algn="l" fontAlgn="ctr"/>
                      <a:r>
                        <a:rPr lang="en-GB" sz="1000" u="none" strike="noStrike" dirty="0">
                          <a:effectLst/>
                        </a:rPr>
                        <a:t>Parking and traffic - FPN collection rate (%)</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u="none" strike="noStrike" dirty="0">
                          <a:effectLst/>
                        </a:rPr>
                        <a:t>above 60%</a:t>
                      </a:r>
                      <a:endParaRPr lang="en-GB" sz="1000" b="0" i="0" u="none" strike="noStrike" dirty="0">
                        <a:solidFill>
                          <a:schemeClr val="tx1"/>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900" b="0" dirty="0">
                          <a:solidFill>
                            <a:srgbClr val="FF0000"/>
                          </a:solidFill>
                        </a:rPr>
                        <a:t>Not reported by service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a:solidFill>
                            <a:srgbClr val="FF0000"/>
                          </a:solidFill>
                        </a:rPr>
                        <a:t>Not reported by service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9543758"/>
                  </a:ext>
                </a:extLst>
              </a:tr>
              <a:tr h="285835">
                <a:tc>
                  <a:txBody>
                    <a:bodyPr/>
                    <a:lstStyle/>
                    <a:p>
                      <a:pPr algn="l" fontAlgn="ctr"/>
                      <a:r>
                        <a:rPr lang="en-GB" sz="1000" b="0" i="0" u="none" strike="noStrike" dirty="0">
                          <a:solidFill>
                            <a:schemeClr val="tx1"/>
                          </a:solidFill>
                          <a:effectLst/>
                          <a:latin typeface="Calibri" panose="020F0502020204030204" pitchFamily="34" charset="0"/>
                        </a:rPr>
                        <a:t>Public health funerals – number of burials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N/A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N/A (new KPI)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15036609"/>
                  </a:ext>
                </a:extLst>
              </a:tr>
              <a:tr h="285835">
                <a:tc>
                  <a:txBody>
                    <a:bodyPr/>
                    <a:lstStyle/>
                    <a:p>
                      <a:pPr algn="l" fontAlgn="ctr"/>
                      <a:r>
                        <a:rPr lang="en-GB" sz="1000" b="0" i="0" u="none" strike="noStrike" dirty="0">
                          <a:solidFill>
                            <a:schemeClr val="tx1"/>
                          </a:solidFill>
                          <a:effectLst/>
                          <a:latin typeface="Calibri" panose="020F0502020204030204" pitchFamily="34" charset="0"/>
                        </a:rPr>
                        <a:t>Public health funerals – total costs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N/A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N/A (new KPI)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chemeClr val="tx1"/>
                          </a:solidFill>
                        </a:rPr>
                        <a:t>£7,961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40541895"/>
                  </a:ext>
                </a:extLst>
              </a:tr>
              <a:tr h="285835">
                <a:tc>
                  <a:txBody>
                    <a:bodyPr/>
                    <a:lstStyle/>
                    <a:p>
                      <a:pPr algn="l" fontAlgn="ctr"/>
                      <a:r>
                        <a:rPr lang="en-GB" sz="1000" b="0" i="0" u="none" strike="noStrike" dirty="0">
                          <a:solidFill>
                            <a:schemeClr val="tx1"/>
                          </a:solidFill>
                          <a:effectLst/>
                          <a:latin typeface="Calibri" panose="020F0502020204030204" pitchFamily="34" charset="0"/>
                        </a:rPr>
                        <a:t>Public health funerals – recovery of costs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TBC</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N/A (new KPI)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92D050"/>
                          </a:solidFill>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6022579"/>
                  </a:ext>
                </a:extLst>
              </a:tr>
              <a:tr h="343002">
                <a:tc>
                  <a:txBody>
                    <a:bodyPr/>
                    <a:lstStyle/>
                    <a:p>
                      <a:pPr algn="l" fontAlgn="ctr"/>
                      <a:r>
                        <a:rPr lang="en-GB" sz="900" b="0" i="0" u="none" strike="noStrike" dirty="0">
                          <a:solidFill>
                            <a:schemeClr val="tx1"/>
                          </a:solidFill>
                          <a:effectLst/>
                          <a:latin typeface="Calibri" panose="020F0502020204030204" pitchFamily="34" charset="0"/>
                        </a:rPr>
                        <a:t>Food and safety – number of programmed food safety inspections carried out</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TBC</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N/A (new KPI)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5514069"/>
                  </a:ext>
                </a:extLst>
              </a:tr>
              <a:tr h="343002">
                <a:tc>
                  <a:txBody>
                    <a:bodyPr/>
                    <a:lstStyle/>
                    <a:p>
                      <a:pPr algn="l" fontAlgn="ctr"/>
                      <a:r>
                        <a:rPr lang="en-GB" sz="900" b="0" i="0" u="none" strike="noStrike" dirty="0">
                          <a:solidFill>
                            <a:schemeClr val="tx1"/>
                          </a:solidFill>
                          <a:effectLst/>
                          <a:latin typeface="Calibri" panose="020F0502020204030204" pitchFamily="34" charset="0"/>
                        </a:rPr>
                        <a:t>Food and safety – programmed food inspections carried out within 28 days of due date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TBC</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N/A (new KPI)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chemeClr val="tx1"/>
                          </a:solidFill>
                        </a:rPr>
                        <a:t>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54311373"/>
                  </a:ext>
                </a:extLst>
              </a:tr>
              <a:tr h="414461">
                <a:tc>
                  <a:txBody>
                    <a:bodyPr/>
                    <a:lstStyle/>
                    <a:p>
                      <a:pPr algn="l" fontAlgn="ctr"/>
                      <a:r>
                        <a:rPr lang="en-GB" sz="1000" b="0" i="0" u="none" strike="noStrike" dirty="0">
                          <a:solidFill>
                            <a:schemeClr val="tx1"/>
                          </a:solidFill>
                          <a:effectLst/>
                          <a:latin typeface="Calibri" panose="020F0502020204030204" pitchFamily="34" charset="0"/>
                        </a:rPr>
                        <a:t>Pest control – total income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TBC</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N/A (new KPI)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chemeClr val="tx1"/>
                          </a:solidFill>
                        </a:rPr>
                        <a:t>£10,357</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a:solidFill>
                            <a:schemeClr val="tx1"/>
                          </a:solidFill>
                        </a:rPr>
                        <a:t>cumulative</a:t>
                      </a:r>
                      <a:endParaRPr lang="en-GB" sz="1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0082992"/>
                  </a:ext>
                </a:extLst>
              </a:tr>
              <a:tr h="343002">
                <a:tc>
                  <a:txBody>
                    <a:bodyPr/>
                    <a:lstStyle/>
                    <a:p>
                      <a:pPr algn="l" fontAlgn="ctr"/>
                      <a:r>
                        <a:rPr lang="en-GB" sz="900" b="0" i="0" u="none" strike="noStrike" dirty="0">
                          <a:solidFill>
                            <a:schemeClr val="tx1"/>
                          </a:solidFill>
                          <a:effectLst/>
                          <a:latin typeface="Calibri" panose="020F0502020204030204" pitchFamily="34" charset="0"/>
                        </a:rPr>
                        <a:t>Private sector housing – total number of DFG cases approved and completed</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N/A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N/A (new KPI)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chemeClr val="tx1"/>
                          </a:solidFill>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865971"/>
                  </a:ext>
                </a:extLst>
              </a:tr>
              <a:tr h="400170">
                <a:tc>
                  <a:txBody>
                    <a:bodyPr/>
                    <a:lstStyle/>
                    <a:p>
                      <a:pPr algn="l" fontAlgn="ctr"/>
                      <a:r>
                        <a:rPr lang="en-GB" sz="1000" b="0" i="0" u="none" strike="noStrike" dirty="0">
                          <a:solidFill>
                            <a:schemeClr val="tx1"/>
                          </a:solidFill>
                          <a:effectLst/>
                          <a:latin typeface="Calibri" panose="020F0502020204030204" pitchFamily="34" charset="0"/>
                        </a:rPr>
                        <a:t>Private sector housing – total DFG spend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000" b="0" i="0" u="none" strike="noStrike" dirty="0">
                          <a:solidFill>
                            <a:schemeClr val="tx1"/>
                          </a:solidFill>
                          <a:effectLst/>
                          <a:latin typeface="Calibri" panose="020F0502020204030204" pitchFamily="34" charset="0"/>
                        </a:rPr>
                        <a:t>N/A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N/A (new KPI)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chemeClr val="tx1"/>
                          </a:solidFill>
                        </a:rPr>
                        <a:t>£199,518</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800" b="0" dirty="0">
                          <a:solidFill>
                            <a:schemeClr val="tx1"/>
                          </a:solidFill>
                        </a:rPr>
                        <a:t>cumulative</a:t>
                      </a:r>
                      <a:endParaRPr lang="en-GB"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97255427"/>
                  </a:ext>
                </a:extLst>
              </a:tr>
              <a:tr h="385878">
                <a:tc>
                  <a:txBody>
                    <a:bodyPr/>
                    <a:lstStyle/>
                    <a:p>
                      <a:pPr algn="l" fontAlgn="ctr"/>
                      <a:r>
                        <a:rPr lang="en-GB" sz="900" b="0" i="0" u="none" strike="noStrike" dirty="0">
                          <a:solidFill>
                            <a:schemeClr val="tx1"/>
                          </a:solidFill>
                          <a:effectLst/>
                          <a:latin typeface="Calibri" panose="020F0502020204030204" pitchFamily="34" charset="0"/>
                        </a:rPr>
                        <a:t>Rent arrears for all tenanted commercial property – average across quarter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900" b="0" i="0" u="none" strike="noStrike" dirty="0">
                          <a:solidFill>
                            <a:schemeClr val="tx1"/>
                          </a:solidFill>
                          <a:effectLst/>
                          <a:latin typeface="Calibri" panose="020F0502020204030204" pitchFamily="34" charset="0"/>
                        </a:rPr>
                        <a:t>Below 10% of gross annual income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i="0" u="none" strike="noStrike" dirty="0">
                          <a:solidFill>
                            <a:srgbClr val="92D050"/>
                          </a:solidFill>
                          <a:effectLst/>
                          <a:latin typeface="Calibri" panose="020F0502020204030204" pitchFamily="34" charset="0"/>
                        </a:rPr>
                        <a:t>£672,956</a:t>
                      </a:r>
                    </a:p>
                    <a:p>
                      <a:pPr algn="l" fontAlgn="ctr"/>
                      <a:r>
                        <a:rPr lang="en-GB" sz="700" b="0" i="0" u="none" strike="noStrike" dirty="0">
                          <a:solidFill>
                            <a:srgbClr val="92D050"/>
                          </a:solidFill>
                          <a:effectLst/>
                          <a:latin typeface="Calibri" panose="020F0502020204030204" pitchFamily="34" charset="0"/>
                        </a:rPr>
                        <a:t>5.92% of gross annual income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rgbClr val="92D050"/>
                          </a:solidFill>
                          <a:effectLst/>
                          <a:latin typeface="Calibri" panose="020F0502020204030204" pitchFamily="34" charset="0"/>
                        </a:rPr>
                        <a:t>£350,617</a:t>
                      </a:r>
                    </a:p>
                    <a:p>
                      <a:pPr algn="l" fontAlgn="ctr"/>
                      <a:r>
                        <a:rPr lang="en-GB" sz="700" b="1" i="0" u="none" strike="noStrike" dirty="0">
                          <a:solidFill>
                            <a:srgbClr val="92D050"/>
                          </a:solidFill>
                          <a:effectLst/>
                          <a:latin typeface="Calibri" panose="020F0502020204030204" pitchFamily="34" charset="0"/>
                        </a:rPr>
                        <a:t>3.09% of gross annual income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73266885"/>
                  </a:ext>
                </a:extLst>
              </a:tr>
              <a:tr h="385878">
                <a:tc>
                  <a:txBody>
                    <a:bodyPr/>
                    <a:lstStyle/>
                    <a:p>
                      <a:pPr algn="l" fontAlgn="ctr"/>
                      <a:r>
                        <a:rPr lang="en-GB" sz="900" b="0" i="0" u="none" strike="noStrike" dirty="0">
                          <a:solidFill>
                            <a:schemeClr val="tx1"/>
                          </a:solidFill>
                          <a:effectLst/>
                          <a:latin typeface="Calibri" panose="020F0502020204030204" pitchFamily="34" charset="0"/>
                        </a:rPr>
                        <a:t>Rent arrears over 90 days (aged debts) for all tenanted commercial property – at end of quarter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900" b="0" i="0" u="none" strike="noStrike" dirty="0">
                          <a:solidFill>
                            <a:schemeClr val="tx1"/>
                          </a:solidFill>
                          <a:effectLst/>
                          <a:latin typeface="Calibri" panose="020F0502020204030204" pitchFamily="34" charset="0"/>
                        </a:rPr>
                        <a:t>Below 5% of gross annual income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0" i="0" u="none" strike="noStrike" dirty="0">
                          <a:solidFill>
                            <a:srgbClr val="92D050"/>
                          </a:solidFill>
                          <a:effectLst/>
                          <a:latin typeface="Calibri" panose="020F0502020204030204" pitchFamily="34" charset="0"/>
                        </a:rPr>
                        <a:t>£302,291</a:t>
                      </a:r>
                    </a:p>
                    <a:p>
                      <a:pPr algn="l" fontAlgn="ctr"/>
                      <a:r>
                        <a:rPr lang="en-GB" sz="700" b="0" i="0" u="none" strike="noStrike" dirty="0">
                          <a:solidFill>
                            <a:srgbClr val="92D050"/>
                          </a:solidFill>
                          <a:effectLst/>
                          <a:latin typeface="Calibri" panose="020F0502020204030204" pitchFamily="34" charset="0"/>
                        </a:rPr>
                        <a:t>1.74% of gross annual income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1400" b="1" i="0" u="none" strike="noStrike" dirty="0">
                          <a:solidFill>
                            <a:srgbClr val="92D050"/>
                          </a:solidFill>
                          <a:effectLst/>
                          <a:latin typeface="Calibri" panose="020F0502020204030204" pitchFamily="34" charset="0"/>
                        </a:rPr>
                        <a:t>£229,184</a:t>
                      </a:r>
                    </a:p>
                    <a:p>
                      <a:pPr algn="l" fontAlgn="ctr"/>
                      <a:r>
                        <a:rPr lang="en-GB" sz="700" b="1" i="0" u="none" strike="noStrike" dirty="0">
                          <a:solidFill>
                            <a:srgbClr val="92D050"/>
                          </a:solidFill>
                          <a:effectLst/>
                          <a:latin typeface="Calibri" panose="020F0502020204030204" pitchFamily="34" charset="0"/>
                        </a:rPr>
                        <a:t>2.02% of gross annual income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3273299"/>
                  </a:ext>
                </a:extLst>
              </a:tr>
            </a:tbl>
          </a:graphicData>
        </a:graphic>
      </p:graphicFrame>
      <p:sp>
        <p:nvSpPr>
          <p:cNvPr id="7" name="Text Placeholder 5">
            <a:extLst>
              <a:ext uri="{FF2B5EF4-FFF2-40B4-BE49-F238E27FC236}">
                <a16:creationId xmlns:a16="http://schemas.microsoft.com/office/drawing/2014/main" id="{DEBAFE11-478A-414D-9F0A-A2ECF7E22ED5}"/>
              </a:ext>
            </a:extLst>
          </p:cNvPr>
          <p:cNvSpPr txBox="1">
            <a:spLocks/>
          </p:cNvSpPr>
          <p:nvPr/>
        </p:nvSpPr>
        <p:spPr>
          <a:xfrm>
            <a:off x="136302" y="5341024"/>
            <a:ext cx="896125" cy="1212547"/>
          </a:xfrm>
          <a:prstGeom prst="rect">
            <a:avLst/>
          </a:prstGeom>
        </p:spPr>
        <p:txBody>
          <a:bodyPr vert="horz" lIns="91440" tIns="45720" rIns="91440" bIns="45720" rtlCol="0" anchor="t">
            <a:normAutofit fontScale="92500"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en-GB" sz="5700" dirty="0">
                <a:solidFill>
                  <a:srgbClr val="FF0000"/>
                </a:solidFill>
                <a:cs typeface="Calibri"/>
              </a:rPr>
              <a:t>1</a:t>
            </a:r>
          </a:p>
          <a:p>
            <a:pPr algn="ctr"/>
            <a:r>
              <a:rPr lang="en-GB" sz="2800" dirty="0">
                <a:solidFill>
                  <a:srgbClr val="FF0000"/>
                </a:solidFill>
                <a:cs typeface="Calibri"/>
              </a:rPr>
              <a:t>Red</a:t>
            </a:r>
          </a:p>
          <a:p>
            <a:endParaRPr lang="en-GB" dirty="0">
              <a:cs typeface="Calibri"/>
            </a:endParaRPr>
          </a:p>
          <a:p>
            <a:endParaRPr lang="en-GB" dirty="0">
              <a:cs typeface="Calibri"/>
            </a:endParaRPr>
          </a:p>
        </p:txBody>
      </p:sp>
      <p:sp>
        <p:nvSpPr>
          <p:cNvPr id="8" name="Text Placeholder 5">
            <a:extLst>
              <a:ext uri="{FF2B5EF4-FFF2-40B4-BE49-F238E27FC236}">
                <a16:creationId xmlns:a16="http://schemas.microsoft.com/office/drawing/2014/main" id="{491379FF-C043-48BF-8F0F-6F9E7FA1C211}"/>
              </a:ext>
            </a:extLst>
          </p:cNvPr>
          <p:cNvSpPr txBox="1">
            <a:spLocks/>
          </p:cNvSpPr>
          <p:nvPr/>
        </p:nvSpPr>
        <p:spPr>
          <a:xfrm>
            <a:off x="1055498" y="5341024"/>
            <a:ext cx="1103729" cy="1212545"/>
          </a:xfrm>
          <a:prstGeom prst="rect">
            <a:avLst/>
          </a:prstGeom>
        </p:spPr>
        <p:txBody>
          <a:bodyPr vert="horz" lIns="91440" tIns="45720" rIns="91440" bIns="45720" rtlCol="0" anchor="t">
            <a:normAutofit fontScale="92500"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en-GB" sz="5700" dirty="0">
                <a:solidFill>
                  <a:srgbClr val="FFC000"/>
                </a:solidFill>
                <a:cs typeface="Calibri"/>
              </a:rPr>
              <a:t>7</a:t>
            </a:r>
          </a:p>
          <a:p>
            <a:pPr algn="ctr"/>
            <a:r>
              <a:rPr lang="en-GB" sz="2800" dirty="0">
                <a:solidFill>
                  <a:srgbClr val="FFC000"/>
                </a:solidFill>
                <a:cs typeface="Calibri"/>
              </a:rPr>
              <a:t>Amber</a:t>
            </a:r>
          </a:p>
          <a:p>
            <a:endParaRPr lang="en-GB" dirty="0">
              <a:cs typeface="Calibri"/>
            </a:endParaRPr>
          </a:p>
          <a:p>
            <a:endParaRPr lang="en-GB" dirty="0">
              <a:cs typeface="Calibri"/>
            </a:endParaRPr>
          </a:p>
        </p:txBody>
      </p:sp>
      <p:sp>
        <p:nvSpPr>
          <p:cNvPr id="9" name="Text Placeholder 5">
            <a:extLst>
              <a:ext uri="{FF2B5EF4-FFF2-40B4-BE49-F238E27FC236}">
                <a16:creationId xmlns:a16="http://schemas.microsoft.com/office/drawing/2014/main" id="{3C9DCBC8-4509-4E90-AD0D-DD8C8AD4EAAA}"/>
              </a:ext>
            </a:extLst>
          </p:cNvPr>
          <p:cNvSpPr txBox="1">
            <a:spLocks/>
          </p:cNvSpPr>
          <p:nvPr/>
        </p:nvSpPr>
        <p:spPr>
          <a:xfrm>
            <a:off x="2156118" y="5341024"/>
            <a:ext cx="1103729" cy="1212545"/>
          </a:xfrm>
          <a:prstGeom prst="rect">
            <a:avLst/>
          </a:prstGeom>
        </p:spPr>
        <p:txBody>
          <a:bodyPr vert="horz" lIns="91440" tIns="45720" rIns="91440" bIns="45720" rtlCol="0" anchor="t">
            <a:normAutofit fontScale="92500"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en-GB" sz="5700" dirty="0">
                <a:solidFill>
                  <a:srgbClr val="92D050"/>
                </a:solidFill>
                <a:cs typeface="Calibri"/>
              </a:rPr>
              <a:t>16</a:t>
            </a:r>
          </a:p>
          <a:p>
            <a:pPr algn="ctr"/>
            <a:r>
              <a:rPr lang="en-GB" sz="2800" dirty="0">
                <a:solidFill>
                  <a:srgbClr val="92D050"/>
                </a:solidFill>
                <a:cs typeface="Calibri"/>
              </a:rPr>
              <a:t>Green</a:t>
            </a:r>
          </a:p>
          <a:p>
            <a:endParaRPr lang="en-GB" dirty="0">
              <a:cs typeface="Calibri"/>
            </a:endParaRPr>
          </a:p>
          <a:p>
            <a:endParaRPr lang="en-GB" dirty="0">
              <a:cs typeface="Calibri"/>
            </a:endParaRPr>
          </a:p>
        </p:txBody>
      </p:sp>
      <p:sp>
        <p:nvSpPr>
          <p:cNvPr id="10" name="Text Placeholder 5">
            <a:extLst>
              <a:ext uri="{FF2B5EF4-FFF2-40B4-BE49-F238E27FC236}">
                <a16:creationId xmlns:a16="http://schemas.microsoft.com/office/drawing/2014/main" id="{9847DE9F-767A-4BA3-8567-76ED8D498C33}"/>
              </a:ext>
            </a:extLst>
          </p:cNvPr>
          <p:cNvSpPr txBox="1">
            <a:spLocks/>
          </p:cNvSpPr>
          <p:nvPr/>
        </p:nvSpPr>
        <p:spPr>
          <a:xfrm>
            <a:off x="2938782" y="5239439"/>
            <a:ext cx="1929476" cy="1600202"/>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r>
              <a:rPr lang="en-GB" sz="5300" dirty="0">
                <a:solidFill>
                  <a:schemeClr val="bg1">
                    <a:lumMod val="50000"/>
                  </a:schemeClr>
                </a:solidFill>
                <a:cs typeface="Calibri"/>
              </a:rPr>
              <a:t>0</a:t>
            </a:r>
          </a:p>
          <a:p>
            <a:pPr algn="ctr"/>
            <a:r>
              <a:rPr lang="en-GB" sz="2600" dirty="0">
                <a:solidFill>
                  <a:schemeClr val="bg1">
                    <a:lumMod val="50000"/>
                  </a:schemeClr>
                </a:solidFill>
                <a:cs typeface="Calibri"/>
              </a:rPr>
              <a:t>Complete</a:t>
            </a:r>
          </a:p>
          <a:p>
            <a:endParaRPr lang="en-GB" dirty="0">
              <a:cs typeface="Calibri"/>
            </a:endParaRPr>
          </a:p>
          <a:p>
            <a:endParaRPr lang="en-GB" dirty="0">
              <a:cs typeface="Calibri"/>
            </a:endParaRPr>
          </a:p>
        </p:txBody>
      </p:sp>
    </p:spTree>
    <p:extLst>
      <p:ext uri="{BB962C8B-B14F-4D97-AF65-F5344CB8AC3E}">
        <p14:creationId xmlns:p14="http://schemas.microsoft.com/office/powerpoint/2010/main" val="1065365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73B8A5D-A12F-48A0-A8F1-C28CABE6B48A}"/>
              </a:ext>
            </a:extLst>
          </p:cNvPr>
          <p:cNvSpPr>
            <a:spLocks noGrp="1"/>
          </p:cNvSpPr>
          <p:nvPr>
            <p:ph type="title"/>
          </p:nvPr>
        </p:nvSpPr>
        <p:spPr>
          <a:xfrm rot="16200000">
            <a:off x="-3913981" y="1464048"/>
            <a:ext cx="9169993" cy="1109275"/>
          </a:xfrm>
        </p:spPr>
        <p:txBody>
          <a:bodyPr>
            <a:normAutofit/>
          </a:bodyPr>
          <a:lstStyle/>
          <a:p>
            <a:r>
              <a:rPr lang="en-GB" sz="3200" dirty="0"/>
              <a:t>Regeneration &amp; Place </a:t>
            </a:r>
            <a:br>
              <a:rPr lang="en-GB" sz="3200" dirty="0"/>
            </a:br>
            <a:r>
              <a:rPr lang="en-GB" sz="3200" dirty="0"/>
              <a:t>performance (continued)</a:t>
            </a:r>
          </a:p>
        </p:txBody>
      </p:sp>
      <p:graphicFrame>
        <p:nvGraphicFramePr>
          <p:cNvPr id="5" name="Table 4">
            <a:extLst>
              <a:ext uri="{FF2B5EF4-FFF2-40B4-BE49-F238E27FC236}">
                <a16:creationId xmlns:a16="http://schemas.microsoft.com/office/drawing/2014/main" id="{BD3975B2-4E75-4D2C-AF3C-EFD8226EB9FE}"/>
              </a:ext>
            </a:extLst>
          </p:cNvPr>
          <p:cNvGraphicFramePr>
            <a:graphicFrameLocks noGrp="1"/>
          </p:cNvGraphicFramePr>
          <p:nvPr>
            <p:extLst>
              <p:ext uri="{D42A27DB-BD31-4B8C-83A1-F6EECF244321}">
                <p14:modId xmlns:p14="http://schemas.microsoft.com/office/powerpoint/2010/main" val="3099826940"/>
              </p:ext>
            </p:extLst>
          </p:nvPr>
        </p:nvGraphicFramePr>
        <p:xfrm>
          <a:off x="1349431" y="254317"/>
          <a:ext cx="10490662" cy="6349365"/>
        </p:xfrm>
        <a:graphic>
          <a:graphicData uri="http://schemas.openxmlformats.org/drawingml/2006/table">
            <a:tbl>
              <a:tblPr firstRow="1" bandRow="1">
                <a:tableStyleId>{9D7B26C5-4107-4FEC-AEDC-1716B250A1EF}</a:tableStyleId>
              </a:tblPr>
              <a:tblGrid>
                <a:gridCol w="5766262">
                  <a:extLst>
                    <a:ext uri="{9D8B030D-6E8A-4147-A177-3AD203B41FA5}">
                      <a16:colId xmlns:a16="http://schemas.microsoft.com/office/drawing/2014/main" val="1852465924"/>
                    </a:ext>
                  </a:extLst>
                </a:gridCol>
                <a:gridCol w="2171407">
                  <a:extLst>
                    <a:ext uri="{9D8B030D-6E8A-4147-A177-3AD203B41FA5}">
                      <a16:colId xmlns:a16="http://schemas.microsoft.com/office/drawing/2014/main" val="1203092966"/>
                    </a:ext>
                  </a:extLst>
                </a:gridCol>
                <a:gridCol w="1351584">
                  <a:extLst>
                    <a:ext uri="{9D8B030D-6E8A-4147-A177-3AD203B41FA5}">
                      <a16:colId xmlns:a16="http://schemas.microsoft.com/office/drawing/2014/main" val="4018689409"/>
                    </a:ext>
                  </a:extLst>
                </a:gridCol>
                <a:gridCol w="1201409">
                  <a:extLst>
                    <a:ext uri="{9D8B030D-6E8A-4147-A177-3AD203B41FA5}">
                      <a16:colId xmlns:a16="http://schemas.microsoft.com/office/drawing/2014/main" val="358897230"/>
                    </a:ext>
                  </a:extLst>
                </a:gridCol>
              </a:tblGrid>
              <a:tr h="226163">
                <a:tc>
                  <a:txBody>
                    <a:bodyPr/>
                    <a:lstStyle/>
                    <a:p>
                      <a:pPr algn="l" fontAlgn="ctr"/>
                      <a:r>
                        <a:rPr lang="en-GB" sz="1600" b="1" i="0" u="none" strike="noStrike" dirty="0">
                          <a:solidFill>
                            <a:schemeClr val="tx1"/>
                          </a:solidFill>
                          <a:effectLst/>
                          <a:latin typeface="Calibri" panose="020F0502020204030204" pitchFamily="34" charset="0"/>
                        </a:rPr>
                        <a:t>Key performance indicators</a:t>
                      </a:r>
                    </a:p>
                  </a:txBody>
                  <a:tcPr marL="45720" marR="45720" anchor="ctr"/>
                </a:tc>
                <a:tc>
                  <a:txBody>
                    <a:bodyPr/>
                    <a:lstStyle/>
                    <a:p>
                      <a:pPr algn="l" fontAlgn="ctr"/>
                      <a:r>
                        <a:rPr lang="en-GB" sz="1600" b="1" i="0" u="none" strike="noStrike" dirty="0">
                          <a:solidFill>
                            <a:schemeClr val="tx1"/>
                          </a:solidFill>
                          <a:effectLst/>
                          <a:latin typeface="Calibri" panose="020F0502020204030204" pitchFamily="34" charset="0"/>
                        </a:rPr>
                        <a:t>Target</a:t>
                      </a:r>
                    </a:p>
                  </a:txBody>
                  <a:tcPr marL="45720" marR="45720" anchor="ctr"/>
                </a:tc>
                <a:tc>
                  <a:txBody>
                    <a:bodyPr/>
                    <a:lstStyle/>
                    <a:p>
                      <a:pPr algn="l" fontAlgn="ctr"/>
                      <a:r>
                        <a:rPr lang="en-GB" sz="1600" b="1" i="0" u="none" strike="noStrike" dirty="0">
                          <a:solidFill>
                            <a:schemeClr val="tx1"/>
                          </a:solidFill>
                          <a:effectLst/>
                          <a:latin typeface="Calibri" panose="020F0502020204030204" pitchFamily="34" charset="0"/>
                        </a:rPr>
                        <a:t>Q1</a:t>
                      </a:r>
                    </a:p>
                  </a:txBody>
                  <a:tcPr marL="45720" marR="45720" anchor="ctr"/>
                </a:tc>
                <a:tc>
                  <a:txBody>
                    <a:bodyPr/>
                    <a:lstStyle/>
                    <a:p>
                      <a:pPr algn="l" fontAlgn="ctr"/>
                      <a:r>
                        <a:rPr lang="en-GB" sz="1600" b="1" i="0" u="none" strike="noStrike" dirty="0">
                          <a:solidFill>
                            <a:schemeClr val="tx1"/>
                          </a:solidFill>
                          <a:effectLst/>
                          <a:latin typeface="Calibri" panose="020F0502020204030204" pitchFamily="34" charset="0"/>
                        </a:rPr>
                        <a:t>Q2</a:t>
                      </a:r>
                    </a:p>
                  </a:txBody>
                  <a:tcPr marL="45720" marR="45720" anchor="ctr"/>
                </a:tc>
                <a:extLst>
                  <a:ext uri="{0D108BD9-81ED-4DB2-BD59-A6C34878D82A}">
                    <a16:rowId xmlns:a16="http://schemas.microsoft.com/office/drawing/2014/main" val="651680091"/>
                  </a:ext>
                </a:extLst>
              </a:tr>
              <a:tr h="218994">
                <a:tc>
                  <a:txBody>
                    <a:bodyPr/>
                    <a:lstStyle/>
                    <a:p>
                      <a:pPr algn="l" fontAlgn="ctr"/>
                      <a:r>
                        <a:rPr lang="en-GB" sz="900" b="0" i="0" u="none" strike="noStrike" dirty="0">
                          <a:solidFill>
                            <a:schemeClr val="tx1"/>
                          </a:solidFill>
                          <a:effectLst/>
                          <a:latin typeface="Calibri" panose="020F0502020204030204" pitchFamily="34" charset="0"/>
                        </a:rPr>
                        <a:t>Major planning applications - number decided</a:t>
                      </a:r>
                    </a:p>
                  </a:txBody>
                  <a:tcPr marL="9525" marR="9525" marT="9525" anchor="ctr"/>
                </a:tc>
                <a:tc>
                  <a:txBody>
                    <a:bodyPr/>
                    <a:lstStyle/>
                    <a:p>
                      <a:pPr algn="l" fontAlgn="ctr"/>
                      <a:r>
                        <a:rPr lang="en-GB" sz="900" b="0" i="0" u="none" strike="noStrike" dirty="0">
                          <a:solidFill>
                            <a:schemeClr val="tx1"/>
                          </a:solidFill>
                          <a:effectLst/>
                          <a:latin typeface="Calibri" panose="020F0502020204030204" pitchFamily="34" charset="0"/>
                        </a:rPr>
                        <a:t>N/A</a:t>
                      </a:r>
                    </a:p>
                  </a:txBody>
                  <a:tcPr marL="9525" marR="9525" marT="9525" anchor="ctr"/>
                </a:tc>
                <a:tc>
                  <a:txBody>
                    <a:bodyPr/>
                    <a:lstStyle/>
                    <a:p>
                      <a:pPr algn="l" fontAlgn="ctr"/>
                      <a:r>
                        <a:rPr lang="en-GB" sz="1200" b="0" i="0" u="none" strike="noStrike" dirty="0">
                          <a:solidFill>
                            <a:schemeClr val="tx1"/>
                          </a:solidFill>
                          <a:effectLst/>
                          <a:latin typeface="Calibri" panose="020F0502020204030204" pitchFamily="34" charset="0"/>
                        </a:rPr>
                        <a:t>5</a:t>
                      </a:r>
                    </a:p>
                  </a:txBody>
                  <a:tcPr marL="9525" marR="9525" marT="9525" anchor="ctr"/>
                </a:tc>
                <a:tc>
                  <a:txBody>
                    <a:bodyPr/>
                    <a:lstStyle/>
                    <a:p>
                      <a:pPr algn="l" fontAlgn="ctr"/>
                      <a:r>
                        <a:rPr lang="en-GB" sz="1200" b="1" i="0" u="none" strike="noStrike" dirty="0">
                          <a:solidFill>
                            <a:schemeClr val="tx1"/>
                          </a:solidFill>
                          <a:effectLst/>
                          <a:latin typeface="Calibri" panose="020F0502020204030204" pitchFamily="34" charset="0"/>
                        </a:rPr>
                        <a:t>4</a:t>
                      </a:r>
                    </a:p>
                  </a:txBody>
                  <a:tcPr marL="9525" marR="9525" marT="9525" anchor="ctr"/>
                </a:tc>
                <a:extLst>
                  <a:ext uri="{0D108BD9-81ED-4DB2-BD59-A6C34878D82A}">
                    <a16:rowId xmlns:a16="http://schemas.microsoft.com/office/drawing/2014/main" val="1474488532"/>
                  </a:ext>
                </a:extLst>
              </a:tr>
              <a:tr h="218994">
                <a:tc>
                  <a:txBody>
                    <a:bodyPr/>
                    <a:lstStyle/>
                    <a:p>
                      <a:pPr algn="l" fontAlgn="ctr"/>
                      <a:r>
                        <a:rPr lang="en-GB" sz="900" b="0" i="0" u="none" strike="noStrike" dirty="0">
                          <a:solidFill>
                            <a:schemeClr val="tx1"/>
                          </a:solidFill>
                          <a:effectLst/>
                          <a:latin typeface="Calibri" panose="020F0502020204030204" pitchFamily="34" charset="0"/>
                        </a:rPr>
                        <a:t>Major planning applications - % decided within 13 weeks or agreed time extension</a:t>
                      </a:r>
                    </a:p>
                  </a:txBody>
                  <a:tcPr marL="9525" marR="9525" marT="9525" anchor="ctr"/>
                </a:tc>
                <a:tc>
                  <a:txBody>
                    <a:bodyPr/>
                    <a:lstStyle/>
                    <a:p>
                      <a:pPr algn="l" fontAlgn="ctr"/>
                      <a:r>
                        <a:rPr lang="en-GB" sz="900" b="0" i="0" u="none" strike="noStrike">
                          <a:solidFill>
                            <a:schemeClr val="tx1"/>
                          </a:solidFill>
                          <a:effectLst/>
                          <a:latin typeface="Calibri" panose="020F0502020204030204" pitchFamily="34" charset="0"/>
                        </a:rPr>
                        <a:t>above 70%</a:t>
                      </a:r>
                    </a:p>
                  </a:txBody>
                  <a:tcPr marL="9525" marR="9525" marT="9525" anchor="ctr"/>
                </a:tc>
                <a:tc>
                  <a:txBody>
                    <a:bodyPr/>
                    <a:lstStyle/>
                    <a:p>
                      <a:pPr algn="l" fontAlgn="ctr"/>
                      <a:r>
                        <a:rPr lang="en-GB" sz="1200" b="0" i="0" u="none" strike="noStrike" dirty="0">
                          <a:solidFill>
                            <a:srgbClr val="92D050"/>
                          </a:solidFill>
                          <a:effectLst/>
                          <a:latin typeface="Calibri" panose="020F0502020204030204" pitchFamily="34" charset="0"/>
                        </a:rPr>
                        <a:t>100%</a:t>
                      </a:r>
                    </a:p>
                  </a:txBody>
                  <a:tcPr marL="9525" marR="9525" marT="9525" anchor="ctr"/>
                </a:tc>
                <a:tc>
                  <a:txBody>
                    <a:bodyPr/>
                    <a:lstStyle/>
                    <a:p>
                      <a:pPr algn="l" fontAlgn="ctr"/>
                      <a:r>
                        <a:rPr lang="en-GB" sz="1200" b="1" i="0" u="none" strike="noStrike" dirty="0">
                          <a:solidFill>
                            <a:srgbClr val="92D050"/>
                          </a:solidFill>
                          <a:effectLst/>
                          <a:latin typeface="Calibri" panose="020F0502020204030204" pitchFamily="34" charset="0"/>
                        </a:rPr>
                        <a:t>100%</a:t>
                      </a:r>
                    </a:p>
                  </a:txBody>
                  <a:tcPr marL="9525" marR="9525" marT="9525" anchor="ctr"/>
                </a:tc>
                <a:extLst>
                  <a:ext uri="{0D108BD9-81ED-4DB2-BD59-A6C34878D82A}">
                    <a16:rowId xmlns:a16="http://schemas.microsoft.com/office/drawing/2014/main" val="1493730789"/>
                  </a:ext>
                </a:extLst>
              </a:tr>
              <a:tr h="218994">
                <a:tc>
                  <a:txBody>
                    <a:bodyPr/>
                    <a:lstStyle/>
                    <a:p>
                      <a:pPr algn="l" fontAlgn="ctr"/>
                      <a:r>
                        <a:rPr lang="en-GB" sz="900" b="0" i="0" u="none" strike="noStrike" dirty="0">
                          <a:solidFill>
                            <a:schemeClr val="tx1"/>
                          </a:solidFill>
                          <a:effectLst/>
                          <a:latin typeface="Calibri" panose="020F0502020204030204" pitchFamily="34" charset="0"/>
                        </a:rPr>
                        <a:t>Minor planning applications - number decided</a:t>
                      </a:r>
                    </a:p>
                  </a:txBody>
                  <a:tcPr marL="9525" marR="9525" marT="9525" anchor="ctr"/>
                </a:tc>
                <a:tc>
                  <a:txBody>
                    <a:bodyPr/>
                    <a:lstStyle/>
                    <a:p>
                      <a:pPr algn="l" fontAlgn="ctr"/>
                      <a:r>
                        <a:rPr lang="en-GB" sz="900" b="0" i="0" u="none" strike="noStrike">
                          <a:solidFill>
                            <a:schemeClr val="tx1"/>
                          </a:solidFill>
                          <a:effectLst/>
                          <a:latin typeface="Calibri" panose="020F0502020204030204" pitchFamily="34" charset="0"/>
                        </a:rPr>
                        <a:t>N/A</a:t>
                      </a:r>
                    </a:p>
                  </a:txBody>
                  <a:tcPr marL="9525" marR="9525" marT="9525" anchor="ctr"/>
                </a:tc>
                <a:tc>
                  <a:txBody>
                    <a:bodyPr/>
                    <a:lstStyle/>
                    <a:p>
                      <a:pPr algn="l" fontAlgn="ctr"/>
                      <a:r>
                        <a:rPr lang="en-GB" sz="1200" b="0" i="0" u="none" strike="noStrike">
                          <a:solidFill>
                            <a:schemeClr val="tx1"/>
                          </a:solidFill>
                          <a:effectLst/>
                          <a:latin typeface="Calibri" panose="020F0502020204030204" pitchFamily="34" charset="0"/>
                        </a:rPr>
                        <a:t>42</a:t>
                      </a:r>
                    </a:p>
                  </a:txBody>
                  <a:tcPr marL="9525" marR="9525" marT="9525" anchor="ctr"/>
                </a:tc>
                <a:tc>
                  <a:txBody>
                    <a:bodyPr/>
                    <a:lstStyle/>
                    <a:p>
                      <a:pPr algn="l" fontAlgn="ctr"/>
                      <a:r>
                        <a:rPr lang="en-GB" sz="1200" b="1" i="0" u="none" strike="noStrike" dirty="0">
                          <a:solidFill>
                            <a:schemeClr val="tx1"/>
                          </a:solidFill>
                          <a:effectLst/>
                          <a:latin typeface="Calibri" panose="020F0502020204030204" pitchFamily="34" charset="0"/>
                        </a:rPr>
                        <a:t>41</a:t>
                      </a:r>
                    </a:p>
                  </a:txBody>
                  <a:tcPr marL="9525" marR="9525" marT="9525" anchor="ctr"/>
                </a:tc>
                <a:extLst>
                  <a:ext uri="{0D108BD9-81ED-4DB2-BD59-A6C34878D82A}">
                    <a16:rowId xmlns:a16="http://schemas.microsoft.com/office/drawing/2014/main" val="660164039"/>
                  </a:ext>
                </a:extLst>
              </a:tr>
              <a:tr h="218994">
                <a:tc>
                  <a:txBody>
                    <a:bodyPr/>
                    <a:lstStyle/>
                    <a:p>
                      <a:pPr algn="l" fontAlgn="ctr"/>
                      <a:r>
                        <a:rPr lang="en-GB" sz="900" b="0" i="0" u="none" strike="noStrike" dirty="0">
                          <a:solidFill>
                            <a:schemeClr val="tx1"/>
                          </a:solidFill>
                          <a:effectLst/>
                          <a:latin typeface="Calibri" panose="020F0502020204030204" pitchFamily="34" charset="0"/>
                        </a:rPr>
                        <a:t>Minor planning applications - % decided within 8 weeks or agreed extension</a:t>
                      </a:r>
                    </a:p>
                  </a:txBody>
                  <a:tcPr marL="9525" marR="9525" marT="9525" anchor="ctr"/>
                </a:tc>
                <a:tc>
                  <a:txBody>
                    <a:bodyPr/>
                    <a:lstStyle/>
                    <a:p>
                      <a:pPr algn="l" fontAlgn="ctr"/>
                      <a:r>
                        <a:rPr lang="en-GB" sz="900" b="0" i="0" u="none" strike="noStrike" dirty="0">
                          <a:solidFill>
                            <a:schemeClr val="tx1"/>
                          </a:solidFill>
                          <a:effectLst/>
                          <a:latin typeface="Calibri" panose="020F0502020204030204" pitchFamily="34" charset="0"/>
                        </a:rPr>
                        <a:t>above 65%</a:t>
                      </a:r>
                    </a:p>
                  </a:txBody>
                  <a:tcPr marL="9525" marR="9525" marT="9525" anchor="ctr"/>
                </a:tc>
                <a:tc>
                  <a:txBody>
                    <a:bodyPr/>
                    <a:lstStyle/>
                    <a:p>
                      <a:pPr algn="l" fontAlgn="ctr"/>
                      <a:r>
                        <a:rPr lang="en-GB" sz="1200" b="0" i="0" u="none" strike="noStrike" dirty="0">
                          <a:solidFill>
                            <a:srgbClr val="92D050"/>
                          </a:solidFill>
                          <a:effectLst/>
                          <a:latin typeface="Calibri" panose="020F0502020204030204" pitchFamily="34" charset="0"/>
                        </a:rPr>
                        <a:t>91%</a:t>
                      </a:r>
                    </a:p>
                  </a:txBody>
                  <a:tcPr marL="9525" marR="9525" marT="9525" anchor="ctr"/>
                </a:tc>
                <a:tc>
                  <a:txBody>
                    <a:bodyPr/>
                    <a:lstStyle/>
                    <a:p>
                      <a:pPr algn="l" fontAlgn="ctr"/>
                      <a:r>
                        <a:rPr lang="en-GB" sz="1200" b="1" i="0" u="none" strike="noStrike" dirty="0">
                          <a:solidFill>
                            <a:srgbClr val="92D050"/>
                          </a:solidFill>
                          <a:effectLst/>
                          <a:latin typeface="Calibri" panose="020F0502020204030204" pitchFamily="34" charset="0"/>
                        </a:rPr>
                        <a:t>88%</a:t>
                      </a:r>
                    </a:p>
                  </a:txBody>
                  <a:tcPr marL="9525" marR="9525" marT="9525" anchor="ctr"/>
                </a:tc>
                <a:extLst>
                  <a:ext uri="{0D108BD9-81ED-4DB2-BD59-A6C34878D82A}">
                    <a16:rowId xmlns:a16="http://schemas.microsoft.com/office/drawing/2014/main" val="1763668977"/>
                  </a:ext>
                </a:extLst>
              </a:tr>
              <a:tr h="218994">
                <a:tc>
                  <a:txBody>
                    <a:bodyPr/>
                    <a:lstStyle/>
                    <a:p>
                      <a:pPr algn="l" fontAlgn="ctr"/>
                      <a:r>
                        <a:rPr lang="en-GB" sz="900" b="0" i="0" u="none" strike="noStrike" dirty="0">
                          <a:solidFill>
                            <a:schemeClr val="tx1"/>
                          </a:solidFill>
                          <a:effectLst/>
                          <a:latin typeface="Calibri" panose="020F0502020204030204" pitchFamily="34" charset="0"/>
                        </a:rPr>
                        <a:t>Other planning applications - number decided</a:t>
                      </a:r>
                    </a:p>
                  </a:txBody>
                  <a:tcPr marL="9525" marR="9525" marT="9525" anchor="ctr"/>
                </a:tc>
                <a:tc>
                  <a:txBody>
                    <a:bodyPr/>
                    <a:lstStyle/>
                    <a:p>
                      <a:pPr algn="l" fontAlgn="ctr"/>
                      <a:r>
                        <a:rPr lang="en-GB" sz="900" b="0" i="0" u="none" strike="noStrike">
                          <a:solidFill>
                            <a:schemeClr val="tx1"/>
                          </a:solidFill>
                          <a:effectLst/>
                          <a:latin typeface="Calibri" panose="020F0502020204030204" pitchFamily="34" charset="0"/>
                        </a:rPr>
                        <a:t>N/A</a:t>
                      </a:r>
                    </a:p>
                  </a:txBody>
                  <a:tcPr marL="9525" marR="9525" marT="9525" anchor="ctr"/>
                </a:tc>
                <a:tc>
                  <a:txBody>
                    <a:bodyPr/>
                    <a:lstStyle/>
                    <a:p>
                      <a:pPr algn="l" fontAlgn="ctr"/>
                      <a:r>
                        <a:rPr lang="en-GB" sz="1200" b="0" i="0" u="none" strike="noStrike" dirty="0">
                          <a:solidFill>
                            <a:schemeClr val="tx1"/>
                          </a:solidFill>
                          <a:effectLst/>
                          <a:latin typeface="Calibri" panose="020F0502020204030204" pitchFamily="34" charset="0"/>
                        </a:rPr>
                        <a:t>145</a:t>
                      </a:r>
                    </a:p>
                  </a:txBody>
                  <a:tcPr marL="9525" marR="9525" marT="9525" anchor="ctr"/>
                </a:tc>
                <a:tc>
                  <a:txBody>
                    <a:bodyPr/>
                    <a:lstStyle/>
                    <a:p>
                      <a:pPr algn="l" fontAlgn="ctr"/>
                      <a:r>
                        <a:rPr lang="en-GB" sz="1200" b="1" i="0" u="none" strike="noStrike" dirty="0">
                          <a:solidFill>
                            <a:schemeClr val="tx1"/>
                          </a:solidFill>
                          <a:effectLst/>
                          <a:latin typeface="Calibri" panose="020F0502020204030204" pitchFamily="34" charset="0"/>
                        </a:rPr>
                        <a:t>179</a:t>
                      </a:r>
                    </a:p>
                  </a:txBody>
                  <a:tcPr marL="9525" marR="9525" marT="9525" anchor="ctr"/>
                </a:tc>
                <a:extLst>
                  <a:ext uri="{0D108BD9-81ED-4DB2-BD59-A6C34878D82A}">
                    <a16:rowId xmlns:a16="http://schemas.microsoft.com/office/drawing/2014/main" val="2235181172"/>
                  </a:ext>
                </a:extLst>
              </a:tr>
              <a:tr h="218994">
                <a:tc>
                  <a:txBody>
                    <a:bodyPr/>
                    <a:lstStyle/>
                    <a:p>
                      <a:pPr algn="l" fontAlgn="ctr"/>
                      <a:r>
                        <a:rPr lang="en-GB" sz="900" b="0" i="0" u="none" strike="noStrike" dirty="0">
                          <a:solidFill>
                            <a:schemeClr val="tx1"/>
                          </a:solidFill>
                          <a:effectLst/>
                          <a:latin typeface="Calibri" panose="020F0502020204030204" pitchFamily="34" charset="0"/>
                        </a:rPr>
                        <a:t>Other planning applications - % decided within 8 weeks or agreed extension</a:t>
                      </a:r>
                    </a:p>
                  </a:txBody>
                  <a:tcPr marL="9525" marR="9525" marT="9525" anchor="ctr"/>
                </a:tc>
                <a:tc>
                  <a:txBody>
                    <a:bodyPr/>
                    <a:lstStyle/>
                    <a:p>
                      <a:pPr algn="l" fontAlgn="ctr"/>
                      <a:r>
                        <a:rPr lang="en-GB" sz="900" b="0" i="0" u="none" strike="noStrike">
                          <a:solidFill>
                            <a:schemeClr val="tx1"/>
                          </a:solidFill>
                          <a:effectLst/>
                          <a:latin typeface="Calibri" panose="020F0502020204030204" pitchFamily="34" charset="0"/>
                        </a:rPr>
                        <a:t>above 80%</a:t>
                      </a:r>
                    </a:p>
                  </a:txBody>
                  <a:tcPr marL="9525" marR="9525" marT="9525" anchor="ctr"/>
                </a:tc>
                <a:tc>
                  <a:txBody>
                    <a:bodyPr/>
                    <a:lstStyle/>
                    <a:p>
                      <a:pPr algn="l" fontAlgn="ctr"/>
                      <a:r>
                        <a:rPr lang="en-GB" sz="1200" b="0" i="0" u="none" strike="noStrike" dirty="0">
                          <a:solidFill>
                            <a:srgbClr val="92D050"/>
                          </a:solidFill>
                          <a:effectLst/>
                          <a:latin typeface="Calibri" panose="020F0502020204030204" pitchFamily="34" charset="0"/>
                        </a:rPr>
                        <a:t>96%</a:t>
                      </a:r>
                    </a:p>
                  </a:txBody>
                  <a:tcPr marL="9525" marR="9525" marT="9525" anchor="ctr"/>
                </a:tc>
                <a:tc>
                  <a:txBody>
                    <a:bodyPr/>
                    <a:lstStyle/>
                    <a:p>
                      <a:pPr algn="l" fontAlgn="ctr"/>
                      <a:r>
                        <a:rPr lang="en-GB" sz="1200" b="1" i="0" u="none" strike="noStrike" dirty="0">
                          <a:solidFill>
                            <a:srgbClr val="92D050"/>
                          </a:solidFill>
                          <a:effectLst/>
                          <a:latin typeface="Calibri" panose="020F0502020204030204" pitchFamily="34" charset="0"/>
                        </a:rPr>
                        <a:t>96%</a:t>
                      </a:r>
                    </a:p>
                  </a:txBody>
                  <a:tcPr marL="9525" marR="9525" marT="9525" anchor="ctr"/>
                </a:tc>
                <a:extLst>
                  <a:ext uri="{0D108BD9-81ED-4DB2-BD59-A6C34878D82A}">
                    <a16:rowId xmlns:a16="http://schemas.microsoft.com/office/drawing/2014/main" val="2581335399"/>
                  </a:ext>
                </a:extLst>
              </a:tr>
              <a:tr h="218994">
                <a:tc>
                  <a:txBody>
                    <a:bodyPr/>
                    <a:lstStyle/>
                    <a:p>
                      <a:pPr algn="l" fontAlgn="ctr"/>
                      <a:r>
                        <a:rPr lang="en-GB" sz="900" b="0" i="0" u="none" strike="noStrike" dirty="0">
                          <a:solidFill>
                            <a:schemeClr val="tx1"/>
                          </a:solidFill>
                          <a:effectLst/>
                          <a:latin typeface="Calibri" panose="020F0502020204030204" pitchFamily="34" charset="0"/>
                        </a:rPr>
                        <a:t>All applications - % decided within 26 weeks</a:t>
                      </a:r>
                    </a:p>
                  </a:txBody>
                  <a:tcPr marL="9525" marR="9525" marT="9525" anchor="ctr"/>
                </a:tc>
                <a:tc>
                  <a:txBody>
                    <a:bodyPr/>
                    <a:lstStyle/>
                    <a:p>
                      <a:pPr algn="l" fontAlgn="ctr"/>
                      <a:r>
                        <a:rPr lang="en-GB" sz="900" b="0" i="0" u="none" strike="noStrike">
                          <a:solidFill>
                            <a:schemeClr val="tx1"/>
                          </a:solidFill>
                          <a:effectLst/>
                          <a:latin typeface="Calibri" panose="020F0502020204030204" pitchFamily="34" charset="0"/>
                        </a:rPr>
                        <a:t>above 98%</a:t>
                      </a:r>
                    </a:p>
                  </a:txBody>
                  <a:tcPr marL="9525" marR="9525" marT="9525" anchor="ctr"/>
                </a:tc>
                <a:tc>
                  <a:txBody>
                    <a:bodyPr/>
                    <a:lstStyle/>
                    <a:p>
                      <a:pPr algn="l" fontAlgn="ctr"/>
                      <a:r>
                        <a:rPr lang="en-GB" sz="1200" b="0" i="0" u="none" strike="noStrike" dirty="0">
                          <a:solidFill>
                            <a:srgbClr val="92D050"/>
                          </a:solidFill>
                          <a:effectLst/>
                          <a:latin typeface="Calibri" panose="020F0502020204030204" pitchFamily="34" charset="0"/>
                        </a:rPr>
                        <a:t>99%</a:t>
                      </a:r>
                    </a:p>
                  </a:txBody>
                  <a:tcPr marL="9525" marR="9525" marT="9525" anchor="ctr"/>
                </a:tc>
                <a:tc>
                  <a:txBody>
                    <a:bodyPr/>
                    <a:lstStyle/>
                    <a:p>
                      <a:pPr algn="l" fontAlgn="ctr"/>
                      <a:r>
                        <a:rPr lang="en-GB" sz="1200" b="1" i="0" u="none" strike="noStrike" dirty="0">
                          <a:solidFill>
                            <a:srgbClr val="92D050"/>
                          </a:solidFill>
                          <a:effectLst/>
                          <a:latin typeface="Calibri" panose="020F0502020204030204" pitchFamily="34" charset="0"/>
                        </a:rPr>
                        <a:t>99%</a:t>
                      </a:r>
                    </a:p>
                  </a:txBody>
                  <a:tcPr marL="9525" marR="9525" marT="9525" anchor="ctr"/>
                </a:tc>
                <a:extLst>
                  <a:ext uri="{0D108BD9-81ED-4DB2-BD59-A6C34878D82A}">
                    <a16:rowId xmlns:a16="http://schemas.microsoft.com/office/drawing/2014/main" val="575028761"/>
                  </a:ext>
                </a:extLst>
              </a:tr>
              <a:tr h="218994">
                <a:tc>
                  <a:txBody>
                    <a:bodyPr/>
                    <a:lstStyle/>
                    <a:p>
                      <a:pPr algn="l" fontAlgn="ctr"/>
                      <a:r>
                        <a:rPr lang="en-GB" sz="900" b="0" i="0" u="none" strike="noStrike" dirty="0">
                          <a:solidFill>
                            <a:schemeClr val="tx1"/>
                          </a:solidFill>
                          <a:effectLst/>
                          <a:latin typeface="Calibri" panose="020F0502020204030204" pitchFamily="34" charset="0"/>
                        </a:rPr>
                        <a:t>Discharge of condition applications - % decided within 8 weeks</a:t>
                      </a:r>
                    </a:p>
                  </a:txBody>
                  <a:tcPr marL="9525" marR="9525" marT="9525" anchor="ctr"/>
                </a:tc>
                <a:tc>
                  <a:txBody>
                    <a:bodyPr/>
                    <a:lstStyle/>
                    <a:p>
                      <a:pPr algn="l" fontAlgn="ctr"/>
                      <a:r>
                        <a:rPr lang="en-GB" sz="900" b="0" i="0" u="none" strike="noStrike">
                          <a:solidFill>
                            <a:schemeClr val="tx1"/>
                          </a:solidFill>
                          <a:effectLst/>
                          <a:latin typeface="Calibri" panose="020F0502020204030204" pitchFamily="34" charset="0"/>
                        </a:rPr>
                        <a:t>above 80%</a:t>
                      </a:r>
                    </a:p>
                  </a:txBody>
                  <a:tcPr marL="9525" marR="9525" marT="9525" anchor="ctr"/>
                </a:tc>
                <a:tc>
                  <a:txBody>
                    <a:bodyPr/>
                    <a:lstStyle/>
                    <a:p>
                      <a:pPr algn="l" fontAlgn="ctr"/>
                      <a:r>
                        <a:rPr lang="en-GB" sz="1200" b="0" i="0" u="none" strike="noStrike" dirty="0">
                          <a:solidFill>
                            <a:srgbClr val="FF0000"/>
                          </a:solidFill>
                          <a:effectLst/>
                          <a:latin typeface="Calibri" panose="020F0502020204030204" pitchFamily="34" charset="0"/>
                        </a:rPr>
                        <a:t>53%</a:t>
                      </a:r>
                    </a:p>
                  </a:txBody>
                  <a:tcPr marL="9525" marR="9525" marT="9525" anchor="ctr"/>
                </a:tc>
                <a:tc>
                  <a:txBody>
                    <a:bodyPr/>
                    <a:lstStyle/>
                    <a:p>
                      <a:pPr algn="l" fontAlgn="ctr"/>
                      <a:r>
                        <a:rPr lang="en-GB" sz="1200" b="1" i="0" u="none" strike="noStrike" dirty="0">
                          <a:solidFill>
                            <a:srgbClr val="FFC000"/>
                          </a:solidFill>
                          <a:effectLst/>
                          <a:latin typeface="Calibri" panose="020F0502020204030204" pitchFamily="34" charset="0"/>
                        </a:rPr>
                        <a:t>72%</a:t>
                      </a:r>
                    </a:p>
                  </a:txBody>
                  <a:tcPr marL="9525" marR="9525" marT="9525" anchor="ctr"/>
                </a:tc>
                <a:extLst>
                  <a:ext uri="{0D108BD9-81ED-4DB2-BD59-A6C34878D82A}">
                    <a16:rowId xmlns:a16="http://schemas.microsoft.com/office/drawing/2014/main" val="1533162739"/>
                  </a:ext>
                </a:extLst>
              </a:tr>
              <a:tr h="218994">
                <a:tc>
                  <a:txBody>
                    <a:bodyPr/>
                    <a:lstStyle/>
                    <a:p>
                      <a:pPr algn="l" fontAlgn="ctr"/>
                      <a:r>
                        <a:rPr lang="en-GB" sz="900" b="0" i="0" u="none" strike="noStrike" dirty="0">
                          <a:solidFill>
                            <a:schemeClr val="tx1"/>
                          </a:solidFill>
                          <a:effectLst/>
                          <a:latin typeface="Calibri" panose="020F0502020204030204" pitchFamily="34" charset="0"/>
                        </a:rPr>
                        <a:t>Major planning applications - % of decisions allowed on appeal</a:t>
                      </a:r>
                    </a:p>
                  </a:txBody>
                  <a:tcPr marL="9525" marR="9525" marT="9525" anchor="ctr"/>
                </a:tc>
                <a:tc>
                  <a:txBody>
                    <a:bodyPr/>
                    <a:lstStyle/>
                    <a:p>
                      <a:pPr algn="l" fontAlgn="ctr"/>
                      <a:r>
                        <a:rPr lang="en-GB" sz="900" b="0" i="0" u="none" strike="noStrike">
                          <a:solidFill>
                            <a:schemeClr val="tx1"/>
                          </a:solidFill>
                          <a:effectLst/>
                          <a:latin typeface="Calibri" panose="020F0502020204030204" pitchFamily="34" charset="0"/>
                        </a:rPr>
                        <a:t>below 20%</a:t>
                      </a:r>
                    </a:p>
                  </a:txBody>
                  <a:tcPr marL="9525" marR="9525" marT="9525" anchor="ctr"/>
                </a:tc>
                <a:tc>
                  <a:txBody>
                    <a:bodyPr/>
                    <a:lstStyle/>
                    <a:p>
                      <a:pPr algn="l" fontAlgn="ctr"/>
                      <a:r>
                        <a:rPr lang="en-GB" sz="1200" b="0" i="0" u="none" strike="noStrike" dirty="0">
                          <a:solidFill>
                            <a:srgbClr val="92D050"/>
                          </a:solidFill>
                          <a:effectLst/>
                          <a:latin typeface="Calibri" panose="020F0502020204030204" pitchFamily="34" charset="0"/>
                        </a:rPr>
                        <a:t>0%</a:t>
                      </a:r>
                    </a:p>
                  </a:txBody>
                  <a:tcPr marL="9525" marR="9525" marT="9525" anchor="ctr"/>
                </a:tc>
                <a:tc>
                  <a:txBody>
                    <a:bodyPr/>
                    <a:lstStyle/>
                    <a:p>
                      <a:pPr algn="l" fontAlgn="ctr"/>
                      <a:r>
                        <a:rPr lang="en-GB" sz="1200" b="1" i="0" u="none" strike="noStrike" dirty="0">
                          <a:solidFill>
                            <a:srgbClr val="92D050"/>
                          </a:solidFill>
                          <a:effectLst/>
                          <a:latin typeface="Calibri" panose="020F0502020204030204" pitchFamily="34" charset="0"/>
                        </a:rPr>
                        <a:t>0%</a:t>
                      </a:r>
                    </a:p>
                  </a:txBody>
                  <a:tcPr marL="9525" marR="9525" marT="9525" anchor="ctr"/>
                </a:tc>
                <a:extLst>
                  <a:ext uri="{0D108BD9-81ED-4DB2-BD59-A6C34878D82A}">
                    <a16:rowId xmlns:a16="http://schemas.microsoft.com/office/drawing/2014/main" val="3918979823"/>
                  </a:ext>
                </a:extLst>
              </a:tr>
              <a:tr h="218994">
                <a:tc>
                  <a:txBody>
                    <a:bodyPr/>
                    <a:lstStyle/>
                    <a:p>
                      <a:pPr algn="l" fontAlgn="ctr"/>
                      <a:r>
                        <a:rPr lang="en-GB" sz="900" b="0" i="0" u="none" strike="noStrike" dirty="0">
                          <a:solidFill>
                            <a:schemeClr val="tx1"/>
                          </a:solidFill>
                          <a:effectLst/>
                          <a:latin typeface="Calibri" panose="020F0502020204030204" pitchFamily="34" charset="0"/>
                        </a:rPr>
                        <a:t>Minor and other planning applications - % of decisions allowed on appeal</a:t>
                      </a:r>
                    </a:p>
                  </a:txBody>
                  <a:tcPr marL="9525" marR="9525" marT="9525" anchor="ctr"/>
                </a:tc>
                <a:tc>
                  <a:txBody>
                    <a:bodyPr/>
                    <a:lstStyle/>
                    <a:p>
                      <a:pPr algn="l" fontAlgn="ctr"/>
                      <a:r>
                        <a:rPr lang="en-GB" sz="900" b="0" i="0" u="none" strike="noStrike">
                          <a:solidFill>
                            <a:schemeClr val="tx1"/>
                          </a:solidFill>
                          <a:effectLst/>
                          <a:latin typeface="Calibri" panose="020F0502020204030204" pitchFamily="34" charset="0"/>
                        </a:rPr>
                        <a:t>below 30%</a:t>
                      </a:r>
                    </a:p>
                  </a:txBody>
                  <a:tcPr marL="9525" marR="9525" marT="9525" anchor="ctr"/>
                </a:tc>
                <a:tc>
                  <a:txBody>
                    <a:bodyPr/>
                    <a:lstStyle/>
                    <a:p>
                      <a:pPr algn="l" fontAlgn="ctr"/>
                      <a:r>
                        <a:rPr lang="en-GB" sz="1200" b="0" i="0" u="none" strike="noStrike" dirty="0">
                          <a:solidFill>
                            <a:srgbClr val="92D050"/>
                          </a:solidFill>
                          <a:effectLst/>
                          <a:latin typeface="Calibri" panose="020F0502020204030204" pitchFamily="34" charset="0"/>
                        </a:rPr>
                        <a:t>0.7%</a:t>
                      </a:r>
                    </a:p>
                  </a:txBody>
                  <a:tcPr marL="9525" marR="9525" marT="9525" anchor="ctr"/>
                </a:tc>
                <a:tc>
                  <a:txBody>
                    <a:bodyPr/>
                    <a:lstStyle/>
                    <a:p>
                      <a:pPr algn="l" fontAlgn="ctr"/>
                      <a:r>
                        <a:rPr lang="en-GB" sz="1200" b="1" i="0" u="none" strike="noStrike" dirty="0">
                          <a:solidFill>
                            <a:srgbClr val="92D050"/>
                          </a:solidFill>
                          <a:effectLst/>
                          <a:latin typeface="Calibri" panose="020F0502020204030204" pitchFamily="34" charset="0"/>
                        </a:rPr>
                        <a:t>0.8%</a:t>
                      </a:r>
                    </a:p>
                  </a:txBody>
                  <a:tcPr marL="9525" marR="9525" marT="9525" anchor="ctr"/>
                </a:tc>
                <a:extLst>
                  <a:ext uri="{0D108BD9-81ED-4DB2-BD59-A6C34878D82A}">
                    <a16:rowId xmlns:a16="http://schemas.microsoft.com/office/drawing/2014/main" val="3269530649"/>
                  </a:ext>
                </a:extLst>
              </a:tr>
              <a:tr h="218994">
                <a:tc>
                  <a:txBody>
                    <a:bodyPr/>
                    <a:lstStyle/>
                    <a:p>
                      <a:pPr algn="l" fontAlgn="ctr"/>
                      <a:r>
                        <a:rPr lang="en-GB" sz="900" b="0" i="0" u="none" strike="noStrike" dirty="0">
                          <a:solidFill>
                            <a:schemeClr val="tx1"/>
                          </a:solidFill>
                          <a:effectLst/>
                          <a:latin typeface="Calibri" panose="020F0502020204030204" pitchFamily="34" charset="0"/>
                        </a:rPr>
                        <a:t>SDNP major planning applications - number decided</a:t>
                      </a:r>
                    </a:p>
                  </a:txBody>
                  <a:tcPr marL="9525" marR="9525" marT="9525" anchor="ctr"/>
                </a:tc>
                <a:tc>
                  <a:txBody>
                    <a:bodyPr/>
                    <a:lstStyle/>
                    <a:p>
                      <a:pPr algn="l" fontAlgn="ctr"/>
                      <a:r>
                        <a:rPr lang="en-GB" sz="900" b="0" i="0" u="none" strike="noStrike">
                          <a:solidFill>
                            <a:schemeClr val="tx1"/>
                          </a:solidFill>
                          <a:effectLst/>
                          <a:latin typeface="Calibri" panose="020F0502020204030204" pitchFamily="34" charset="0"/>
                        </a:rPr>
                        <a:t>N/A</a:t>
                      </a:r>
                    </a:p>
                  </a:txBody>
                  <a:tcPr marL="9525" marR="9525" marT="9525" anchor="ctr"/>
                </a:tc>
                <a:tc>
                  <a:txBody>
                    <a:bodyPr/>
                    <a:lstStyle/>
                    <a:p>
                      <a:pPr algn="l" fontAlgn="ctr"/>
                      <a:r>
                        <a:rPr lang="en-GB" sz="1200" b="0" i="0" u="none" strike="noStrike" dirty="0">
                          <a:solidFill>
                            <a:schemeClr val="tx1"/>
                          </a:solidFill>
                          <a:effectLst/>
                          <a:latin typeface="Calibri" panose="020F0502020204030204" pitchFamily="34" charset="0"/>
                        </a:rPr>
                        <a:t>0</a:t>
                      </a:r>
                    </a:p>
                  </a:txBody>
                  <a:tcPr marL="9525" marR="9525" marT="9525" anchor="ctr"/>
                </a:tc>
                <a:tc>
                  <a:txBody>
                    <a:bodyPr/>
                    <a:lstStyle/>
                    <a:p>
                      <a:pPr algn="l" fontAlgn="ctr"/>
                      <a:r>
                        <a:rPr lang="en-GB" sz="1200" b="1" i="0" u="none" strike="noStrike" dirty="0">
                          <a:solidFill>
                            <a:schemeClr val="tx1"/>
                          </a:solidFill>
                          <a:effectLst/>
                          <a:latin typeface="Calibri" panose="020F0502020204030204" pitchFamily="34" charset="0"/>
                        </a:rPr>
                        <a:t>10</a:t>
                      </a:r>
                    </a:p>
                  </a:txBody>
                  <a:tcPr marL="9525" marR="9525" marT="9525" anchor="ctr"/>
                </a:tc>
                <a:extLst>
                  <a:ext uri="{0D108BD9-81ED-4DB2-BD59-A6C34878D82A}">
                    <a16:rowId xmlns:a16="http://schemas.microsoft.com/office/drawing/2014/main" val="2662056615"/>
                  </a:ext>
                </a:extLst>
              </a:tr>
              <a:tr h="218994">
                <a:tc>
                  <a:txBody>
                    <a:bodyPr/>
                    <a:lstStyle/>
                    <a:p>
                      <a:pPr algn="l" fontAlgn="ctr"/>
                      <a:r>
                        <a:rPr lang="en-GB" sz="900" b="0" i="0" u="none" strike="noStrike">
                          <a:solidFill>
                            <a:schemeClr val="tx1"/>
                          </a:solidFill>
                          <a:effectLst/>
                          <a:latin typeface="Calibri" panose="020F0502020204030204" pitchFamily="34" charset="0"/>
                        </a:rPr>
                        <a:t>SDNP major planning applications - % decided within 13 weeks or agreed time extension</a:t>
                      </a:r>
                    </a:p>
                  </a:txBody>
                  <a:tcPr marL="9525" marR="9525" marT="9525" anchor="ctr"/>
                </a:tc>
                <a:tc>
                  <a:txBody>
                    <a:bodyPr/>
                    <a:lstStyle/>
                    <a:p>
                      <a:pPr algn="l" fontAlgn="ctr"/>
                      <a:r>
                        <a:rPr lang="en-GB" sz="900" b="0" i="0" u="none" strike="noStrike" dirty="0">
                          <a:solidFill>
                            <a:schemeClr val="tx1"/>
                          </a:solidFill>
                          <a:effectLst/>
                          <a:latin typeface="Calibri" panose="020F0502020204030204" pitchFamily="34" charset="0"/>
                        </a:rPr>
                        <a:t>above 60%</a:t>
                      </a:r>
                    </a:p>
                  </a:txBody>
                  <a:tcPr marL="9525" marR="9525" marT="9525" anchor="ctr"/>
                </a:tc>
                <a:tc>
                  <a:txBody>
                    <a:bodyPr/>
                    <a:lstStyle/>
                    <a:p>
                      <a:pPr algn="l" fontAlgn="ctr"/>
                      <a:r>
                        <a:rPr lang="en-GB" sz="1200" b="0" i="0" u="none" strike="noStrike" dirty="0">
                          <a:solidFill>
                            <a:schemeClr val="tx1"/>
                          </a:solidFill>
                          <a:effectLst/>
                          <a:latin typeface="Calibri" panose="020F0502020204030204" pitchFamily="34" charset="0"/>
                        </a:rPr>
                        <a:t>N/A</a:t>
                      </a:r>
                    </a:p>
                  </a:txBody>
                  <a:tcPr marL="9525" marR="9525" marT="9525" anchor="ctr"/>
                </a:tc>
                <a:tc>
                  <a:txBody>
                    <a:bodyPr/>
                    <a:lstStyle/>
                    <a:p>
                      <a:pPr algn="l" fontAlgn="ctr"/>
                      <a:r>
                        <a:rPr lang="en-GB" sz="1200" b="1" i="0" u="none" strike="noStrike" dirty="0">
                          <a:solidFill>
                            <a:srgbClr val="92D050"/>
                          </a:solidFill>
                          <a:effectLst/>
                          <a:latin typeface="Calibri" panose="020F0502020204030204" pitchFamily="34" charset="0"/>
                        </a:rPr>
                        <a:t>60%</a:t>
                      </a:r>
                    </a:p>
                  </a:txBody>
                  <a:tcPr marL="9525" marR="9525" marT="9525" anchor="ctr"/>
                </a:tc>
                <a:extLst>
                  <a:ext uri="{0D108BD9-81ED-4DB2-BD59-A6C34878D82A}">
                    <a16:rowId xmlns:a16="http://schemas.microsoft.com/office/drawing/2014/main" val="459003673"/>
                  </a:ext>
                </a:extLst>
              </a:tr>
              <a:tr h="218994">
                <a:tc>
                  <a:txBody>
                    <a:bodyPr/>
                    <a:lstStyle/>
                    <a:p>
                      <a:pPr algn="l" fontAlgn="ctr"/>
                      <a:r>
                        <a:rPr lang="en-GB" sz="900" b="0" i="0" u="none" strike="noStrike">
                          <a:solidFill>
                            <a:schemeClr val="tx1"/>
                          </a:solidFill>
                          <a:effectLst/>
                          <a:latin typeface="Calibri" panose="020F0502020204030204" pitchFamily="34" charset="0"/>
                        </a:rPr>
                        <a:t>SDNP minor planning applications - number decided</a:t>
                      </a:r>
                    </a:p>
                  </a:txBody>
                  <a:tcPr marL="9525" marR="9525" marT="9525" anchor="ctr"/>
                </a:tc>
                <a:tc>
                  <a:txBody>
                    <a:bodyPr/>
                    <a:lstStyle/>
                    <a:p>
                      <a:pPr algn="l" fontAlgn="ctr"/>
                      <a:r>
                        <a:rPr lang="en-GB" sz="900" b="0" i="0" u="none" strike="noStrike" dirty="0">
                          <a:solidFill>
                            <a:schemeClr val="tx1"/>
                          </a:solidFill>
                          <a:effectLst/>
                          <a:latin typeface="Calibri" panose="020F0502020204030204" pitchFamily="34" charset="0"/>
                        </a:rPr>
                        <a:t>N/A</a:t>
                      </a:r>
                    </a:p>
                  </a:txBody>
                  <a:tcPr marL="9525" marR="9525" marT="9525" anchor="ctr"/>
                </a:tc>
                <a:tc>
                  <a:txBody>
                    <a:bodyPr/>
                    <a:lstStyle/>
                    <a:p>
                      <a:pPr algn="l" fontAlgn="ctr"/>
                      <a:r>
                        <a:rPr lang="en-GB" sz="1200" b="0" i="0" u="none" strike="noStrike" dirty="0">
                          <a:solidFill>
                            <a:schemeClr val="tx1"/>
                          </a:solidFill>
                          <a:effectLst/>
                          <a:latin typeface="Calibri" panose="020F0502020204030204" pitchFamily="34" charset="0"/>
                        </a:rPr>
                        <a:t>31</a:t>
                      </a:r>
                    </a:p>
                  </a:txBody>
                  <a:tcPr marL="9525" marR="9525" marT="9525" anchor="ctr"/>
                </a:tc>
                <a:tc>
                  <a:txBody>
                    <a:bodyPr/>
                    <a:lstStyle/>
                    <a:p>
                      <a:pPr algn="l" fontAlgn="ctr"/>
                      <a:r>
                        <a:rPr lang="en-GB" sz="1200" b="1" i="0" u="none" strike="noStrike" dirty="0">
                          <a:solidFill>
                            <a:schemeClr val="tx1"/>
                          </a:solidFill>
                          <a:effectLst/>
                          <a:latin typeface="Calibri" panose="020F0502020204030204" pitchFamily="34" charset="0"/>
                        </a:rPr>
                        <a:t>15</a:t>
                      </a:r>
                    </a:p>
                  </a:txBody>
                  <a:tcPr marL="9525" marR="9525" marT="9525" anchor="ctr"/>
                </a:tc>
                <a:extLst>
                  <a:ext uri="{0D108BD9-81ED-4DB2-BD59-A6C34878D82A}">
                    <a16:rowId xmlns:a16="http://schemas.microsoft.com/office/drawing/2014/main" val="3165625685"/>
                  </a:ext>
                </a:extLst>
              </a:tr>
              <a:tr h="218994">
                <a:tc>
                  <a:txBody>
                    <a:bodyPr/>
                    <a:lstStyle/>
                    <a:p>
                      <a:pPr algn="l" fontAlgn="ctr"/>
                      <a:r>
                        <a:rPr lang="en-GB" sz="900" b="0" i="0" u="none" strike="noStrike">
                          <a:solidFill>
                            <a:schemeClr val="tx1"/>
                          </a:solidFill>
                          <a:effectLst/>
                          <a:latin typeface="Calibri" panose="020F0502020204030204" pitchFamily="34" charset="0"/>
                        </a:rPr>
                        <a:t>SDNP minor planning applications - % decided within 8 weeks or agreed extension</a:t>
                      </a:r>
                    </a:p>
                  </a:txBody>
                  <a:tcPr marL="9525" marR="9525" marT="9525" anchor="ctr"/>
                </a:tc>
                <a:tc>
                  <a:txBody>
                    <a:bodyPr/>
                    <a:lstStyle/>
                    <a:p>
                      <a:pPr algn="l" fontAlgn="ctr"/>
                      <a:r>
                        <a:rPr lang="en-GB" sz="900" b="0" i="0" u="none" strike="noStrike" dirty="0">
                          <a:solidFill>
                            <a:schemeClr val="tx1"/>
                          </a:solidFill>
                          <a:effectLst/>
                          <a:latin typeface="Calibri" panose="020F0502020204030204" pitchFamily="34" charset="0"/>
                        </a:rPr>
                        <a:t>above 65%</a:t>
                      </a:r>
                    </a:p>
                  </a:txBody>
                  <a:tcPr marL="9525" marR="9525" marT="9525" anchor="ctr"/>
                </a:tc>
                <a:tc>
                  <a:txBody>
                    <a:bodyPr/>
                    <a:lstStyle/>
                    <a:p>
                      <a:pPr algn="l" fontAlgn="ctr"/>
                      <a:r>
                        <a:rPr lang="en-GB" sz="1200" b="0" i="0" u="none" strike="noStrike" dirty="0">
                          <a:solidFill>
                            <a:srgbClr val="92D050"/>
                          </a:solidFill>
                          <a:effectLst/>
                          <a:latin typeface="Calibri" panose="020F0502020204030204" pitchFamily="34" charset="0"/>
                        </a:rPr>
                        <a:t>90%</a:t>
                      </a:r>
                    </a:p>
                  </a:txBody>
                  <a:tcPr marL="9525" marR="9525" marT="9525" anchor="ctr"/>
                </a:tc>
                <a:tc>
                  <a:txBody>
                    <a:bodyPr/>
                    <a:lstStyle/>
                    <a:p>
                      <a:pPr algn="l" fontAlgn="ctr"/>
                      <a:r>
                        <a:rPr lang="en-GB" sz="1200" b="1" i="0" u="none" strike="noStrike" dirty="0">
                          <a:solidFill>
                            <a:srgbClr val="92D050"/>
                          </a:solidFill>
                          <a:effectLst/>
                          <a:latin typeface="Calibri" panose="020F0502020204030204" pitchFamily="34" charset="0"/>
                        </a:rPr>
                        <a:t>87%</a:t>
                      </a:r>
                    </a:p>
                  </a:txBody>
                  <a:tcPr marL="9525" marR="9525" marT="9525" anchor="ctr"/>
                </a:tc>
                <a:extLst>
                  <a:ext uri="{0D108BD9-81ED-4DB2-BD59-A6C34878D82A}">
                    <a16:rowId xmlns:a16="http://schemas.microsoft.com/office/drawing/2014/main" val="3519067096"/>
                  </a:ext>
                </a:extLst>
              </a:tr>
              <a:tr h="218994">
                <a:tc>
                  <a:txBody>
                    <a:bodyPr/>
                    <a:lstStyle/>
                    <a:p>
                      <a:pPr algn="l" fontAlgn="ctr"/>
                      <a:r>
                        <a:rPr lang="en-GB" sz="900" b="0" i="0" u="none" strike="noStrike" dirty="0">
                          <a:solidFill>
                            <a:schemeClr val="tx1"/>
                          </a:solidFill>
                          <a:effectLst/>
                          <a:latin typeface="Calibri" panose="020F0502020204030204" pitchFamily="34" charset="0"/>
                        </a:rPr>
                        <a:t>SDNP other planning applications - number decided</a:t>
                      </a:r>
                    </a:p>
                  </a:txBody>
                  <a:tcPr marL="9525" marR="9525" marT="9525" anchor="ctr"/>
                </a:tc>
                <a:tc>
                  <a:txBody>
                    <a:bodyPr/>
                    <a:lstStyle/>
                    <a:p>
                      <a:pPr algn="l" fontAlgn="ctr"/>
                      <a:r>
                        <a:rPr lang="en-GB" sz="900" b="0" i="0" u="none" strike="noStrike" dirty="0">
                          <a:solidFill>
                            <a:schemeClr val="tx1"/>
                          </a:solidFill>
                          <a:effectLst/>
                          <a:latin typeface="Calibri" panose="020F0502020204030204" pitchFamily="34" charset="0"/>
                        </a:rPr>
                        <a:t>N/A</a:t>
                      </a:r>
                    </a:p>
                  </a:txBody>
                  <a:tcPr marL="9525" marR="9525" marT="9525" anchor="ctr"/>
                </a:tc>
                <a:tc>
                  <a:txBody>
                    <a:bodyPr/>
                    <a:lstStyle/>
                    <a:p>
                      <a:pPr algn="l" fontAlgn="ctr"/>
                      <a:r>
                        <a:rPr lang="en-GB" sz="1200" b="0" i="0" u="none" strike="noStrike" dirty="0">
                          <a:solidFill>
                            <a:schemeClr val="tx1"/>
                          </a:solidFill>
                          <a:effectLst/>
                          <a:latin typeface="Calibri" panose="020F0502020204030204" pitchFamily="34" charset="0"/>
                        </a:rPr>
                        <a:t>85</a:t>
                      </a:r>
                    </a:p>
                  </a:txBody>
                  <a:tcPr marL="9525" marR="9525" marT="9525" anchor="ctr"/>
                </a:tc>
                <a:tc>
                  <a:txBody>
                    <a:bodyPr/>
                    <a:lstStyle/>
                    <a:p>
                      <a:pPr algn="l" fontAlgn="ctr"/>
                      <a:r>
                        <a:rPr lang="en-GB" sz="1200" b="1" i="0" u="none" strike="noStrike" dirty="0">
                          <a:solidFill>
                            <a:schemeClr val="tx1"/>
                          </a:solidFill>
                          <a:effectLst/>
                          <a:latin typeface="Calibri" panose="020F0502020204030204" pitchFamily="34" charset="0"/>
                        </a:rPr>
                        <a:t>78</a:t>
                      </a:r>
                    </a:p>
                  </a:txBody>
                  <a:tcPr marL="9525" marR="9525" marT="9525" anchor="ctr"/>
                </a:tc>
                <a:extLst>
                  <a:ext uri="{0D108BD9-81ED-4DB2-BD59-A6C34878D82A}">
                    <a16:rowId xmlns:a16="http://schemas.microsoft.com/office/drawing/2014/main" val="3279860773"/>
                  </a:ext>
                </a:extLst>
              </a:tr>
              <a:tr h="218994">
                <a:tc>
                  <a:txBody>
                    <a:bodyPr/>
                    <a:lstStyle/>
                    <a:p>
                      <a:pPr algn="l" fontAlgn="ctr"/>
                      <a:r>
                        <a:rPr lang="en-GB" sz="900" b="0" i="0" u="none" strike="noStrike">
                          <a:solidFill>
                            <a:schemeClr val="tx1"/>
                          </a:solidFill>
                          <a:effectLst/>
                          <a:latin typeface="Calibri" panose="020F0502020204030204" pitchFamily="34" charset="0"/>
                        </a:rPr>
                        <a:t>SDNP other planning applications - % decided within 8 weeks or agreed extension</a:t>
                      </a:r>
                    </a:p>
                  </a:txBody>
                  <a:tcPr marL="9525" marR="9525" marT="9525" anchor="ctr"/>
                </a:tc>
                <a:tc>
                  <a:txBody>
                    <a:bodyPr/>
                    <a:lstStyle/>
                    <a:p>
                      <a:pPr algn="l" fontAlgn="ctr"/>
                      <a:r>
                        <a:rPr lang="en-GB" sz="900" b="0" i="0" u="none" strike="noStrike">
                          <a:solidFill>
                            <a:schemeClr val="tx1"/>
                          </a:solidFill>
                          <a:effectLst/>
                          <a:latin typeface="Calibri" panose="020F0502020204030204" pitchFamily="34" charset="0"/>
                        </a:rPr>
                        <a:t>above 80%</a:t>
                      </a:r>
                    </a:p>
                  </a:txBody>
                  <a:tcPr marL="9525" marR="9525" marT="9525" anchor="ctr"/>
                </a:tc>
                <a:tc>
                  <a:txBody>
                    <a:bodyPr/>
                    <a:lstStyle/>
                    <a:p>
                      <a:pPr algn="l" fontAlgn="ctr"/>
                      <a:r>
                        <a:rPr lang="en-GB" sz="1200" b="0" i="0" u="none" strike="noStrike" dirty="0">
                          <a:solidFill>
                            <a:srgbClr val="92D050"/>
                          </a:solidFill>
                          <a:effectLst/>
                          <a:latin typeface="Calibri" panose="020F0502020204030204" pitchFamily="34" charset="0"/>
                        </a:rPr>
                        <a:t>94%</a:t>
                      </a:r>
                    </a:p>
                  </a:txBody>
                  <a:tcPr marL="9525" marR="9525" marT="9525" anchor="ctr"/>
                </a:tc>
                <a:tc>
                  <a:txBody>
                    <a:bodyPr/>
                    <a:lstStyle/>
                    <a:p>
                      <a:pPr algn="l" fontAlgn="ctr"/>
                      <a:r>
                        <a:rPr lang="en-GB" sz="1200" b="1" i="0" u="none" strike="noStrike" dirty="0">
                          <a:solidFill>
                            <a:srgbClr val="92D050"/>
                          </a:solidFill>
                          <a:effectLst/>
                          <a:latin typeface="Calibri" panose="020F0502020204030204" pitchFamily="34" charset="0"/>
                        </a:rPr>
                        <a:t>95%</a:t>
                      </a:r>
                    </a:p>
                  </a:txBody>
                  <a:tcPr marL="9525" marR="9525" marT="9525" anchor="ctr"/>
                </a:tc>
                <a:extLst>
                  <a:ext uri="{0D108BD9-81ED-4DB2-BD59-A6C34878D82A}">
                    <a16:rowId xmlns:a16="http://schemas.microsoft.com/office/drawing/2014/main" val="529096985"/>
                  </a:ext>
                </a:extLst>
              </a:tr>
              <a:tr h="218994">
                <a:tc>
                  <a:txBody>
                    <a:bodyPr/>
                    <a:lstStyle/>
                    <a:p>
                      <a:pPr algn="l" fontAlgn="ctr"/>
                      <a:r>
                        <a:rPr lang="en-GB" sz="900" b="0" i="0" u="none" strike="noStrike" dirty="0">
                          <a:solidFill>
                            <a:schemeClr val="tx1"/>
                          </a:solidFill>
                          <a:effectLst/>
                          <a:latin typeface="Calibri" panose="020F0502020204030204" pitchFamily="34" charset="0"/>
                        </a:rPr>
                        <a:t>S106 agreements - monitoring fees collected (£)</a:t>
                      </a:r>
                    </a:p>
                  </a:txBody>
                  <a:tcPr marL="9525" marR="9525" marT="9525" anchor="ctr"/>
                </a:tc>
                <a:tc>
                  <a:txBody>
                    <a:bodyPr/>
                    <a:lstStyle/>
                    <a:p>
                      <a:pPr algn="l" fontAlgn="ctr"/>
                      <a:r>
                        <a:rPr lang="en-GB" sz="700" b="0" i="0" u="none" strike="noStrike" dirty="0">
                          <a:solidFill>
                            <a:schemeClr val="tx1"/>
                          </a:solidFill>
                          <a:effectLst/>
                          <a:latin typeface="Calibri" panose="020F0502020204030204" pitchFamily="34" charset="0"/>
                        </a:rPr>
                        <a:t>above £44,000 (year end cumulative)</a:t>
                      </a:r>
                    </a:p>
                  </a:txBody>
                  <a:tcPr marL="9525" marR="9525" marT="9525" anchor="ctr"/>
                </a:tc>
                <a:tc>
                  <a:txBody>
                    <a:bodyPr/>
                    <a:lstStyle/>
                    <a:p>
                      <a:pPr algn="l" fontAlgn="ctr"/>
                      <a:r>
                        <a:rPr lang="en-GB" sz="1200" b="0" i="0" u="none" strike="noStrike" dirty="0">
                          <a:solidFill>
                            <a:srgbClr val="FFC000"/>
                          </a:solidFill>
                          <a:effectLst/>
                          <a:latin typeface="Calibri" panose="020F0502020204030204" pitchFamily="34" charset="0"/>
                        </a:rPr>
                        <a:t>£7,026</a:t>
                      </a:r>
                    </a:p>
                  </a:txBody>
                  <a:tcPr marL="9525" marR="9525" marT="9525" anchor="ctr"/>
                </a:tc>
                <a:tc>
                  <a:txBody>
                    <a:bodyPr/>
                    <a:lstStyle/>
                    <a:p>
                      <a:pPr algn="l" fontAlgn="ctr"/>
                      <a:r>
                        <a:rPr lang="en-GB" sz="1200" b="1" i="0" u="none" strike="noStrike" dirty="0">
                          <a:solidFill>
                            <a:srgbClr val="92D050"/>
                          </a:solidFill>
                          <a:effectLst/>
                          <a:latin typeface="Calibri" panose="020F0502020204030204" pitchFamily="34" charset="0"/>
                        </a:rPr>
                        <a:t>£13,643</a:t>
                      </a:r>
                    </a:p>
                  </a:txBody>
                  <a:tcPr marL="9525" marR="9525" marT="9525" anchor="ctr"/>
                </a:tc>
                <a:extLst>
                  <a:ext uri="{0D108BD9-81ED-4DB2-BD59-A6C34878D82A}">
                    <a16:rowId xmlns:a16="http://schemas.microsoft.com/office/drawing/2014/main" val="1125926397"/>
                  </a:ext>
                </a:extLst>
              </a:tr>
              <a:tr h="218994">
                <a:tc>
                  <a:txBody>
                    <a:bodyPr/>
                    <a:lstStyle/>
                    <a:p>
                      <a:pPr algn="l" fontAlgn="ctr"/>
                      <a:r>
                        <a:rPr lang="en-GB" sz="800" b="0" i="0" u="none" strike="noStrike" dirty="0">
                          <a:solidFill>
                            <a:schemeClr val="tx1"/>
                          </a:solidFill>
                          <a:effectLst/>
                          <a:latin typeface="Calibri" panose="020F0502020204030204" pitchFamily="34" charset="0"/>
                        </a:rPr>
                        <a:t>Number of non-compliances found under the LABC Quality Management Scheme registered under ISO 9001:2015 (internal review)</a:t>
                      </a:r>
                    </a:p>
                  </a:txBody>
                  <a:tcPr marL="45720" marR="45720" anchor="ctr"/>
                </a:tc>
                <a:tc>
                  <a:txBody>
                    <a:bodyPr/>
                    <a:lstStyle/>
                    <a:p>
                      <a:pPr algn="l" fontAlgn="ctr"/>
                      <a:r>
                        <a:rPr lang="en-GB" sz="900" b="0" i="0" u="none" strike="noStrike" dirty="0">
                          <a:solidFill>
                            <a:schemeClr val="tx1"/>
                          </a:solidFill>
                          <a:effectLst/>
                          <a:latin typeface="Calibri" panose="020F0502020204030204" pitchFamily="34" charset="0"/>
                        </a:rPr>
                        <a:t>0</a:t>
                      </a:r>
                    </a:p>
                  </a:txBody>
                  <a:tcPr marL="9525" marR="9525" marT="9525" anchor="ctr"/>
                </a:tc>
                <a:tc>
                  <a:txBody>
                    <a:bodyPr/>
                    <a:lstStyle/>
                    <a:p>
                      <a:pPr algn="l" fontAlgn="ctr"/>
                      <a:r>
                        <a:rPr lang="en-GB" sz="900" b="0" i="0" u="none" strike="noStrike" dirty="0">
                          <a:solidFill>
                            <a:schemeClr val="tx1"/>
                          </a:solidFill>
                          <a:effectLst/>
                          <a:latin typeface="Calibri" panose="020F0502020204030204" pitchFamily="34" charset="0"/>
                        </a:rPr>
                        <a:t>N/A (new KPI)</a:t>
                      </a:r>
                    </a:p>
                  </a:txBody>
                  <a:tcPr marL="9525" marR="9525" marT="9525" anchor="ctr"/>
                </a:tc>
                <a:tc>
                  <a:txBody>
                    <a:bodyPr/>
                    <a:lstStyle/>
                    <a:p>
                      <a:pPr algn="l" fontAlgn="ctr"/>
                      <a:r>
                        <a:rPr lang="en-GB" sz="1200" b="1" i="0" u="none" strike="noStrike" dirty="0">
                          <a:solidFill>
                            <a:srgbClr val="FFC000"/>
                          </a:solidFill>
                          <a:effectLst/>
                          <a:latin typeface="Calibri" panose="020F0502020204030204" pitchFamily="34" charset="0"/>
                        </a:rPr>
                        <a:t>3</a:t>
                      </a:r>
                    </a:p>
                  </a:txBody>
                  <a:tcPr marL="9525" marR="9525" marT="9525" anchor="ctr"/>
                </a:tc>
                <a:extLst>
                  <a:ext uri="{0D108BD9-81ED-4DB2-BD59-A6C34878D82A}">
                    <a16:rowId xmlns:a16="http://schemas.microsoft.com/office/drawing/2014/main" val="3345930159"/>
                  </a:ext>
                </a:extLst>
              </a:tr>
              <a:tr h="218994">
                <a:tc>
                  <a:txBody>
                    <a:bodyPr/>
                    <a:lstStyle/>
                    <a:p>
                      <a:pPr algn="l" fontAlgn="ctr"/>
                      <a:r>
                        <a:rPr lang="en-GB" sz="900" b="0" i="0" u="none" strike="noStrike" dirty="0">
                          <a:solidFill>
                            <a:schemeClr val="tx1"/>
                          </a:solidFill>
                          <a:effectLst/>
                          <a:latin typeface="Calibri" panose="020F0502020204030204" pitchFamily="34" charset="0"/>
                        </a:rPr>
                        <a:t>Number of previous non-compliances under the LABC Quality Management Scheme reviewed and resolved</a:t>
                      </a:r>
                    </a:p>
                  </a:txBody>
                  <a:tcPr marL="45720" marR="45720" anchor="ctr"/>
                </a:tc>
                <a:tc>
                  <a:txBody>
                    <a:bodyPr/>
                    <a:lstStyle/>
                    <a:p>
                      <a:pPr algn="l" fontAlgn="ctr"/>
                      <a:r>
                        <a:rPr lang="en-GB" sz="700" b="0" i="0" u="none" strike="noStrike" dirty="0">
                          <a:solidFill>
                            <a:schemeClr val="tx1"/>
                          </a:solidFill>
                          <a:effectLst/>
                          <a:latin typeface="Calibri" panose="020F0502020204030204" pitchFamily="34" charset="0"/>
                        </a:rPr>
                        <a:t>Number of non-compliances found in previous quarter</a:t>
                      </a:r>
                    </a:p>
                  </a:txBody>
                  <a:tcPr marL="9525" marR="9525" marT="9525" anchor="ctr"/>
                </a:tc>
                <a:tc>
                  <a:txBody>
                    <a:bodyPr/>
                    <a:lstStyle/>
                    <a:p>
                      <a:pPr algn="l" fontAlgn="ctr"/>
                      <a:r>
                        <a:rPr lang="en-GB" sz="900" b="0" i="0" u="none" strike="noStrike" dirty="0">
                          <a:solidFill>
                            <a:schemeClr val="tx1"/>
                          </a:solidFill>
                          <a:effectLst/>
                          <a:latin typeface="Calibri" panose="020F0502020204030204" pitchFamily="34" charset="0"/>
                        </a:rPr>
                        <a:t>N/A (new KPI)</a:t>
                      </a:r>
                    </a:p>
                  </a:txBody>
                  <a:tcPr marL="9525" marR="9525" marT="9525" anchor="ctr"/>
                </a:tc>
                <a:tc>
                  <a:txBody>
                    <a:bodyPr/>
                    <a:lstStyle/>
                    <a:p>
                      <a:pPr algn="l" fontAlgn="ctr"/>
                      <a:r>
                        <a:rPr lang="en-GB" sz="1200" b="1" i="0" u="none" strike="noStrike" dirty="0">
                          <a:solidFill>
                            <a:srgbClr val="92D050"/>
                          </a:solidFill>
                          <a:effectLst/>
                          <a:latin typeface="Calibri" panose="020F0502020204030204" pitchFamily="34" charset="0"/>
                        </a:rPr>
                        <a:t>0</a:t>
                      </a:r>
                    </a:p>
                  </a:txBody>
                  <a:tcPr marL="9525" marR="9525" marT="9525" anchor="ctr"/>
                </a:tc>
                <a:extLst>
                  <a:ext uri="{0D108BD9-81ED-4DB2-BD59-A6C34878D82A}">
                    <a16:rowId xmlns:a16="http://schemas.microsoft.com/office/drawing/2014/main" val="1262122089"/>
                  </a:ext>
                </a:extLst>
              </a:tr>
              <a:tr h="218994">
                <a:tc>
                  <a:txBody>
                    <a:bodyPr/>
                    <a:lstStyle/>
                    <a:p>
                      <a:pPr algn="l" fontAlgn="ctr"/>
                      <a:r>
                        <a:rPr lang="en-GB" sz="700" b="0" i="0" u="none" strike="noStrike" dirty="0">
                          <a:solidFill>
                            <a:schemeClr val="tx1"/>
                          </a:solidFill>
                          <a:effectLst/>
                          <a:latin typeface="Calibri" panose="020F0502020204030204" pitchFamily="34" charset="0"/>
                        </a:rPr>
                        <a:t>Number of claims submitted against the Council for Building Control negligence / non-compliance that the Council was unsuccessful in defending</a:t>
                      </a:r>
                    </a:p>
                  </a:txBody>
                  <a:tcPr marL="45720" marR="45720" anchor="ctr"/>
                </a:tc>
                <a:tc>
                  <a:txBody>
                    <a:bodyPr/>
                    <a:lstStyle/>
                    <a:p>
                      <a:pPr algn="l" fontAlgn="ctr"/>
                      <a:r>
                        <a:rPr lang="en-GB" sz="900" b="0" i="0" u="none" strike="noStrike" dirty="0">
                          <a:solidFill>
                            <a:schemeClr val="tx1"/>
                          </a:solidFill>
                          <a:effectLst/>
                          <a:latin typeface="Calibri" panose="020F0502020204030204" pitchFamily="34" charset="0"/>
                        </a:rPr>
                        <a:t>0</a:t>
                      </a:r>
                    </a:p>
                  </a:txBody>
                  <a:tcPr marL="9525" marR="9525" marT="9525" anchor="ctr"/>
                </a:tc>
                <a:tc>
                  <a:txBody>
                    <a:bodyPr/>
                    <a:lstStyle/>
                    <a:p>
                      <a:pPr algn="l" fontAlgn="ctr"/>
                      <a:r>
                        <a:rPr lang="en-GB" sz="900" b="0" i="0" u="none" strike="noStrike" dirty="0">
                          <a:solidFill>
                            <a:schemeClr val="tx1"/>
                          </a:solidFill>
                          <a:effectLst/>
                          <a:latin typeface="Calibri" panose="020F0502020204030204" pitchFamily="34" charset="0"/>
                        </a:rPr>
                        <a:t>N/A (new KPI)</a:t>
                      </a:r>
                    </a:p>
                  </a:txBody>
                  <a:tcPr marL="9525" marR="9525" marT="9525" anchor="ctr"/>
                </a:tc>
                <a:tc>
                  <a:txBody>
                    <a:bodyPr/>
                    <a:lstStyle/>
                    <a:p>
                      <a:pPr algn="l" fontAlgn="ctr"/>
                      <a:r>
                        <a:rPr lang="en-GB" sz="1200" b="1" i="0" u="none" strike="noStrike" dirty="0">
                          <a:solidFill>
                            <a:srgbClr val="92D050"/>
                          </a:solidFill>
                          <a:effectLst/>
                          <a:latin typeface="Calibri" panose="020F0502020204030204" pitchFamily="34" charset="0"/>
                        </a:rPr>
                        <a:t>0</a:t>
                      </a:r>
                    </a:p>
                  </a:txBody>
                  <a:tcPr marL="9525" marR="9525" marT="9525" anchor="ctr"/>
                </a:tc>
                <a:extLst>
                  <a:ext uri="{0D108BD9-81ED-4DB2-BD59-A6C34878D82A}">
                    <a16:rowId xmlns:a16="http://schemas.microsoft.com/office/drawing/2014/main" val="2270568160"/>
                  </a:ext>
                </a:extLst>
              </a:tr>
              <a:tr h="218994">
                <a:tc>
                  <a:txBody>
                    <a:bodyPr/>
                    <a:lstStyle/>
                    <a:p>
                      <a:pPr algn="l" fontAlgn="ctr"/>
                      <a:r>
                        <a:rPr lang="en-GB" sz="900" b="0" i="0" u="none" strike="noStrike" dirty="0">
                          <a:solidFill>
                            <a:schemeClr val="tx1"/>
                          </a:solidFill>
                          <a:effectLst/>
                          <a:latin typeface="Calibri" panose="020F0502020204030204" pitchFamily="34" charset="0"/>
                        </a:rPr>
                        <a:t>Number of Building Regulations projects commenced under the Council’s control</a:t>
                      </a:r>
                    </a:p>
                  </a:txBody>
                  <a:tcPr marL="45720" marR="45720" anchor="ctr"/>
                </a:tc>
                <a:tc>
                  <a:txBody>
                    <a:bodyPr/>
                    <a:lstStyle/>
                    <a:p>
                      <a:pPr algn="l" fontAlgn="ctr"/>
                      <a:r>
                        <a:rPr lang="en-GB" sz="900" b="0" i="0" u="none" strike="noStrike" dirty="0">
                          <a:solidFill>
                            <a:schemeClr val="tx1"/>
                          </a:solidFill>
                          <a:effectLst/>
                          <a:latin typeface="Calibri" panose="020F0502020204030204" pitchFamily="34" charset="0"/>
                        </a:rPr>
                        <a:t>N/A</a:t>
                      </a:r>
                    </a:p>
                  </a:txBody>
                  <a:tcPr marL="9525" marR="9525" marT="9525" anchor="ctr"/>
                </a:tc>
                <a:tc>
                  <a:txBody>
                    <a:bodyPr/>
                    <a:lstStyle/>
                    <a:p>
                      <a:pPr algn="l" fontAlgn="ctr"/>
                      <a:r>
                        <a:rPr lang="en-GB" sz="900" b="0" i="0" u="none" strike="noStrike" dirty="0">
                          <a:solidFill>
                            <a:schemeClr val="tx1"/>
                          </a:solidFill>
                          <a:effectLst/>
                          <a:latin typeface="Calibri" panose="020F0502020204030204" pitchFamily="34" charset="0"/>
                        </a:rPr>
                        <a:t>N/A (new KPI)</a:t>
                      </a:r>
                    </a:p>
                  </a:txBody>
                  <a:tcPr marL="9525" marR="9525" marT="9525" anchor="ctr"/>
                </a:tc>
                <a:tc>
                  <a:txBody>
                    <a:bodyPr/>
                    <a:lstStyle/>
                    <a:p>
                      <a:pPr algn="l" fontAlgn="ctr"/>
                      <a:r>
                        <a:rPr lang="en-GB" sz="1200" b="1" i="0" u="none" strike="noStrike" dirty="0">
                          <a:solidFill>
                            <a:schemeClr val="tx1"/>
                          </a:solidFill>
                          <a:effectLst/>
                          <a:latin typeface="Calibri" panose="020F0502020204030204" pitchFamily="34" charset="0"/>
                        </a:rPr>
                        <a:t>211</a:t>
                      </a:r>
                    </a:p>
                  </a:txBody>
                  <a:tcPr marL="9525" marR="9525" marT="9525" anchor="ctr"/>
                </a:tc>
                <a:extLst>
                  <a:ext uri="{0D108BD9-81ED-4DB2-BD59-A6C34878D82A}">
                    <a16:rowId xmlns:a16="http://schemas.microsoft.com/office/drawing/2014/main" val="2241710400"/>
                  </a:ext>
                </a:extLst>
              </a:tr>
              <a:tr h="218994">
                <a:tc>
                  <a:txBody>
                    <a:bodyPr/>
                    <a:lstStyle/>
                    <a:p>
                      <a:pPr algn="l" fontAlgn="ctr"/>
                      <a:r>
                        <a:rPr lang="en-GB" sz="900" b="0" i="0" u="none" strike="noStrike" dirty="0">
                          <a:solidFill>
                            <a:schemeClr val="tx1"/>
                          </a:solidFill>
                          <a:effectLst/>
                          <a:latin typeface="Calibri" panose="020F0502020204030204" pitchFamily="34" charset="0"/>
                        </a:rPr>
                        <a:t>Number of Building Regulations projects completed under the Council’s control</a:t>
                      </a:r>
                    </a:p>
                  </a:txBody>
                  <a:tcPr marL="45720" marR="45720" anchor="ctr"/>
                </a:tc>
                <a:tc>
                  <a:txBody>
                    <a:bodyPr/>
                    <a:lstStyle/>
                    <a:p>
                      <a:pPr algn="l" fontAlgn="ctr"/>
                      <a:r>
                        <a:rPr lang="en-GB" sz="900" b="0" i="0" u="none" strike="noStrike" dirty="0">
                          <a:solidFill>
                            <a:schemeClr val="tx1"/>
                          </a:solidFill>
                          <a:effectLst/>
                          <a:latin typeface="Calibri" panose="020F0502020204030204" pitchFamily="34" charset="0"/>
                        </a:rPr>
                        <a:t>N/A</a:t>
                      </a:r>
                    </a:p>
                  </a:txBody>
                  <a:tcPr marL="9525" marR="9525" marT="9525" anchor="ctr"/>
                </a:tc>
                <a:tc>
                  <a:txBody>
                    <a:bodyPr/>
                    <a:lstStyle/>
                    <a:p>
                      <a:pPr algn="l" fontAlgn="ctr"/>
                      <a:r>
                        <a:rPr lang="en-GB" sz="900" b="0" i="0" u="none" strike="noStrike" dirty="0">
                          <a:solidFill>
                            <a:schemeClr val="tx1"/>
                          </a:solidFill>
                          <a:effectLst/>
                          <a:latin typeface="Calibri" panose="020F0502020204030204" pitchFamily="34" charset="0"/>
                        </a:rPr>
                        <a:t>N/A (new KPI)</a:t>
                      </a:r>
                    </a:p>
                  </a:txBody>
                  <a:tcPr marL="9525" marR="9525" marT="9525" anchor="ctr"/>
                </a:tc>
                <a:tc>
                  <a:txBody>
                    <a:bodyPr/>
                    <a:lstStyle/>
                    <a:p>
                      <a:pPr algn="l" fontAlgn="ctr"/>
                      <a:r>
                        <a:rPr lang="en-GB" sz="1200" b="1" i="0" u="none" strike="noStrike" dirty="0">
                          <a:solidFill>
                            <a:schemeClr val="tx1"/>
                          </a:solidFill>
                          <a:effectLst/>
                          <a:latin typeface="Calibri" panose="020F0502020204030204" pitchFamily="34" charset="0"/>
                        </a:rPr>
                        <a:t>167</a:t>
                      </a:r>
                    </a:p>
                  </a:txBody>
                  <a:tcPr marL="9525" marR="9525" marT="9525" anchor="ctr"/>
                </a:tc>
                <a:extLst>
                  <a:ext uri="{0D108BD9-81ED-4DB2-BD59-A6C34878D82A}">
                    <a16:rowId xmlns:a16="http://schemas.microsoft.com/office/drawing/2014/main" val="2961312053"/>
                  </a:ext>
                </a:extLst>
              </a:tr>
              <a:tr h="218994">
                <a:tc>
                  <a:txBody>
                    <a:bodyPr/>
                    <a:lstStyle/>
                    <a:p>
                      <a:pPr algn="l" fontAlgn="ctr"/>
                      <a:r>
                        <a:rPr lang="en-GB" sz="900" b="0" i="0" u="none" strike="noStrike" dirty="0">
                          <a:solidFill>
                            <a:schemeClr val="tx1"/>
                          </a:solidFill>
                          <a:effectLst/>
                          <a:latin typeface="Calibri" panose="020F0502020204030204" pitchFamily="34" charset="0"/>
                        </a:rPr>
                        <a:t>Dangerous structures receiving an initial risk assessment within 24 hours of report being received (%)</a:t>
                      </a:r>
                    </a:p>
                  </a:txBody>
                  <a:tcPr marL="45720" marR="45720" anchor="ctr"/>
                </a:tc>
                <a:tc>
                  <a:txBody>
                    <a:bodyPr/>
                    <a:lstStyle/>
                    <a:p>
                      <a:pPr algn="l" fontAlgn="ctr"/>
                      <a:r>
                        <a:rPr lang="en-GB" sz="900" b="0" i="0" u="none" strike="noStrike" dirty="0">
                          <a:solidFill>
                            <a:schemeClr val="tx1"/>
                          </a:solidFill>
                          <a:effectLst/>
                          <a:latin typeface="Calibri" panose="020F0502020204030204" pitchFamily="34" charset="0"/>
                        </a:rPr>
                        <a:t>100%</a:t>
                      </a:r>
                    </a:p>
                  </a:txBody>
                  <a:tcPr marL="9525" marR="9525" marT="9525" anchor="ctr"/>
                </a:tc>
                <a:tc>
                  <a:txBody>
                    <a:bodyPr/>
                    <a:lstStyle/>
                    <a:p>
                      <a:pPr algn="l" fontAlgn="ctr"/>
                      <a:r>
                        <a:rPr lang="en-GB" sz="900" b="0" i="0" u="none" strike="noStrike" dirty="0">
                          <a:solidFill>
                            <a:schemeClr val="tx1"/>
                          </a:solidFill>
                          <a:effectLst/>
                          <a:latin typeface="Calibri" panose="020F0502020204030204" pitchFamily="34" charset="0"/>
                        </a:rPr>
                        <a:t>N/A (new KPI)</a:t>
                      </a:r>
                    </a:p>
                  </a:txBody>
                  <a:tcPr marL="9525" marR="9525" marT="9525" anchor="ctr"/>
                </a:tc>
                <a:tc>
                  <a:txBody>
                    <a:bodyPr/>
                    <a:lstStyle/>
                    <a:p>
                      <a:pPr algn="l" fontAlgn="ctr"/>
                      <a:r>
                        <a:rPr lang="en-GB" sz="1200" b="1" i="0" u="none" strike="noStrike" dirty="0">
                          <a:solidFill>
                            <a:srgbClr val="92D050"/>
                          </a:solidFill>
                          <a:effectLst/>
                          <a:latin typeface="Calibri" panose="020F0502020204030204" pitchFamily="34" charset="0"/>
                        </a:rPr>
                        <a:t>100%</a:t>
                      </a:r>
                    </a:p>
                  </a:txBody>
                  <a:tcPr marL="9525" marR="9525" marT="9525" anchor="ctr"/>
                </a:tc>
                <a:extLst>
                  <a:ext uri="{0D108BD9-81ED-4DB2-BD59-A6C34878D82A}">
                    <a16:rowId xmlns:a16="http://schemas.microsoft.com/office/drawing/2014/main" val="673992254"/>
                  </a:ext>
                </a:extLst>
              </a:tr>
              <a:tr h="247025">
                <a:tc>
                  <a:txBody>
                    <a:bodyPr/>
                    <a:lstStyle/>
                    <a:p>
                      <a:pPr algn="l" fontAlgn="ctr"/>
                      <a:r>
                        <a:rPr lang="en-GB" sz="900" b="0" i="0" u="none" strike="noStrike" dirty="0">
                          <a:solidFill>
                            <a:schemeClr val="tx1"/>
                          </a:solidFill>
                          <a:effectLst/>
                          <a:latin typeface="Calibri" panose="020F0502020204030204" pitchFamily="34" charset="0"/>
                        </a:rPr>
                        <a:t>Full Plans applications decided within statutory time limit (%)</a:t>
                      </a:r>
                    </a:p>
                  </a:txBody>
                  <a:tcPr marL="45720" marR="45720" anchor="ctr"/>
                </a:tc>
                <a:tc>
                  <a:txBody>
                    <a:bodyPr/>
                    <a:lstStyle/>
                    <a:p>
                      <a:pPr algn="l" fontAlgn="ctr"/>
                      <a:r>
                        <a:rPr lang="en-GB" sz="900" b="0" i="0" u="none" strike="noStrike" dirty="0">
                          <a:solidFill>
                            <a:schemeClr val="tx1"/>
                          </a:solidFill>
                          <a:effectLst/>
                          <a:latin typeface="Calibri" panose="020F0502020204030204" pitchFamily="34" charset="0"/>
                        </a:rPr>
                        <a:t>100%</a:t>
                      </a:r>
                    </a:p>
                  </a:txBody>
                  <a:tcPr marL="9525" marR="9525" marT="9525" anchor="ctr"/>
                </a:tc>
                <a:tc>
                  <a:txBody>
                    <a:bodyPr/>
                    <a:lstStyle/>
                    <a:p>
                      <a:pPr algn="l" fontAlgn="ctr"/>
                      <a:r>
                        <a:rPr lang="en-GB" sz="900" b="0" i="0" u="none" strike="noStrike" dirty="0">
                          <a:solidFill>
                            <a:schemeClr val="tx1"/>
                          </a:solidFill>
                          <a:effectLst/>
                          <a:latin typeface="Calibri" panose="020F0502020204030204" pitchFamily="34" charset="0"/>
                        </a:rPr>
                        <a:t>N/A (new KPI)</a:t>
                      </a:r>
                    </a:p>
                  </a:txBody>
                  <a:tcPr marL="9525" marR="9525" marT="9525"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700" b="0" i="0" u="none" strike="noStrike" dirty="0">
                          <a:solidFill>
                            <a:srgbClr val="FF0000"/>
                          </a:solidFill>
                          <a:effectLst/>
                          <a:latin typeface="Calibri" panose="020F0502020204030204" pitchFamily="34" charset="0"/>
                        </a:rPr>
                        <a:t>Not able to report due to back office system migration</a:t>
                      </a:r>
                    </a:p>
                  </a:txBody>
                  <a:tcPr marL="9525" marR="9525" marT="9525" anchor="ctr"/>
                </a:tc>
                <a:extLst>
                  <a:ext uri="{0D108BD9-81ED-4DB2-BD59-A6C34878D82A}">
                    <a16:rowId xmlns:a16="http://schemas.microsoft.com/office/drawing/2014/main" val="1566686861"/>
                  </a:ext>
                </a:extLst>
              </a:tr>
              <a:tr h="247025">
                <a:tc>
                  <a:txBody>
                    <a:bodyPr/>
                    <a:lstStyle/>
                    <a:p>
                      <a:pPr algn="l" fontAlgn="ctr"/>
                      <a:r>
                        <a:rPr lang="en-GB" sz="900" b="0" i="0" u="none" strike="noStrike" dirty="0">
                          <a:solidFill>
                            <a:schemeClr val="tx1"/>
                          </a:solidFill>
                          <a:effectLst/>
                          <a:latin typeface="Calibri" panose="020F0502020204030204" pitchFamily="34" charset="0"/>
                        </a:rPr>
                        <a:t>Full Plans applications checked within 15 days (%)</a:t>
                      </a:r>
                    </a:p>
                  </a:txBody>
                  <a:tcPr marL="45720" marR="45720" anchor="ctr"/>
                </a:tc>
                <a:tc>
                  <a:txBody>
                    <a:bodyPr/>
                    <a:lstStyle/>
                    <a:p>
                      <a:pPr algn="l" fontAlgn="ctr"/>
                      <a:r>
                        <a:rPr lang="en-GB" sz="900" b="0" i="0" u="none" strike="noStrike" dirty="0">
                          <a:solidFill>
                            <a:schemeClr val="tx1"/>
                          </a:solidFill>
                          <a:effectLst/>
                          <a:latin typeface="Calibri" panose="020F0502020204030204" pitchFamily="34" charset="0"/>
                        </a:rPr>
                        <a:t>above 90%</a:t>
                      </a:r>
                    </a:p>
                  </a:txBody>
                  <a:tcPr marL="9525" marR="9525" marT="9525" anchor="ctr"/>
                </a:tc>
                <a:tc>
                  <a:txBody>
                    <a:bodyPr/>
                    <a:lstStyle/>
                    <a:p>
                      <a:pPr algn="l" fontAlgn="ctr"/>
                      <a:r>
                        <a:rPr lang="en-GB" sz="700" b="0" i="0" u="none" strike="noStrike" dirty="0">
                          <a:solidFill>
                            <a:srgbClr val="FF0000"/>
                          </a:solidFill>
                          <a:effectLst/>
                          <a:latin typeface="Calibri" panose="020F0502020204030204" pitchFamily="34" charset="0"/>
                        </a:rPr>
                        <a:t>Not able to report due to back office system migration</a:t>
                      </a:r>
                    </a:p>
                  </a:txBody>
                  <a:tcPr marL="9525" marR="9525" marT="9525"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700" b="0" i="0" u="none" strike="noStrike" dirty="0">
                          <a:solidFill>
                            <a:srgbClr val="FF0000"/>
                          </a:solidFill>
                          <a:effectLst/>
                          <a:latin typeface="Calibri" panose="020F0502020204030204" pitchFamily="34" charset="0"/>
                        </a:rPr>
                        <a:t>Not able to report due to back office system migration</a:t>
                      </a:r>
                    </a:p>
                  </a:txBody>
                  <a:tcPr marL="9525" marR="9525" marT="9525" anchor="ctr"/>
                </a:tc>
                <a:extLst>
                  <a:ext uri="{0D108BD9-81ED-4DB2-BD59-A6C34878D82A}">
                    <a16:rowId xmlns:a16="http://schemas.microsoft.com/office/drawing/2014/main" val="3060950281"/>
                  </a:ext>
                </a:extLst>
              </a:tr>
            </a:tbl>
          </a:graphicData>
        </a:graphic>
      </p:graphicFrame>
    </p:spTree>
    <p:extLst>
      <p:ext uri="{BB962C8B-B14F-4D97-AF65-F5344CB8AC3E}">
        <p14:creationId xmlns:p14="http://schemas.microsoft.com/office/powerpoint/2010/main" val="2481999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5B790-704F-45A9-8EC5-E5CEB2AC3E31}"/>
              </a:ext>
            </a:extLst>
          </p:cNvPr>
          <p:cNvSpPr>
            <a:spLocks noGrp="1"/>
          </p:cNvSpPr>
          <p:nvPr>
            <p:ph type="title"/>
          </p:nvPr>
        </p:nvSpPr>
        <p:spPr/>
        <p:txBody>
          <a:bodyPr>
            <a:normAutofit/>
          </a:bodyPr>
          <a:lstStyle/>
          <a:p>
            <a:pPr algn="ctr"/>
            <a:r>
              <a:rPr lang="en-GB" sz="4800"/>
              <a:t>Headline achievements in Q2</a:t>
            </a:r>
          </a:p>
        </p:txBody>
      </p:sp>
      <p:sp>
        <p:nvSpPr>
          <p:cNvPr id="3" name="Content Placeholder 2">
            <a:extLst>
              <a:ext uri="{FF2B5EF4-FFF2-40B4-BE49-F238E27FC236}">
                <a16:creationId xmlns:a16="http://schemas.microsoft.com/office/drawing/2014/main" id="{B4662C0D-444E-4529-B31F-08DCFF9CB5A0}"/>
              </a:ext>
            </a:extLst>
          </p:cNvPr>
          <p:cNvSpPr>
            <a:spLocks noGrp="1"/>
          </p:cNvSpPr>
          <p:nvPr>
            <p:ph idx="1"/>
          </p:nvPr>
        </p:nvSpPr>
        <p:spPr>
          <a:xfrm>
            <a:off x="838200" y="1437438"/>
            <a:ext cx="10515600" cy="4739525"/>
          </a:xfrm>
        </p:spPr>
        <p:txBody>
          <a:bodyPr vert="horz" lIns="91440" tIns="45720" rIns="91440" bIns="45720" rtlCol="0" anchor="t">
            <a:normAutofit fontScale="92500" lnSpcReduction="10000"/>
          </a:bodyPr>
          <a:lstStyle/>
          <a:p>
            <a:r>
              <a:rPr lang="en-GB" dirty="0"/>
              <a:t>The Council has continued to </a:t>
            </a:r>
            <a:r>
              <a:rPr lang="en-GB" dirty="0">
                <a:solidFill>
                  <a:schemeClr val="accent2"/>
                </a:solidFill>
              </a:rPr>
              <a:t>support local people </a:t>
            </a:r>
            <a:r>
              <a:rPr lang="en-GB" dirty="0"/>
              <a:t>throughout the coronavirus pandemic and has set up a recovery programme to consider how we will help </a:t>
            </a:r>
            <a:r>
              <a:rPr lang="en-GB" dirty="0">
                <a:solidFill>
                  <a:schemeClr val="accent2"/>
                </a:solidFill>
              </a:rPr>
              <a:t>restore the health of communities and businesses</a:t>
            </a:r>
            <a:r>
              <a:rPr lang="en-GB" dirty="0"/>
              <a:t>, with the first Cabinet Liaison Panel meeting taking place in September</a:t>
            </a:r>
          </a:p>
          <a:p>
            <a:r>
              <a:rPr lang="en-GB" dirty="0"/>
              <a:t>Our </a:t>
            </a:r>
            <a:r>
              <a:rPr lang="en-GB" dirty="0">
                <a:solidFill>
                  <a:schemeClr val="accent2"/>
                </a:solidFill>
              </a:rPr>
              <a:t>new Corporate Strategy</a:t>
            </a:r>
            <a:r>
              <a:rPr lang="en-GB" dirty="0">
                <a:solidFill>
                  <a:schemeClr val="accent6"/>
                </a:solidFill>
              </a:rPr>
              <a:t> </a:t>
            </a:r>
            <a:r>
              <a:rPr lang="en-GB" dirty="0"/>
              <a:t>to cover the period 2020-2024 was approved at Full Council in August – setting out how we will aim to improve the lives of residents, businesses and visitors in the next five years</a:t>
            </a:r>
            <a:endParaRPr lang="en-GB" dirty="0">
              <a:cs typeface="Calibri"/>
            </a:endParaRPr>
          </a:p>
          <a:p>
            <a:r>
              <a:rPr lang="en-GB" dirty="0"/>
              <a:t>Also adopted at the same meeting were the new </a:t>
            </a:r>
            <a:r>
              <a:rPr lang="en-GB" dirty="0">
                <a:solidFill>
                  <a:schemeClr val="accent2"/>
                </a:solidFill>
              </a:rPr>
              <a:t>Digital Strategy, Welfare and Wellbeing Strategy</a:t>
            </a:r>
            <a:r>
              <a:rPr lang="en-GB" dirty="0"/>
              <a:t>, and </a:t>
            </a:r>
            <a:r>
              <a:rPr lang="en-GB" dirty="0">
                <a:solidFill>
                  <a:schemeClr val="accent2"/>
                </a:solidFill>
              </a:rPr>
              <a:t>Climate and Environment Strategy</a:t>
            </a:r>
            <a:r>
              <a:rPr lang="en-GB" dirty="0">
                <a:solidFill>
                  <a:schemeClr val="accent6"/>
                </a:solidFill>
              </a:rPr>
              <a:t> </a:t>
            </a:r>
            <a:r>
              <a:rPr lang="en-GB" dirty="0"/>
              <a:t>– ambitious plans that will shape our activities to target these key priorities</a:t>
            </a:r>
            <a:endParaRPr lang="en-GB" dirty="0">
              <a:cs typeface="Calibri"/>
            </a:endParaRPr>
          </a:p>
          <a:p>
            <a:r>
              <a:rPr lang="en-GB" dirty="0"/>
              <a:t>We have also embarked on the ‘Shaping our Future’ </a:t>
            </a:r>
            <a:r>
              <a:rPr lang="en-GB" dirty="0">
                <a:solidFill>
                  <a:srgbClr val="92D050"/>
                </a:solidFill>
              </a:rPr>
              <a:t>transformation programme</a:t>
            </a:r>
            <a:r>
              <a:rPr lang="en-GB" dirty="0"/>
              <a:t> which will enable us to achieve the objectives contained in the new strategies in a financially and environmentally sustainable way</a:t>
            </a:r>
            <a:endParaRPr lang="en-GB" dirty="0">
              <a:cs typeface="Calibri"/>
            </a:endParaRPr>
          </a:p>
        </p:txBody>
      </p:sp>
    </p:spTree>
    <p:extLst>
      <p:ext uri="{BB962C8B-B14F-4D97-AF65-F5344CB8AC3E}">
        <p14:creationId xmlns:p14="http://schemas.microsoft.com/office/powerpoint/2010/main" val="33430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EE008-D461-4A3A-898C-5B0ECEDE63F5}"/>
              </a:ext>
            </a:extLst>
          </p:cNvPr>
          <p:cNvSpPr>
            <a:spLocks noGrp="1"/>
          </p:cNvSpPr>
          <p:nvPr>
            <p:ph type="title"/>
          </p:nvPr>
        </p:nvSpPr>
        <p:spPr>
          <a:xfrm>
            <a:off x="838200" y="382400"/>
            <a:ext cx="10515600" cy="1325563"/>
          </a:xfrm>
        </p:spPr>
        <p:txBody>
          <a:bodyPr>
            <a:normAutofit/>
          </a:bodyPr>
          <a:lstStyle/>
          <a:p>
            <a:pPr algn="ctr"/>
            <a:r>
              <a:rPr lang="en-GB" sz="5400"/>
              <a:t>People – key statistics for Q2</a:t>
            </a:r>
          </a:p>
        </p:txBody>
      </p:sp>
      <p:sp>
        <p:nvSpPr>
          <p:cNvPr id="3" name="Content Placeholder 2">
            <a:extLst>
              <a:ext uri="{FF2B5EF4-FFF2-40B4-BE49-F238E27FC236}">
                <a16:creationId xmlns:a16="http://schemas.microsoft.com/office/drawing/2014/main" id="{DAE993C0-95A1-4B6E-BFEC-29689279BCE2}"/>
              </a:ext>
            </a:extLst>
          </p:cNvPr>
          <p:cNvSpPr>
            <a:spLocks noGrp="1"/>
          </p:cNvSpPr>
          <p:nvPr>
            <p:ph idx="1"/>
          </p:nvPr>
        </p:nvSpPr>
        <p:spPr>
          <a:xfrm>
            <a:off x="3567123" y="2567590"/>
            <a:ext cx="2182585" cy="1256957"/>
          </a:xfrm>
        </p:spPr>
        <p:txBody>
          <a:bodyPr>
            <a:normAutofit lnSpcReduction="10000"/>
          </a:bodyPr>
          <a:lstStyle/>
          <a:p>
            <a:pPr marL="0" indent="0" algn="ctr">
              <a:buNone/>
            </a:pPr>
            <a:endParaRPr lang="en-GB"/>
          </a:p>
          <a:p>
            <a:pPr marL="0" indent="0" algn="ctr">
              <a:buNone/>
            </a:pPr>
            <a:r>
              <a:rPr lang="en-GB" sz="2400"/>
              <a:t>Number of new starters</a:t>
            </a:r>
          </a:p>
        </p:txBody>
      </p:sp>
      <p:sp>
        <p:nvSpPr>
          <p:cNvPr id="5" name="Content Placeholder 2">
            <a:extLst>
              <a:ext uri="{FF2B5EF4-FFF2-40B4-BE49-F238E27FC236}">
                <a16:creationId xmlns:a16="http://schemas.microsoft.com/office/drawing/2014/main" id="{5937567A-0083-4A3A-9BAB-F58849B531C8}"/>
              </a:ext>
            </a:extLst>
          </p:cNvPr>
          <p:cNvSpPr txBox="1">
            <a:spLocks/>
          </p:cNvSpPr>
          <p:nvPr/>
        </p:nvSpPr>
        <p:spPr>
          <a:xfrm>
            <a:off x="905107" y="3063939"/>
            <a:ext cx="1899201" cy="938440"/>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a:t>Total FTE at end of quarter</a:t>
            </a:r>
          </a:p>
        </p:txBody>
      </p:sp>
      <p:sp>
        <p:nvSpPr>
          <p:cNvPr id="6" name="Content Placeholder 2">
            <a:extLst>
              <a:ext uri="{FF2B5EF4-FFF2-40B4-BE49-F238E27FC236}">
                <a16:creationId xmlns:a16="http://schemas.microsoft.com/office/drawing/2014/main" id="{44147360-7089-4C48-AF29-0E4E82C9D855}"/>
              </a:ext>
            </a:extLst>
          </p:cNvPr>
          <p:cNvSpPr txBox="1">
            <a:spLocks/>
          </p:cNvSpPr>
          <p:nvPr/>
        </p:nvSpPr>
        <p:spPr>
          <a:xfrm>
            <a:off x="2044262" y="4977052"/>
            <a:ext cx="2615190" cy="3062109"/>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400"/>
              <a:t>Average number of sick days per FTE</a:t>
            </a:r>
          </a:p>
          <a:p>
            <a:pPr marL="0" indent="0" algn="ctr">
              <a:buNone/>
            </a:pPr>
            <a:r>
              <a:rPr lang="en-GB" sz="1200">
                <a:cs typeface="Calibri"/>
              </a:rPr>
              <a:t>Public sector average: 2.2 days</a:t>
            </a:r>
            <a:br>
              <a:rPr lang="en-GB" sz="1200">
                <a:cs typeface="Calibri"/>
              </a:rPr>
            </a:br>
            <a:r>
              <a:rPr lang="en-GB" sz="1200">
                <a:cs typeface="Calibri"/>
              </a:rPr>
              <a:t>Private sector average: 1.8 days</a:t>
            </a:r>
          </a:p>
        </p:txBody>
      </p:sp>
      <p:sp>
        <p:nvSpPr>
          <p:cNvPr id="9" name="Content Placeholder 2">
            <a:extLst>
              <a:ext uri="{FF2B5EF4-FFF2-40B4-BE49-F238E27FC236}">
                <a16:creationId xmlns:a16="http://schemas.microsoft.com/office/drawing/2014/main" id="{7105E619-B6AE-4729-A1BD-416EE57AD119}"/>
              </a:ext>
            </a:extLst>
          </p:cNvPr>
          <p:cNvSpPr txBox="1">
            <a:spLocks/>
          </p:cNvSpPr>
          <p:nvPr/>
        </p:nvSpPr>
        <p:spPr>
          <a:xfrm>
            <a:off x="6387469" y="2990882"/>
            <a:ext cx="2016576" cy="16673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sz="2400"/>
              <a:t>Number of leavers</a:t>
            </a:r>
          </a:p>
        </p:txBody>
      </p:sp>
      <p:sp>
        <p:nvSpPr>
          <p:cNvPr id="10" name="Content Placeholder 2">
            <a:extLst>
              <a:ext uri="{FF2B5EF4-FFF2-40B4-BE49-F238E27FC236}">
                <a16:creationId xmlns:a16="http://schemas.microsoft.com/office/drawing/2014/main" id="{B048FCCB-9494-44C0-BCAE-5B112B4E0F91}"/>
              </a:ext>
            </a:extLst>
          </p:cNvPr>
          <p:cNvSpPr txBox="1">
            <a:spLocks/>
          </p:cNvSpPr>
          <p:nvPr/>
        </p:nvSpPr>
        <p:spPr>
          <a:xfrm>
            <a:off x="9331222" y="2991312"/>
            <a:ext cx="1703605" cy="16673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sz="2400"/>
              <a:t>Turnover rate</a:t>
            </a:r>
          </a:p>
        </p:txBody>
      </p:sp>
      <p:pic>
        <p:nvPicPr>
          <p:cNvPr id="13" name="Graphic 12" descr="Handshake">
            <a:extLst>
              <a:ext uri="{FF2B5EF4-FFF2-40B4-BE49-F238E27FC236}">
                <a16:creationId xmlns:a16="http://schemas.microsoft.com/office/drawing/2014/main" id="{1E2478C7-736D-4925-8482-AB13249A559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97950" y="2220528"/>
            <a:ext cx="914400" cy="914400"/>
          </a:xfrm>
          <a:prstGeom prst="rect">
            <a:avLst/>
          </a:prstGeom>
        </p:spPr>
      </p:pic>
      <p:pic>
        <p:nvPicPr>
          <p:cNvPr id="15" name="Graphic 14" descr="Questions">
            <a:extLst>
              <a:ext uri="{FF2B5EF4-FFF2-40B4-BE49-F238E27FC236}">
                <a16:creationId xmlns:a16="http://schemas.microsoft.com/office/drawing/2014/main" id="{45DB5EF4-F538-4224-A194-A4FA2EA6C56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720888" y="2222141"/>
            <a:ext cx="768741" cy="768741"/>
          </a:xfrm>
          <a:prstGeom prst="rect">
            <a:avLst/>
          </a:prstGeom>
        </p:spPr>
      </p:pic>
      <p:pic>
        <p:nvPicPr>
          <p:cNvPr id="17" name="Graphic 16" descr="Stethoscope">
            <a:extLst>
              <a:ext uri="{FF2B5EF4-FFF2-40B4-BE49-F238E27FC236}">
                <a16:creationId xmlns:a16="http://schemas.microsoft.com/office/drawing/2014/main" id="{3F13871E-C7A9-4145-BB64-9866F5ACB00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5089708" y="4721586"/>
            <a:ext cx="1180372" cy="1180372"/>
          </a:xfrm>
          <a:prstGeom prst="rect">
            <a:avLst/>
          </a:prstGeom>
        </p:spPr>
      </p:pic>
      <p:pic>
        <p:nvPicPr>
          <p:cNvPr id="19" name="Graphic 18" descr="Employee badge">
            <a:extLst>
              <a:ext uri="{FF2B5EF4-FFF2-40B4-BE49-F238E27FC236}">
                <a16:creationId xmlns:a16="http://schemas.microsoft.com/office/drawing/2014/main" id="{DFAFF069-E47D-436C-B5AD-BB94B0B3B3D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62731" y="2149594"/>
            <a:ext cx="914400" cy="914400"/>
          </a:xfrm>
          <a:prstGeom prst="rect">
            <a:avLst/>
          </a:prstGeom>
        </p:spPr>
      </p:pic>
      <p:pic>
        <p:nvPicPr>
          <p:cNvPr id="21" name="Graphic 20" descr="Monthly calendar">
            <a:extLst>
              <a:ext uri="{FF2B5EF4-FFF2-40B4-BE49-F238E27FC236}">
                <a16:creationId xmlns:a16="http://schemas.microsoft.com/office/drawing/2014/main" id="{9F2CC7A7-5048-4C0A-828B-8B3327AB03B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251813" y="4132935"/>
            <a:ext cx="914400" cy="914400"/>
          </a:xfrm>
          <a:prstGeom prst="rect">
            <a:avLst/>
          </a:prstGeom>
        </p:spPr>
      </p:pic>
      <p:sp>
        <p:nvSpPr>
          <p:cNvPr id="22" name="Content Placeholder 2">
            <a:extLst>
              <a:ext uri="{FF2B5EF4-FFF2-40B4-BE49-F238E27FC236}">
                <a16:creationId xmlns:a16="http://schemas.microsoft.com/office/drawing/2014/main" id="{AA8FF3AF-6341-4A0E-ABB4-849C84411D4D}"/>
              </a:ext>
            </a:extLst>
          </p:cNvPr>
          <p:cNvSpPr txBox="1">
            <a:spLocks/>
          </p:cNvSpPr>
          <p:nvPr/>
        </p:nvSpPr>
        <p:spPr>
          <a:xfrm>
            <a:off x="2598266" y="4345518"/>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solidFill>
                  <a:schemeClr val="accent2"/>
                </a:solidFill>
              </a:rPr>
              <a:t>1.15</a:t>
            </a:r>
          </a:p>
        </p:txBody>
      </p:sp>
      <p:sp>
        <p:nvSpPr>
          <p:cNvPr id="23" name="Content Placeholder 2">
            <a:extLst>
              <a:ext uri="{FF2B5EF4-FFF2-40B4-BE49-F238E27FC236}">
                <a16:creationId xmlns:a16="http://schemas.microsoft.com/office/drawing/2014/main" id="{7DBB01D4-15C5-4558-A471-CDD308A03820}"/>
              </a:ext>
            </a:extLst>
          </p:cNvPr>
          <p:cNvSpPr txBox="1">
            <a:spLocks/>
          </p:cNvSpPr>
          <p:nvPr/>
        </p:nvSpPr>
        <p:spPr>
          <a:xfrm>
            <a:off x="1304552" y="2391068"/>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a:t>273</a:t>
            </a:r>
            <a:endParaRPr lang="en-US"/>
          </a:p>
        </p:txBody>
      </p:sp>
      <p:pic>
        <p:nvPicPr>
          <p:cNvPr id="24" name="Grafik 41" descr="Users">
            <a:extLst>
              <a:ext uri="{FF2B5EF4-FFF2-40B4-BE49-F238E27FC236}">
                <a16:creationId xmlns:a16="http://schemas.microsoft.com/office/drawing/2014/main" id="{58290931-489B-446A-87C1-3BAA08EABF7D}"/>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254406" y="2228804"/>
            <a:ext cx="914400" cy="914400"/>
          </a:xfrm>
          <a:prstGeom prst="rect">
            <a:avLst/>
          </a:prstGeom>
        </p:spPr>
      </p:pic>
      <p:sp>
        <p:nvSpPr>
          <p:cNvPr id="25" name="Content Placeholder 2">
            <a:extLst>
              <a:ext uri="{FF2B5EF4-FFF2-40B4-BE49-F238E27FC236}">
                <a16:creationId xmlns:a16="http://schemas.microsoft.com/office/drawing/2014/main" id="{FC11E5CD-9BAF-4C69-B5F8-3273CCAE7304}"/>
              </a:ext>
            </a:extLst>
          </p:cNvPr>
          <p:cNvSpPr txBox="1">
            <a:spLocks/>
          </p:cNvSpPr>
          <p:nvPr/>
        </p:nvSpPr>
        <p:spPr>
          <a:xfrm>
            <a:off x="4012720" y="2413408"/>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a:cs typeface="Calibri"/>
              </a:rPr>
              <a:t>1</a:t>
            </a:r>
          </a:p>
        </p:txBody>
      </p:sp>
      <p:sp>
        <p:nvSpPr>
          <p:cNvPr id="26" name="Content Placeholder 2">
            <a:extLst>
              <a:ext uri="{FF2B5EF4-FFF2-40B4-BE49-F238E27FC236}">
                <a16:creationId xmlns:a16="http://schemas.microsoft.com/office/drawing/2014/main" id="{8ECA92C0-757E-4428-8EDF-E13D326DE028}"/>
              </a:ext>
            </a:extLst>
          </p:cNvPr>
          <p:cNvSpPr txBox="1">
            <a:spLocks/>
          </p:cNvSpPr>
          <p:nvPr/>
        </p:nvSpPr>
        <p:spPr>
          <a:xfrm>
            <a:off x="6616992" y="2415796"/>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a:t>3</a:t>
            </a:r>
          </a:p>
        </p:txBody>
      </p:sp>
      <p:sp>
        <p:nvSpPr>
          <p:cNvPr id="27" name="Content Placeholder 2">
            <a:extLst>
              <a:ext uri="{FF2B5EF4-FFF2-40B4-BE49-F238E27FC236}">
                <a16:creationId xmlns:a16="http://schemas.microsoft.com/office/drawing/2014/main" id="{C1EB168F-2BD8-4955-9ADC-81CD437B618D}"/>
              </a:ext>
            </a:extLst>
          </p:cNvPr>
          <p:cNvSpPr txBox="1">
            <a:spLocks/>
          </p:cNvSpPr>
          <p:nvPr/>
        </p:nvSpPr>
        <p:spPr>
          <a:xfrm>
            <a:off x="9673724" y="2470341"/>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a:t>2.0%</a:t>
            </a:r>
          </a:p>
        </p:txBody>
      </p:sp>
      <p:sp>
        <p:nvSpPr>
          <p:cNvPr id="28" name="Content Placeholder 2">
            <a:extLst>
              <a:ext uri="{FF2B5EF4-FFF2-40B4-BE49-F238E27FC236}">
                <a16:creationId xmlns:a16="http://schemas.microsoft.com/office/drawing/2014/main" id="{E512E722-8BA8-4332-9551-ED5115A3B201}"/>
              </a:ext>
            </a:extLst>
          </p:cNvPr>
          <p:cNvSpPr txBox="1">
            <a:spLocks/>
          </p:cNvSpPr>
          <p:nvPr/>
        </p:nvSpPr>
        <p:spPr>
          <a:xfrm>
            <a:off x="5357106" y="4273801"/>
            <a:ext cx="5389318" cy="3090863"/>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400"/>
              <a:t>3 most common reasons for short-term sick leave</a:t>
            </a:r>
          </a:p>
          <a:p>
            <a:pPr algn="ctr"/>
            <a:r>
              <a:rPr lang="en-GB" sz="1600"/>
              <a:t>Anxiety/stress/depression (32 sick days)</a:t>
            </a:r>
            <a:endParaRPr lang="en-GB" sz="1600">
              <a:cs typeface="Calibri"/>
            </a:endParaRPr>
          </a:p>
          <a:p>
            <a:pPr algn="ctr"/>
            <a:r>
              <a:rPr lang="en-GB" sz="1600">
                <a:ea typeface="+mn-lt"/>
                <a:cs typeface="+mn-lt"/>
              </a:rPr>
              <a:t>Hospital treatment (28 sick days)</a:t>
            </a:r>
          </a:p>
          <a:p>
            <a:pPr algn="ctr"/>
            <a:r>
              <a:rPr lang="en-GB" sz="1600"/>
              <a:t>Headache/migraine (15 sick days)</a:t>
            </a:r>
          </a:p>
        </p:txBody>
      </p:sp>
    </p:spTree>
    <p:extLst>
      <p:ext uri="{BB962C8B-B14F-4D97-AF65-F5344CB8AC3E}">
        <p14:creationId xmlns:p14="http://schemas.microsoft.com/office/powerpoint/2010/main" val="1107546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92F9A-1215-4F90-A4F0-AD9FF2A79E30}"/>
              </a:ext>
            </a:extLst>
          </p:cNvPr>
          <p:cNvSpPr>
            <a:spLocks noGrp="1"/>
          </p:cNvSpPr>
          <p:nvPr>
            <p:ph type="title"/>
          </p:nvPr>
        </p:nvSpPr>
        <p:spPr/>
        <p:txBody>
          <a:bodyPr/>
          <a:lstStyle/>
          <a:p>
            <a:pPr algn="ctr"/>
            <a:r>
              <a:rPr lang="en-GB"/>
              <a:t>Finance – revenue budget outturn in Q2</a:t>
            </a:r>
          </a:p>
        </p:txBody>
      </p:sp>
      <p:graphicFrame>
        <p:nvGraphicFramePr>
          <p:cNvPr id="4" name="Content Placeholder 3">
            <a:extLst>
              <a:ext uri="{FF2B5EF4-FFF2-40B4-BE49-F238E27FC236}">
                <a16:creationId xmlns:a16="http://schemas.microsoft.com/office/drawing/2014/main" id="{10D1062F-68A8-4FE1-8029-B98E56C6A446}"/>
              </a:ext>
            </a:extLst>
          </p:cNvPr>
          <p:cNvGraphicFramePr>
            <a:graphicFrameLocks noGrp="1"/>
          </p:cNvGraphicFramePr>
          <p:nvPr>
            <p:ph idx="1"/>
            <p:extLst>
              <p:ext uri="{D42A27DB-BD31-4B8C-83A1-F6EECF244321}">
                <p14:modId xmlns:p14="http://schemas.microsoft.com/office/powerpoint/2010/main" val="2460526916"/>
              </p:ext>
            </p:extLst>
          </p:nvPr>
        </p:nvGraphicFramePr>
        <p:xfrm>
          <a:off x="933450" y="1690688"/>
          <a:ext cx="10325094" cy="4023566"/>
        </p:xfrm>
        <a:graphic>
          <a:graphicData uri="http://schemas.openxmlformats.org/drawingml/2006/table">
            <a:tbl>
              <a:tblPr>
                <a:tableStyleId>{0E3FDE45-AF77-4B5C-9715-49D594BDF05E}</a:tableStyleId>
              </a:tblPr>
              <a:tblGrid>
                <a:gridCol w="4370717">
                  <a:extLst>
                    <a:ext uri="{9D8B030D-6E8A-4147-A177-3AD203B41FA5}">
                      <a16:colId xmlns:a16="http://schemas.microsoft.com/office/drawing/2014/main" val="2556771232"/>
                    </a:ext>
                  </a:extLst>
                </a:gridCol>
                <a:gridCol w="1510533">
                  <a:extLst>
                    <a:ext uri="{9D8B030D-6E8A-4147-A177-3AD203B41FA5}">
                      <a16:colId xmlns:a16="http://schemas.microsoft.com/office/drawing/2014/main" val="2496877658"/>
                    </a:ext>
                  </a:extLst>
                </a:gridCol>
                <a:gridCol w="1663808">
                  <a:extLst>
                    <a:ext uri="{9D8B030D-6E8A-4147-A177-3AD203B41FA5}">
                      <a16:colId xmlns:a16="http://schemas.microsoft.com/office/drawing/2014/main" val="3403829808"/>
                    </a:ext>
                  </a:extLst>
                </a:gridCol>
                <a:gridCol w="1390018">
                  <a:extLst>
                    <a:ext uri="{9D8B030D-6E8A-4147-A177-3AD203B41FA5}">
                      <a16:colId xmlns:a16="http://schemas.microsoft.com/office/drawing/2014/main" val="220743456"/>
                    </a:ext>
                  </a:extLst>
                </a:gridCol>
                <a:gridCol w="1390018">
                  <a:extLst>
                    <a:ext uri="{9D8B030D-6E8A-4147-A177-3AD203B41FA5}">
                      <a16:colId xmlns:a16="http://schemas.microsoft.com/office/drawing/2014/main" val="41359027"/>
                    </a:ext>
                  </a:extLst>
                </a:gridCol>
              </a:tblGrid>
              <a:tr h="877620">
                <a:tc>
                  <a:txBody>
                    <a:bodyPr/>
                    <a:lstStyle/>
                    <a:p>
                      <a:pPr algn="ctr" fontAlgn="b"/>
                      <a:endParaRPr lang="en-GB" sz="2400" b="1" i="0" u="none" strike="noStrike" dirty="0">
                        <a:solidFill>
                          <a:schemeClr val="tx1"/>
                        </a:solidFill>
                        <a:effectLst/>
                        <a:latin typeface="Arial" panose="020B0604020202020204" pitchFamily="34" charset="0"/>
                      </a:endParaRPr>
                    </a:p>
                  </a:txBody>
                  <a:tcPr marL="9525" marR="9525" marT="9525" marB="0" anchor="b"/>
                </a:tc>
                <a:tc>
                  <a:txBody>
                    <a:bodyPr/>
                    <a:lstStyle/>
                    <a:p>
                      <a:pPr algn="ctr" fontAlgn="b"/>
                      <a:r>
                        <a:rPr lang="en-GB" sz="2400" u="none" strike="noStrike">
                          <a:effectLst/>
                        </a:rPr>
                        <a:t>Revised Budget</a:t>
                      </a:r>
                      <a:endParaRPr lang="en-GB" sz="2400" b="1" i="0" u="none" strike="noStrike">
                        <a:solidFill>
                          <a:schemeClr val="tx1"/>
                        </a:solidFill>
                        <a:effectLst/>
                        <a:latin typeface="Arial" panose="020B0604020202020204" pitchFamily="34" charset="0"/>
                      </a:endParaRPr>
                    </a:p>
                  </a:txBody>
                  <a:tcPr marL="9525" marR="9525" marT="9525" marB="0" anchor="b"/>
                </a:tc>
                <a:tc>
                  <a:txBody>
                    <a:bodyPr/>
                    <a:lstStyle/>
                    <a:p>
                      <a:pPr algn="ctr" fontAlgn="b"/>
                      <a:r>
                        <a:rPr lang="en-GB" sz="2400" u="none" strike="noStrike">
                          <a:effectLst/>
                        </a:rPr>
                        <a:t>Estimated Outturn</a:t>
                      </a:r>
                      <a:endParaRPr lang="en-GB" sz="2400" b="1" i="0" u="none" strike="noStrike">
                        <a:solidFill>
                          <a:schemeClr val="tx1"/>
                        </a:solidFill>
                        <a:effectLst/>
                        <a:latin typeface="Arial" panose="020B0604020202020204" pitchFamily="34" charset="0"/>
                      </a:endParaRPr>
                    </a:p>
                  </a:txBody>
                  <a:tcPr marL="9525" marR="9525" marT="9525" marB="0" anchor="b"/>
                </a:tc>
                <a:tc>
                  <a:txBody>
                    <a:bodyPr/>
                    <a:lstStyle/>
                    <a:p>
                      <a:pPr algn="ctr" fontAlgn="b"/>
                      <a:r>
                        <a:rPr lang="en-GB" sz="2400" u="none" strike="noStrike">
                          <a:effectLst/>
                        </a:rPr>
                        <a:t>Q2 Variation</a:t>
                      </a:r>
                      <a:endParaRPr lang="en-GB" sz="2400" b="1" u="none" strike="noStrike">
                        <a:solidFill>
                          <a:schemeClr val="tx1"/>
                        </a:solidFill>
                        <a:effectLst/>
                      </a:endParaRPr>
                    </a:p>
                  </a:txBody>
                  <a:tcPr marL="9525" marR="9525" marT="9525" marB="0" anchor="b"/>
                </a:tc>
                <a:tc>
                  <a:txBody>
                    <a:bodyPr/>
                    <a:lstStyle/>
                    <a:p>
                      <a:pPr lvl="0" algn="ctr">
                        <a:buNone/>
                      </a:pPr>
                      <a:r>
                        <a:rPr lang="en-GB" sz="2400" u="none" strike="noStrike">
                          <a:effectLst/>
                        </a:rPr>
                        <a:t>Q1 Variation</a:t>
                      </a:r>
                      <a:endParaRPr lang="en-GB" sz="2400" b="1" u="none" strike="noStrike">
                        <a:solidFill>
                          <a:schemeClr val="tx1"/>
                        </a:solidFill>
                        <a:effectLst/>
                      </a:endParaRPr>
                    </a:p>
                  </a:txBody>
                  <a:tcPr marL="9525" marR="9525" marT="9525" marB="0" anchor="b"/>
                </a:tc>
                <a:extLst>
                  <a:ext uri="{0D108BD9-81ED-4DB2-BD59-A6C34878D82A}">
                    <a16:rowId xmlns:a16="http://schemas.microsoft.com/office/drawing/2014/main" val="2332232799"/>
                  </a:ext>
                </a:extLst>
              </a:tr>
              <a:tr h="438812">
                <a:tc>
                  <a:txBody>
                    <a:bodyPr/>
                    <a:lstStyle/>
                    <a:p>
                      <a:pPr algn="r" fontAlgn="b"/>
                      <a:endParaRPr lang="en-GB"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n-GB" sz="2400" u="none" strike="noStrike" dirty="0">
                          <a:effectLst/>
                        </a:rPr>
                        <a:t>£'000</a:t>
                      </a:r>
                      <a:endParaRPr lang="en-GB" sz="2400" b="1"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n-GB" sz="2400" u="none" strike="noStrike">
                          <a:effectLst/>
                        </a:rPr>
                        <a:t>£'000</a:t>
                      </a:r>
                      <a:endParaRPr lang="en-GB" sz="2400" b="1" i="0" u="none" strike="noStrike">
                        <a:solidFill>
                          <a:schemeClr val="tx1"/>
                        </a:solidFill>
                        <a:effectLst/>
                        <a:latin typeface="Arial" panose="020B0604020202020204" pitchFamily="34" charset="0"/>
                      </a:endParaRPr>
                    </a:p>
                  </a:txBody>
                  <a:tcPr marL="9525" marR="9525" marT="9525" marB="0" anchor="b"/>
                </a:tc>
                <a:tc>
                  <a:txBody>
                    <a:bodyPr/>
                    <a:lstStyle/>
                    <a:p>
                      <a:pPr algn="r" fontAlgn="b"/>
                      <a:r>
                        <a:rPr lang="en-GB" sz="2400" u="none" strike="noStrike">
                          <a:effectLst/>
                        </a:rPr>
                        <a:t>£'000</a:t>
                      </a:r>
                      <a:endParaRPr lang="en-GB" sz="2400" b="1" i="0" u="none" strike="noStrike">
                        <a:solidFill>
                          <a:schemeClr val="tx1"/>
                        </a:solidFill>
                        <a:effectLst/>
                        <a:latin typeface="Arial" panose="020B0604020202020204" pitchFamily="34" charset="0"/>
                      </a:endParaRPr>
                    </a:p>
                  </a:txBody>
                  <a:tcPr marL="9525" marR="9525" marT="9525" marB="0" anchor="b"/>
                </a:tc>
                <a:tc>
                  <a:txBody>
                    <a:bodyPr/>
                    <a:lstStyle/>
                    <a:p>
                      <a:pPr lvl="0" algn="r">
                        <a:buNone/>
                      </a:pPr>
                      <a:r>
                        <a:rPr lang="en-GB" sz="2400" u="none" strike="noStrike">
                          <a:effectLst/>
                        </a:rPr>
                        <a:t>£'000</a:t>
                      </a:r>
                      <a:endParaRPr lang="en-GB" sz="2400" b="1" u="none" strike="noStrike">
                        <a:solidFill>
                          <a:schemeClr val="tx1"/>
                        </a:solidFill>
                        <a:effectLst/>
                      </a:endParaRPr>
                    </a:p>
                  </a:txBody>
                  <a:tcPr marL="9525" marR="9525" marT="9525" marB="0" anchor="b"/>
                </a:tc>
                <a:extLst>
                  <a:ext uri="{0D108BD9-81ED-4DB2-BD59-A6C34878D82A}">
                    <a16:rowId xmlns:a16="http://schemas.microsoft.com/office/drawing/2014/main" val="3467552759"/>
                  </a:ext>
                </a:extLst>
              </a:tr>
              <a:tr h="269480">
                <a:tc>
                  <a:txBody>
                    <a:bodyPr/>
                    <a:lstStyle/>
                    <a:p>
                      <a:pPr algn="r" fontAlgn="b"/>
                      <a:endParaRPr lang="en-GB" sz="2400" b="0"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endParaRPr lang="en-GB" sz="2800" b="1" i="0" u="none" strike="noStrike">
                        <a:solidFill>
                          <a:schemeClr val="tx1"/>
                        </a:solidFill>
                        <a:effectLst/>
                        <a:latin typeface="Arial" panose="020B0604020202020204" pitchFamily="34" charset="0"/>
                      </a:endParaRPr>
                    </a:p>
                  </a:txBody>
                  <a:tcPr marL="9525" marR="9525" marT="9525" marB="0" anchor="b"/>
                </a:tc>
                <a:tc>
                  <a:txBody>
                    <a:bodyPr/>
                    <a:lstStyle/>
                    <a:p>
                      <a:pPr algn="r" fontAlgn="b"/>
                      <a:endParaRPr lang="en-GB" sz="2800" b="1" i="0" u="none" strike="noStrike">
                        <a:solidFill>
                          <a:schemeClr val="tx1"/>
                        </a:solidFill>
                        <a:effectLst/>
                        <a:latin typeface="Arial" panose="020B0604020202020204" pitchFamily="34" charset="0"/>
                      </a:endParaRPr>
                    </a:p>
                  </a:txBody>
                  <a:tcPr marL="9525" marR="9525" marT="9525" marB="0" anchor="b"/>
                </a:tc>
                <a:tc>
                  <a:txBody>
                    <a:bodyPr/>
                    <a:lstStyle/>
                    <a:p>
                      <a:pPr algn="r" fontAlgn="b"/>
                      <a:endParaRPr lang="en-GB" sz="2800" b="1" i="0" u="none" strike="noStrike">
                        <a:solidFill>
                          <a:schemeClr val="tx1"/>
                        </a:solidFill>
                        <a:effectLst/>
                        <a:latin typeface="Arial" panose="020B0604020202020204" pitchFamily="34" charset="0"/>
                      </a:endParaRPr>
                    </a:p>
                  </a:txBody>
                  <a:tcPr marL="9525" marR="9525" marT="9525" marB="0" anchor="b"/>
                </a:tc>
                <a:tc>
                  <a:txBody>
                    <a:bodyPr/>
                    <a:lstStyle/>
                    <a:p>
                      <a:pPr lvl="0" algn="r">
                        <a:buNone/>
                      </a:pPr>
                      <a:endParaRPr lang="en-GB" sz="2800" u="none" strike="noStrike">
                        <a:solidFill>
                          <a:schemeClr val="tx1"/>
                        </a:solidFill>
                        <a:effectLst/>
                      </a:endParaRPr>
                    </a:p>
                  </a:txBody>
                  <a:tcPr marL="9525" marR="9525" marT="9525" marB="0" anchor="b"/>
                </a:tc>
                <a:extLst>
                  <a:ext uri="{0D108BD9-81ED-4DB2-BD59-A6C34878D82A}">
                    <a16:rowId xmlns:a16="http://schemas.microsoft.com/office/drawing/2014/main" val="4143137619"/>
                  </a:ext>
                </a:extLst>
              </a:tr>
              <a:tr h="438812">
                <a:tc>
                  <a:txBody>
                    <a:bodyPr/>
                    <a:lstStyle/>
                    <a:p>
                      <a:pPr algn="l" fontAlgn="b"/>
                      <a:r>
                        <a:rPr lang="en-GB" sz="2400" u="none" strike="noStrike" dirty="0">
                          <a:effectLst/>
                        </a:rPr>
                        <a:t>Net Cost of Services</a:t>
                      </a:r>
                      <a:endParaRPr lang="en-GB" sz="2400" b="1"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n-GB" sz="2800" u="none" strike="noStrike">
                          <a:effectLst/>
                        </a:rPr>
                        <a:t>11.064</a:t>
                      </a:r>
                      <a:endParaRPr lang="en-GB" sz="2800" b="1" i="0" u="none" strike="noStrike">
                        <a:solidFill>
                          <a:schemeClr val="tx1"/>
                        </a:solidFill>
                        <a:effectLst/>
                        <a:latin typeface="Arial" panose="020B0604020202020204" pitchFamily="34" charset="0"/>
                      </a:endParaRPr>
                    </a:p>
                  </a:txBody>
                  <a:tcPr marL="9525" marR="9525" marT="9525" marB="0" anchor="b"/>
                </a:tc>
                <a:tc>
                  <a:txBody>
                    <a:bodyPr/>
                    <a:lstStyle/>
                    <a:p>
                      <a:pPr algn="r" fontAlgn="b"/>
                      <a:r>
                        <a:rPr lang="en-GB" sz="2800" u="none" strike="noStrike">
                          <a:effectLst/>
                        </a:rPr>
                        <a:t>12.286</a:t>
                      </a:r>
                      <a:endParaRPr lang="en-GB" sz="2800" b="1" i="0" u="none" strike="noStrike">
                        <a:solidFill>
                          <a:schemeClr val="tx1"/>
                        </a:solidFill>
                        <a:effectLst/>
                        <a:latin typeface="Arial" panose="020B0604020202020204" pitchFamily="34" charset="0"/>
                      </a:endParaRPr>
                    </a:p>
                  </a:txBody>
                  <a:tcPr marL="9525" marR="9525" marT="9525" marB="0" anchor="b"/>
                </a:tc>
                <a:tc>
                  <a:txBody>
                    <a:bodyPr/>
                    <a:lstStyle/>
                    <a:p>
                      <a:pPr algn="r" fontAlgn="b"/>
                      <a:r>
                        <a:rPr lang="en-GB" sz="2800" u="none" strike="noStrike">
                          <a:effectLst/>
                        </a:rPr>
                        <a:t>1.222</a:t>
                      </a:r>
                      <a:endParaRPr lang="en-GB" sz="2800" u="none" strike="noStrike">
                        <a:solidFill>
                          <a:schemeClr val="tx1"/>
                        </a:solidFill>
                        <a:effectLst/>
                      </a:endParaRPr>
                    </a:p>
                  </a:txBody>
                  <a:tcPr marL="9525" marR="9525" marT="9525" marB="0" anchor="b"/>
                </a:tc>
                <a:tc>
                  <a:txBody>
                    <a:bodyPr/>
                    <a:lstStyle/>
                    <a:p>
                      <a:pPr lvl="0" algn="r">
                        <a:buNone/>
                      </a:pPr>
                      <a:r>
                        <a:rPr lang="en-GB" sz="2800" u="none" strike="noStrike">
                          <a:effectLst/>
                        </a:rPr>
                        <a:t>2.660</a:t>
                      </a:r>
                      <a:endParaRPr lang="en-GB" sz="2800" u="none" strike="noStrike">
                        <a:solidFill>
                          <a:schemeClr val="tx1"/>
                        </a:solidFill>
                        <a:effectLst/>
                      </a:endParaRPr>
                    </a:p>
                  </a:txBody>
                  <a:tcPr marL="9525" marR="9525" marT="9525" marB="0" anchor="b"/>
                </a:tc>
                <a:extLst>
                  <a:ext uri="{0D108BD9-81ED-4DB2-BD59-A6C34878D82A}">
                    <a16:rowId xmlns:a16="http://schemas.microsoft.com/office/drawing/2014/main" val="3083815309"/>
                  </a:ext>
                </a:extLst>
              </a:tr>
              <a:tr h="856724">
                <a:tc>
                  <a:txBody>
                    <a:bodyPr/>
                    <a:lstStyle/>
                    <a:p>
                      <a:pPr algn="l" fontAlgn="b"/>
                      <a:r>
                        <a:rPr lang="en-GB" sz="2400" u="none" strike="noStrike" dirty="0">
                          <a:effectLst/>
                        </a:rPr>
                        <a:t>Business Rates, Council Tax and Grants</a:t>
                      </a:r>
                      <a:endParaRPr lang="en-GB" sz="2400" b="1"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n-GB" sz="2800" u="none" strike="noStrike">
                          <a:effectLst/>
                        </a:rPr>
                        <a:t>(11.064)</a:t>
                      </a:r>
                      <a:endParaRPr lang="en-GB" sz="2800" b="1" i="0" u="none" strike="noStrike">
                        <a:solidFill>
                          <a:schemeClr val="tx1"/>
                        </a:solidFill>
                        <a:effectLst/>
                        <a:latin typeface="Arial" panose="020B0604020202020204" pitchFamily="34" charset="0"/>
                      </a:endParaRPr>
                    </a:p>
                  </a:txBody>
                  <a:tcPr marL="9525" marR="9525" marT="9525" marB="0" anchor="b"/>
                </a:tc>
                <a:tc>
                  <a:txBody>
                    <a:bodyPr/>
                    <a:lstStyle/>
                    <a:p>
                      <a:pPr algn="r" fontAlgn="b"/>
                      <a:r>
                        <a:rPr lang="en-GB" sz="2800" u="none" strike="noStrike">
                          <a:effectLst/>
                        </a:rPr>
                        <a:t>(14,010)</a:t>
                      </a:r>
                      <a:endParaRPr lang="en-GB" sz="2800" b="1" i="0" u="none" strike="noStrike">
                        <a:solidFill>
                          <a:schemeClr val="tx1"/>
                        </a:solidFill>
                        <a:effectLst/>
                        <a:latin typeface="Arial" panose="020B0604020202020204" pitchFamily="34" charset="0"/>
                      </a:endParaRPr>
                    </a:p>
                  </a:txBody>
                  <a:tcPr marL="9525" marR="9525" marT="9525" marB="0" anchor="b"/>
                </a:tc>
                <a:tc>
                  <a:txBody>
                    <a:bodyPr/>
                    <a:lstStyle/>
                    <a:p>
                      <a:pPr algn="r" fontAlgn="b"/>
                      <a:r>
                        <a:rPr lang="en-GB" sz="2800" u="none" strike="noStrike">
                          <a:effectLst/>
                        </a:rPr>
                        <a:t>(1.400)</a:t>
                      </a:r>
                      <a:endParaRPr lang="en-GB" sz="2800" b="1" i="0" u="none" strike="noStrike">
                        <a:solidFill>
                          <a:schemeClr val="tx1"/>
                        </a:solidFill>
                        <a:effectLst/>
                        <a:latin typeface="Arial"/>
                      </a:endParaRPr>
                    </a:p>
                  </a:txBody>
                  <a:tcPr marL="9525" marR="9525" marT="9525" marB="0" anchor="b"/>
                </a:tc>
                <a:tc>
                  <a:txBody>
                    <a:bodyPr/>
                    <a:lstStyle/>
                    <a:p>
                      <a:pPr lvl="0" algn="r">
                        <a:buNone/>
                      </a:pPr>
                      <a:r>
                        <a:rPr lang="en-GB" sz="2800" u="none" strike="noStrike">
                          <a:effectLst/>
                        </a:rPr>
                        <a:t>(1.400)</a:t>
                      </a:r>
                      <a:endParaRPr lang="en-GB" sz="2800" u="none" strike="noStrike">
                        <a:solidFill>
                          <a:schemeClr val="tx1"/>
                        </a:solidFill>
                        <a:effectLst/>
                      </a:endParaRPr>
                    </a:p>
                  </a:txBody>
                  <a:tcPr marL="9525" marR="9525" marT="9525" marB="0" anchor="b"/>
                </a:tc>
                <a:extLst>
                  <a:ext uri="{0D108BD9-81ED-4DB2-BD59-A6C34878D82A}">
                    <a16:rowId xmlns:a16="http://schemas.microsoft.com/office/drawing/2014/main" val="2689438545"/>
                  </a:ext>
                </a:extLst>
              </a:tr>
              <a:tr h="536541">
                <a:tc>
                  <a:txBody>
                    <a:bodyPr/>
                    <a:lstStyle/>
                    <a:p>
                      <a:pPr algn="l" fontAlgn="b"/>
                      <a:endParaRPr lang="en-GB" sz="2400" b="1" i="0" u="none" strike="noStrike" dirty="0">
                        <a:solidFill>
                          <a:schemeClr val="tx1"/>
                        </a:solidFill>
                        <a:effectLst/>
                        <a:latin typeface="Arial" panose="020B0604020202020204" pitchFamily="34" charset="0"/>
                      </a:endParaRPr>
                    </a:p>
                  </a:txBody>
                  <a:tcPr marL="9525" marR="9525" marT="9525" marB="0" anchor="b"/>
                </a:tc>
                <a:tc>
                  <a:txBody>
                    <a:bodyPr/>
                    <a:lstStyle/>
                    <a:p>
                      <a:pPr algn="l" fontAlgn="b"/>
                      <a:endParaRPr lang="en-GB" sz="2800" b="1" i="0" u="none" strike="noStrike" dirty="0">
                        <a:solidFill>
                          <a:schemeClr val="tx1"/>
                        </a:solidFill>
                        <a:effectLst/>
                        <a:latin typeface="Arial" panose="020B0604020202020204" pitchFamily="34" charset="0"/>
                      </a:endParaRPr>
                    </a:p>
                  </a:txBody>
                  <a:tcPr marL="9525" marR="9525" marT="9525" marB="0" anchor="b"/>
                </a:tc>
                <a:tc>
                  <a:txBody>
                    <a:bodyPr/>
                    <a:lstStyle/>
                    <a:p>
                      <a:pPr algn="l" fontAlgn="b"/>
                      <a:endParaRPr lang="en-GB" sz="2800" b="1" i="0" u="none" strike="noStrike" dirty="0">
                        <a:solidFill>
                          <a:schemeClr val="tx1"/>
                        </a:solidFill>
                        <a:effectLst/>
                        <a:latin typeface="Arial" panose="020B0604020202020204" pitchFamily="34" charset="0"/>
                      </a:endParaRPr>
                    </a:p>
                  </a:txBody>
                  <a:tcPr marL="9525" marR="9525" marT="9525" marB="0" anchor="b"/>
                </a:tc>
                <a:tc>
                  <a:txBody>
                    <a:bodyPr/>
                    <a:lstStyle/>
                    <a:p>
                      <a:pPr algn="l" fontAlgn="b"/>
                      <a:endParaRPr lang="en-GB" sz="2800" b="1" i="0" u="none" strike="noStrike">
                        <a:solidFill>
                          <a:schemeClr val="tx1"/>
                        </a:solidFill>
                        <a:effectLst/>
                        <a:latin typeface="Arial" panose="020B0604020202020204" pitchFamily="34" charset="0"/>
                      </a:endParaRPr>
                    </a:p>
                  </a:txBody>
                  <a:tcPr marL="9525" marR="9525" marT="9525" marB="0" anchor="b"/>
                </a:tc>
                <a:tc>
                  <a:txBody>
                    <a:bodyPr/>
                    <a:lstStyle/>
                    <a:p>
                      <a:pPr lvl="0" algn="l">
                        <a:buNone/>
                      </a:pPr>
                      <a:endParaRPr lang="en-GB" sz="2800" u="none" strike="noStrike">
                        <a:solidFill>
                          <a:schemeClr val="tx1"/>
                        </a:solidFill>
                        <a:effectLst/>
                      </a:endParaRPr>
                    </a:p>
                  </a:txBody>
                  <a:tcPr marL="9525" marR="9525" marT="9525" marB="0" anchor="b"/>
                </a:tc>
                <a:extLst>
                  <a:ext uri="{0D108BD9-81ED-4DB2-BD59-A6C34878D82A}">
                    <a16:rowId xmlns:a16="http://schemas.microsoft.com/office/drawing/2014/main" val="3946421641"/>
                  </a:ext>
                </a:extLst>
              </a:tr>
              <a:tr h="438812">
                <a:tc>
                  <a:txBody>
                    <a:bodyPr/>
                    <a:lstStyle/>
                    <a:p>
                      <a:pPr algn="l" fontAlgn="b"/>
                      <a:r>
                        <a:rPr lang="en-GB" sz="2400" u="none" strike="noStrike" dirty="0">
                          <a:effectLst/>
                        </a:rPr>
                        <a:t>Net (Surplus) / Deficit</a:t>
                      </a:r>
                      <a:endParaRPr lang="en-GB" sz="2400" b="1"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n-GB" sz="2800" u="none" strike="noStrike" dirty="0">
                          <a:effectLst/>
                        </a:rPr>
                        <a:t>0</a:t>
                      </a:r>
                      <a:endParaRPr lang="en-GB" sz="2800" b="1" i="0" u="none" strike="noStrike" dirty="0">
                        <a:solidFill>
                          <a:schemeClr val="tx1"/>
                        </a:solidFill>
                        <a:effectLst/>
                        <a:latin typeface="Arial" panose="020B0604020202020204" pitchFamily="34" charset="0"/>
                      </a:endParaRPr>
                    </a:p>
                  </a:txBody>
                  <a:tcPr marL="9525" marR="9525" marT="9525" marB="0" anchor="b"/>
                </a:tc>
                <a:tc>
                  <a:txBody>
                    <a:bodyPr/>
                    <a:lstStyle/>
                    <a:p>
                      <a:pPr algn="r" fontAlgn="b"/>
                      <a:r>
                        <a:rPr lang="en-GB" sz="2800" u="none" strike="noStrike" dirty="0">
                          <a:effectLst/>
                        </a:rPr>
                        <a:t>(0.178)</a:t>
                      </a:r>
                      <a:endParaRPr lang="en-GB" sz="2800" u="none" strike="noStrike" dirty="0">
                        <a:solidFill>
                          <a:schemeClr val="tx1"/>
                        </a:solidFill>
                        <a:effectLst/>
                      </a:endParaRPr>
                    </a:p>
                  </a:txBody>
                  <a:tcPr marL="9525" marR="9525" marT="9525" marB="0" anchor="b"/>
                </a:tc>
                <a:tc>
                  <a:txBody>
                    <a:bodyPr/>
                    <a:lstStyle/>
                    <a:p>
                      <a:pPr algn="r" fontAlgn="b"/>
                      <a:r>
                        <a:rPr lang="en-GB" sz="2800" u="none" strike="noStrike" dirty="0">
                          <a:effectLst/>
                        </a:rPr>
                        <a:t>(0.178)</a:t>
                      </a:r>
                      <a:endParaRPr lang="en-GB" sz="2800" u="none" strike="noStrike" dirty="0">
                        <a:solidFill>
                          <a:schemeClr val="tx1"/>
                        </a:solidFill>
                        <a:effectLst/>
                      </a:endParaRPr>
                    </a:p>
                  </a:txBody>
                  <a:tcPr marL="9525" marR="9525" marT="9525" marB="0" anchor="b"/>
                </a:tc>
                <a:tc>
                  <a:txBody>
                    <a:bodyPr/>
                    <a:lstStyle/>
                    <a:p>
                      <a:pPr lvl="0" algn="r">
                        <a:buNone/>
                      </a:pPr>
                      <a:r>
                        <a:rPr lang="en-GB" sz="2800" u="none" strike="noStrike" dirty="0">
                          <a:effectLst/>
                        </a:rPr>
                        <a:t>1.260</a:t>
                      </a:r>
                      <a:endParaRPr lang="en-GB" sz="2800" u="none" strike="noStrike" dirty="0">
                        <a:solidFill>
                          <a:schemeClr val="tx1"/>
                        </a:solidFill>
                        <a:effectLst/>
                      </a:endParaRPr>
                    </a:p>
                  </a:txBody>
                  <a:tcPr marL="9525" marR="9525" marT="9525" marB="0" anchor="b"/>
                </a:tc>
                <a:extLst>
                  <a:ext uri="{0D108BD9-81ED-4DB2-BD59-A6C34878D82A}">
                    <a16:rowId xmlns:a16="http://schemas.microsoft.com/office/drawing/2014/main" val="3499450982"/>
                  </a:ext>
                </a:extLst>
              </a:tr>
            </a:tbl>
          </a:graphicData>
        </a:graphic>
      </p:graphicFrame>
    </p:spTree>
    <p:extLst>
      <p:ext uri="{BB962C8B-B14F-4D97-AF65-F5344CB8AC3E}">
        <p14:creationId xmlns:p14="http://schemas.microsoft.com/office/powerpoint/2010/main" val="3288684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B3706-62EE-4E77-A49D-405717FD61E1}"/>
              </a:ext>
            </a:extLst>
          </p:cNvPr>
          <p:cNvSpPr>
            <a:spLocks noGrp="1"/>
          </p:cNvSpPr>
          <p:nvPr>
            <p:ph type="title"/>
          </p:nvPr>
        </p:nvSpPr>
        <p:spPr>
          <a:xfrm>
            <a:off x="1133475" y="136525"/>
            <a:ext cx="10515600" cy="1325563"/>
          </a:xfrm>
        </p:spPr>
        <p:txBody>
          <a:bodyPr/>
          <a:lstStyle/>
          <a:p>
            <a:r>
              <a:rPr lang="en-GB"/>
              <a:t>Finance – capital programme outturn in Q2</a:t>
            </a:r>
          </a:p>
        </p:txBody>
      </p:sp>
      <p:graphicFrame>
        <p:nvGraphicFramePr>
          <p:cNvPr id="4" name="Content Placeholder 3">
            <a:extLst>
              <a:ext uri="{FF2B5EF4-FFF2-40B4-BE49-F238E27FC236}">
                <a16:creationId xmlns:a16="http://schemas.microsoft.com/office/drawing/2014/main" id="{542EDF6C-5B68-4B42-86BC-860CC11CD0B5}"/>
              </a:ext>
            </a:extLst>
          </p:cNvPr>
          <p:cNvGraphicFramePr>
            <a:graphicFrameLocks noGrp="1"/>
          </p:cNvGraphicFramePr>
          <p:nvPr>
            <p:ph idx="1"/>
            <p:extLst>
              <p:ext uri="{D42A27DB-BD31-4B8C-83A1-F6EECF244321}">
                <p14:modId xmlns:p14="http://schemas.microsoft.com/office/powerpoint/2010/main" val="3972146697"/>
              </p:ext>
            </p:extLst>
          </p:nvPr>
        </p:nvGraphicFramePr>
        <p:xfrm>
          <a:off x="1133475" y="1079993"/>
          <a:ext cx="9925046" cy="5599853"/>
        </p:xfrm>
        <a:graphic>
          <a:graphicData uri="http://schemas.openxmlformats.org/drawingml/2006/table">
            <a:tbl>
              <a:tblPr>
                <a:tableStyleId>{0E3FDE45-AF77-4B5C-9715-49D594BDF05E}</a:tableStyleId>
              </a:tblPr>
              <a:tblGrid>
                <a:gridCol w="4073051">
                  <a:extLst>
                    <a:ext uri="{9D8B030D-6E8A-4147-A177-3AD203B41FA5}">
                      <a16:colId xmlns:a16="http://schemas.microsoft.com/office/drawing/2014/main" val="1949567348"/>
                    </a:ext>
                  </a:extLst>
                </a:gridCol>
                <a:gridCol w="1642523">
                  <a:extLst>
                    <a:ext uri="{9D8B030D-6E8A-4147-A177-3AD203B41FA5}">
                      <a16:colId xmlns:a16="http://schemas.microsoft.com/office/drawing/2014/main" val="2518984352"/>
                    </a:ext>
                  </a:extLst>
                </a:gridCol>
                <a:gridCol w="1726128">
                  <a:extLst>
                    <a:ext uri="{9D8B030D-6E8A-4147-A177-3AD203B41FA5}">
                      <a16:colId xmlns:a16="http://schemas.microsoft.com/office/drawing/2014/main" val="3371846019"/>
                    </a:ext>
                  </a:extLst>
                </a:gridCol>
                <a:gridCol w="1241672">
                  <a:extLst>
                    <a:ext uri="{9D8B030D-6E8A-4147-A177-3AD203B41FA5}">
                      <a16:colId xmlns:a16="http://schemas.microsoft.com/office/drawing/2014/main" val="3612796211"/>
                    </a:ext>
                  </a:extLst>
                </a:gridCol>
                <a:gridCol w="1241672">
                  <a:extLst>
                    <a:ext uri="{9D8B030D-6E8A-4147-A177-3AD203B41FA5}">
                      <a16:colId xmlns:a16="http://schemas.microsoft.com/office/drawing/2014/main" val="1708587102"/>
                    </a:ext>
                  </a:extLst>
                </a:gridCol>
              </a:tblGrid>
              <a:tr h="571907">
                <a:tc>
                  <a:txBody>
                    <a:bodyPr/>
                    <a:lstStyle/>
                    <a:p>
                      <a:pPr algn="l" fontAlgn="b"/>
                      <a:endParaRPr lang="en-GB" sz="1600" b="1"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dirty="0">
                          <a:effectLst/>
                        </a:rPr>
                        <a:t>2020/21 Revised Budget Feb 20</a:t>
                      </a:r>
                      <a:endParaRPr lang="en-GB" sz="1600" b="1" i="0" u="none" strike="noStrike" dirty="0">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2020/21 Provisional Outturn</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Q2 variation</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lvl="0" algn="r">
                        <a:buNone/>
                      </a:pPr>
                      <a:r>
                        <a:rPr lang="en-GB" sz="1600" u="none" strike="noStrike">
                          <a:effectLst/>
                        </a:rPr>
                        <a:t>Q1 variation</a:t>
                      </a:r>
                      <a:endParaRPr lang="en-GB" sz="1600" b="1" u="none" strike="noStrike">
                        <a:solidFill>
                          <a:schemeClr val="bg1">
                            <a:lumMod val="50000"/>
                            <a:lumOff val="50000"/>
                          </a:schemeClr>
                        </a:solidFill>
                        <a:effectLst/>
                      </a:endParaRPr>
                    </a:p>
                  </a:txBody>
                  <a:tcPr marL="8397" marR="8397" marT="8397" marB="0" anchor="b"/>
                </a:tc>
                <a:extLst>
                  <a:ext uri="{0D108BD9-81ED-4DB2-BD59-A6C34878D82A}">
                    <a16:rowId xmlns:a16="http://schemas.microsoft.com/office/drawing/2014/main" val="755922628"/>
                  </a:ext>
                </a:extLst>
              </a:tr>
              <a:tr h="246183">
                <a:tc>
                  <a:txBody>
                    <a:bodyPr/>
                    <a:lstStyle/>
                    <a:p>
                      <a:pPr algn="l" fontAlgn="b"/>
                      <a:endParaRPr lang="en-GB" sz="1600" b="1"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 (000)</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 (000)</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 (000)</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lvl="0" algn="r">
                        <a:buNone/>
                      </a:pPr>
                      <a:r>
                        <a:rPr lang="en-GB" sz="1600" u="none" strike="noStrike">
                          <a:effectLst/>
                        </a:rPr>
                        <a:t>£(000)</a:t>
                      </a:r>
                      <a:endParaRPr lang="en-GB" sz="1600" b="1" u="none" strike="noStrike">
                        <a:solidFill>
                          <a:schemeClr val="bg1">
                            <a:lumMod val="50000"/>
                            <a:lumOff val="50000"/>
                          </a:schemeClr>
                        </a:solidFill>
                        <a:effectLst/>
                      </a:endParaRPr>
                    </a:p>
                  </a:txBody>
                  <a:tcPr marL="8397" marR="8397" marT="8397" marB="0" anchor="b"/>
                </a:tc>
                <a:extLst>
                  <a:ext uri="{0D108BD9-81ED-4DB2-BD59-A6C34878D82A}">
                    <a16:rowId xmlns:a16="http://schemas.microsoft.com/office/drawing/2014/main" val="3744067181"/>
                  </a:ext>
                </a:extLst>
              </a:tr>
              <a:tr h="246183">
                <a:tc>
                  <a:txBody>
                    <a:bodyPr/>
                    <a:lstStyle/>
                    <a:p>
                      <a:pPr algn="l" fontAlgn="b"/>
                      <a:r>
                        <a:rPr lang="en-GB" sz="1600" u="none" strike="noStrike">
                          <a:effectLst/>
                        </a:rPr>
                        <a:t>Housing</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1.381</a:t>
                      </a:r>
                      <a:endParaRPr lang="en-GB" sz="1600" b="0" i="0" u="none" strike="noStrike">
                        <a:solidFill>
                          <a:schemeClr val="tx1"/>
                        </a:solidFill>
                        <a:effectLst/>
                        <a:latin typeface="+mn-lt"/>
                      </a:endParaRPr>
                    </a:p>
                  </a:txBody>
                  <a:tcPr marL="8397" marR="8397" marT="8397" marB="0" anchor="b"/>
                </a:tc>
                <a:tc>
                  <a:txBody>
                    <a:bodyPr/>
                    <a:lstStyle/>
                    <a:p>
                      <a:pPr algn="r" fontAlgn="b"/>
                      <a:r>
                        <a:rPr lang="en-GB" sz="1600" u="none" strike="noStrike">
                          <a:effectLst/>
                        </a:rPr>
                        <a:t>1.381</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0</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lvl="0" algn="r">
                        <a:buNone/>
                      </a:pPr>
                      <a:r>
                        <a:rPr lang="en-GB" sz="1600" u="none" strike="noStrike">
                          <a:effectLst/>
                        </a:rPr>
                        <a:t>0</a:t>
                      </a:r>
                    </a:p>
                  </a:txBody>
                  <a:tcPr marL="8397" marR="8397" marT="8397" marB="0" anchor="b"/>
                </a:tc>
                <a:extLst>
                  <a:ext uri="{0D108BD9-81ED-4DB2-BD59-A6C34878D82A}">
                    <a16:rowId xmlns:a16="http://schemas.microsoft.com/office/drawing/2014/main" val="1740757824"/>
                  </a:ext>
                </a:extLst>
              </a:tr>
              <a:tr h="246183">
                <a:tc>
                  <a:txBody>
                    <a:bodyPr/>
                    <a:lstStyle/>
                    <a:p>
                      <a:pPr algn="l" fontAlgn="b"/>
                      <a:r>
                        <a:rPr lang="en-GB" sz="1600" u="none" strike="noStrike">
                          <a:effectLst/>
                        </a:rPr>
                        <a:t>Operational Land and Buildings</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10.376</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5.877</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(499)</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lvl="0" algn="r">
                        <a:buNone/>
                      </a:pPr>
                      <a:r>
                        <a:rPr lang="en-GB" sz="1600" u="none" strike="noStrike">
                          <a:effectLst/>
                        </a:rPr>
                        <a:t>(4.499)</a:t>
                      </a:r>
                    </a:p>
                  </a:txBody>
                  <a:tcPr marL="8397" marR="8397" marT="8397" marB="0" anchor="b"/>
                </a:tc>
                <a:extLst>
                  <a:ext uri="{0D108BD9-81ED-4DB2-BD59-A6C34878D82A}">
                    <a16:rowId xmlns:a16="http://schemas.microsoft.com/office/drawing/2014/main" val="3833508248"/>
                  </a:ext>
                </a:extLst>
              </a:tr>
              <a:tr h="246183">
                <a:tc>
                  <a:txBody>
                    <a:bodyPr/>
                    <a:lstStyle/>
                    <a:p>
                      <a:pPr algn="l" fontAlgn="b"/>
                      <a:r>
                        <a:rPr lang="en-GB" sz="1600" u="none" strike="noStrike">
                          <a:effectLst/>
                        </a:rPr>
                        <a:t>Investment Property</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78.811</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0</a:t>
                      </a:r>
                      <a:endParaRPr lang="en-GB" sz="1600" b="0" i="0" u="none" strike="noStrike">
                        <a:solidFill>
                          <a:schemeClr val="tx1"/>
                        </a:solidFill>
                        <a:effectLst/>
                        <a:latin typeface="+mn-lt"/>
                      </a:endParaRPr>
                    </a:p>
                  </a:txBody>
                  <a:tcPr marL="8397" marR="8397" marT="8397" marB="0" anchor="b"/>
                </a:tc>
                <a:tc>
                  <a:txBody>
                    <a:bodyPr/>
                    <a:lstStyle/>
                    <a:p>
                      <a:pPr algn="r" fontAlgn="b"/>
                      <a:r>
                        <a:rPr lang="en-GB" sz="1600" u="none" strike="noStrike">
                          <a:effectLst/>
                        </a:rPr>
                        <a:t>(7811)</a:t>
                      </a:r>
                      <a:endParaRPr lang="en-GB" sz="1600" b="0" i="0" u="none" strike="noStrike">
                        <a:solidFill>
                          <a:schemeClr val="tx1"/>
                        </a:solidFill>
                        <a:effectLst/>
                        <a:latin typeface="+mn-lt"/>
                      </a:endParaRPr>
                    </a:p>
                  </a:txBody>
                  <a:tcPr marL="8397" marR="8397" marT="8397" marB="0" anchor="b"/>
                </a:tc>
                <a:tc>
                  <a:txBody>
                    <a:bodyPr/>
                    <a:lstStyle/>
                    <a:p>
                      <a:pPr lvl="0" algn="r">
                        <a:buNone/>
                      </a:pPr>
                      <a:r>
                        <a:rPr lang="en-GB" sz="1600" u="none" strike="noStrike">
                          <a:effectLst/>
                        </a:rPr>
                        <a:t>(78.811)</a:t>
                      </a:r>
                      <a:endParaRPr lang="en-GB" sz="1600" b="0" i="0" u="none" strike="noStrike">
                        <a:solidFill>
                          <a:schemeClr val="tx1"/>
                        </a:solidFill>
                        <a:effectLst/>
                        <a:latin typeface="+mn-lt"/>
                      </a:endParaRPr>
                    </a:p>
                  </a:txBody>
                  <a:tcPr marL="8397" marR="8397" marT="8397" marB="0" anchor="b"/>
                </a:tc>
                <a:extLst>
                  <a:ext uri="{0D108BD9-81ED-4DB2-BD59-A6C34878D82A}">
                    <a16:rowId xmlns:a16="http://schemas.microsoft.com/office/drawing/2014/main" val="1767941599"/>
                  </a:ext>
                </a:extLst>
              </a:tr>
              <a:tr h="246183">
                <a:tc>
                  <a:txBody>
                    <a:bodyPr/>
                    <a:lstStyle/>
                    <a:p>
                      <a:pPr algn="l" fontAlgn="b"/>
                      <a:r>
                        <a:rPr lang="en-GB" sz="1600" u="none" strike="noStrike" dirty="0">
                          <a:effectLst/>
                        </a:rPr>
                        <a:t>IT Equipment</a:t>
                      </a:r>
                      <a:endParaRPr lang="en-GB" sz="1600" b="1" i="0" u="none" strike="noStrike" dirty="0">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0.266</a:t>
                      </a:r>
                      <a:endParaRPr lang="en-GB" sz="1600" b="0" i="0" u="none" strike="noStrike">
                        <a:solidFill>
                          <a:schemeClr val="tx1"/>
                        </a:solidFill>
                        <a:effectLst/>
                        <a:latin typeface="+mn-lt"/>
                      </a:endParaRPr>
                    </a:p>
                  </a:txBody>
                  <a:tcPr marL="8397" marR="8397" marT="8397" marB="0" anchor="b"/>
                </a:tc>
                <a:tc>
                  <a:txBody>
                    <a:bodyPr/>
                    <a:lstStyle/>
                    <a:p>
                      <a:pPr algn="r" fontAlgn="b"/>
                      <a:r>
                        <a:rPr lang="en-GB" sz="1600" u="none" strike="noStrike">
                          <a:effectLst/>
                        </a:rPr>
                        <a:t>0.281</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0.015</a:t>
                      </a:r>
                      <a:endParaRPr lang="en-GB" sz="1600" b="0" i="0" u="none" strike="noStrike">
                        <a:solidFill>
                          <a:schemeClr val="tx1"/>
                        </a:solidFill>
                        <a:effectLst/>
                        <a:latin typeface="+mn-lt"/>
                      </a:endParaRPr>
                    </a:p>
                  </a:txBody>
                  <a:tcPr marL="8397" marR="8397" marT="8397" marB="0" anchor="b"/>
                </a:tc>
                <a:tc>
                  <a:txBody>
                    <a:bodyPr/>
                    <a:lstStyle/>
                    <a:p>
                      <a:pPr lvl="0" algn="r">
                        <a:buNone/>
                      </a:pPr>
                      <a:r>
                        <a:rPr lang="en-GB" sz="1600" u="none" strike="noStrike">
                          <a:effectLst/>
                        </a:rPr>
                        <a:t>0</a:t>
                      </a:r>
                      <a:endParaRPr lang="en-GB" sz="1600" b="0" i="0" u="none" strike="noStrike">
                        <a:solidFill>
                          <a:schemeClr val="tx1"/>
                        </a:solidFill>
                        <a:effectLst/>
                        <a:latin typeface="+mn-lt"/>
                      </a:endParaRPr>
                    </a:p>
                  </a:txBody>
                  <a:tcPr marL="8397" marR="8397" marT="8397" marB="0" anchor="b"/>
                </a:tc>
                <a:extLst>
                  <a:ext uri="{0D108BD9-81ED-4DB2-BD59-A6C34878D82A}">
                    <a16:rowId xmlns:a16="http://schemas.microsoft.com/office/drawing/2014/main" val="2674177214"/>
                  </a:ext>
                </a:extLst>
              </a:tr>
              <a:tr h="128861">
                <a:tc>
                  <a:txBody>
                    <a:bodyPr/>
                    <a:lstStyle/>
                    <a:p>
                      <a:pPr algn="l" fontAlgn="b"/>
                      <a:r>
                        <a:rPr lang="en-GB" sz="1600" u="none" strike="noStrike">
                          <a:effectLst/>
                        </a:rPr>
                        <a:t>Vehicles</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0.030</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0.060</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0.030</a:t>
                      </a:r>
                      <a:endParaRPr lang="en-GB" sz="1600" b="0" i="0" u="none" strike="noStrike">
                        <a:solidFill>
                          <a:schemeClr val="tx1"/>
                        </a:solidFill>
                        <a:effectLst/>
                        <a:latin typeface="+mn-lt"/>
                      </a:endParaRPr>
                    </a:p>
                  </a:txBody>
                  <a:tcPr marL="8397" marR="8397" marT="8397" marB="0" anchor="b"/>
                </a:tc>
                <a:tc>
                  <a:txBody>
                    <a:bodyPr/>
                    <a:lstStyle/>
                    <a:p>
                      <a:pPr lvl="0" algn="r">
                        <a:buNone/>
                      </a:pPr>
                      <a:r>
                        <a:rPr lang="en-GB" sz="1600" u="none" strike="noStrike">
                          <a:effectLst/>
                        </a:rPr>
                        <a:t>0</a:t>
                      </a:r>
                      <a:endParaRPr lang="en-GB" sz="1600" b="0" i="0" u="none" strike="noStrike">
                        <a:solidFill>
                          <a:schemeClr val="tx1"/>
                        </a:solidFill>
                        <a:effectLst/>
                        <a:latin typeface="+mn-lt"/>
                      </a:endParaRPr>
                    </a:p>
                  </a:txBody>
                  <a:tcPr marL="8397" marR="8397" marT="8397" marB="0" anchor="b"/>
                </a:tc>
                <a:extLst>
                  <a:ext uri="{0D108BD9-81ED-4DB2-BD59-A6C34878D82A}">
                    <a16:rowId xmlns:a16="http://schemas.microsoft.com/office/drawing/2014/main" val="2770174746"/>
                  </a:ext>
                </a:extLst>
              </a:tr>
              <a:tr h="246183">
                <a:tc>
                  <a:txBody>
                    <a:bodyPr/>
                    <a:lstStyle/>
                    <a:p>
                      <a:pPr algn="l" fontAlgn="b"/>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algn="r" fontAlgn="b"/>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l" fontAlgn="b"/>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r" fontAlgn="b"/>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lvl="0" algn="r">
                        <a:buNone/>
                      </a:pPr>
                      <a:endParaRPr lang="en-GB" sz="1600" b="0" i="0" u="none" strike="noStrike">
                        <a:solidFill>
                          <a:srgbClr val="000000"/>
                        </a:solidFill>
                        <a:effectLst/>
                        <a:latin typeface="Arial"/>
                      </a:endParaRPr>
                    </a:p>
                  </a:txBody>
                  <a:tcPr marL="8397" marR="8397" marT="8397" marB="0" anchor="b"/>
                </a:tc>
                <a:extLst>
                  <a:ext uri="{0D108BD9-81ED-4DB2-BD59-A6C34878D82A}">
                    <a16:rowId xmlns:a16="http://schemas.microsoft.com/office/drawing/2014/main" val="3412268362"/>
                  </a:ext>
                </a:extLst>
              </a:tr>
              <a:tr h="246183">
                <a:tc>
                  <a:txBody>
                    <a:bodyPr/>
                    <a:lstStyle/>
                    <a:p>
                      <a:pPr algn="l" fontAlgn="b"/>
                      <a:r>
                        <a:rPr lang="en-GB" sz="1600" u="none" strike="noStrike">
                          <a:effectLst/>
                        </a:rPr>
                        <a:t>Total Capital Programme</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90.864 </a:t>
                      </a:r>
                      <a:endParaRPr lang="en-GB" sz="1600" b="1"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7.599</a:t>
                      </a:r>
                      <a:endParaRPr lang="en-GB" sz="1600" b="1"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(83.265)</a:t>
                      </a:r>
                      <a:endParaRPr lang="en-GB" sz="1600" b="1" i="0" u="none" strike="noStrike">
                        <a:solidFill>
                          <a:srgbClr val="000000"/>
                        </a:solidFill>
                        <a:effectLst/>
                        <a:latin typeface="Arial" panose="020B0604020202020204" pitchFamily="34" charset="0"/>
                      </a:endParaRPr>
                    </a:p>
                  </a:txBody>
                  <a:tcPr marL="8397" marR="8397" marT="8397" marB="0" anchor="b"/>
                </a:tc>
                <a:tc>
                  <a:txBody>
                    <a:bodyPr/>
                    <a:lstStyle/>
                    <a:p>
                      <a:pPr lvl="0" algn="r">
                        <a:buNone/>
                      </a:pPr>
                      <a:r>
                        <a:rPr lang="en-GB" sz="1600" u="none" strike="noStrike">
                          <a:effectLst/>
                        </a:rPr>
                        <a:t>(83.310)</a:t>
                      </a:r>
                    </a:p>
                  </a:txBody>
                  <a:tcPr marL="8397" marR="8397" marT="8397" marB="0" anchor="b"/>
                </a:tc>
                <a:extLst>
                  <a:ext uri="{0D108BD9-81ED-4DB2-BD59-A6C34878D82A}">
                    <a16:rowId xmlns:a16="http://schemas.microsoft.com/office/drawing/2014/main" val="2753203861"/>
                  </a:ext>
                </a:extLst>
              </a:tr>
              <a:tr h="246183">
                <a:tc>
                  <a:txBody>
                    <a:bodyPr/>
                    <a:lstStyle/>
                    <a:p>
                      <a:pPr algn="l" fontAlgn="b"/>
                      <a:endParaRPr lang="en-GB" sz="1600" b="1" i="0" u="none" strike="noStrike">
                        <a:solidFill>
                          <a:srgbClr val="000000"/>
                        </a:solidFill>
                        <a:effectLst/>
                        <a:latin typeface="Arial" panose="020B0604020202020204" pitchFamily="34" charset="0"/>
                      </a:endParaRPr>
                    </a:p>
                  </a:txBody>
                  <a:tcPr marL="8397" marR="8397" marT="8397" marB="0" anchor="b"/>
                </a:tc>
                <a:tc>
                  <a:txBody>
                    <a:bodyPr/>
                    <a:lstStyle/>
                    <a:p>
                      <a:pPr algn="r" fontAlgn="b"/>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l" fontAlgn="b"/>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r" fontAlgn="b"/>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lvl="0" algn="r">
                        <a:buNone/>
                      </a:pPr>
                      <a:endParaRPr lang="en-GB" sz="1600" b="0" i="0" u="none" strike="noStrike">
                        <a:solidFill>
                          <a:srgbClr val="000000"/>
                        </a:solidFill>
                        <a:effectLst/>
                        <a:latin typeface="Arial"/>
                      </a:endParaRPr>
                    </a:p>
                  </a:txBody>
                  <a:tcPr marL="8397" marR="8397" marT="8397" marB="0" anchor="b"/>
                </a:tc>
                <a:extLst>
                  <a:ext uri="{0D108BD9-81ED-4DB2-BD59-A6C34878D82A}">
                    <a16:rowId xmlns:a16="http://schemas.microsoft.com/office/drawing/2014/main" val="3887252782"/>
                  </a:ext>
                </a:extLst>
              </a:tr>
              <a:tr h="488141">
                <a:tc>
                  <a:txBody>
                    <a:bodyPr/>
                    <a:lstStyle/>
                    <a:p>
                      <a:pPr algn="l" fontAlgn="b"/>
                      <a:endParaRPr lang="en-GB" sz="1600" b="1"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2020/21 Revised Budget Feb 20</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2020/21 Provisional Outturn</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2020/21 Variance</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lvl="0" algn="r">
                        <a:buNone/>
                      </a:pPr>
                      <a:endParaRPr lang="en-GB" sz="1600" b="1" u="none" strike="noStrike">
                        <a:solidFill>
                          <a:schemeClr val="bg1">
                            <a:lumMod val="50000"/>
                            <a:lumOff val="50000"/>
                          </a:schemeClr>
                        </a:solidFill>
                        <a:effectLst/>
                      </a:endParaRPr>
                    </a:p>
                  </a:txBody>
                  <a:tcPr marL="8397" marR="8397" marT="8397" marB="0" anchor="b"/>
                </a:tc>
                <a:extLst>
                  <a:ext uri="{0D108BD9-81ED-4DB2-BD59-A6C34878D82A}">
                    <a16:rowId xmlns:a16="http://schemas.microsoft.com/office/drawing/2014/main" val="150323223"/>
                  </a:ext>
                </a:extLst>
              </a:tr>
              <a:tr h="246183">
                <a:tc>
                  <a:txBody>
                    <a:bodyPr/>
                    <a:lstStyle/>
                    <a:p>
                      <a:pPr algn="l" fontAlgn="b"/>
                      <a:endParaRPr lang="en-GB" sz="1600" b="1"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 (000)</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 (000)</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 (000)</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lvl="0" algn="r">
                        <a:buNone/>
                      </a:pPr>
                      <a:endParaRPr lang="en-GB" sz="1600" b="1" u="none" strike="noStrike">
                        <a:solidFill>
                          <a:schemeClr val="bg1">
                            <a:lumMod val="50000"/>
                            <a:lumOff val="50000"/>
                          </a:schemeClr>
                        </a:solidFill>
                        <a:effectLst/>
                      </a:endParaRPr>
                    </a:p>
                  </a:txBody>
                  <a:tcPr marL="8397" marR="8397" marT="8397" marB="0" anchor="b"/>
                </a:tc>
                <a:extLst>
                  <a:ext uri="{0D108BD9-81ED-4DB2-BD59-A6C34878D82A}">
                    <a16:rowId xmlns:a16="http://schemas.microsoft.com/office/drawing/2014/main" val="1672003114"/>
                  </a:ext>
                </a:extLst>
              </a:tr>
              <a:tr h="246183">
                <a:tc>
                  <a:txBody>
                    <a:bodyPr/>
                    <a:lstStyle/>
                    <a:p>
                      <a:pPr algn="l" fontAlgn="b"/>
                      <a:r>
                        <a:rPr lang="en-GB" sz="1600" u="none" strike="noStrike">
                          <a:effectLst/>
                        </a:rPr>
                        <a:t>Funded By:</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algn="r" fontAlgn="b"/>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l" fontAlgn="b"/>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r" fontAlgn="b"/>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lvl="0" algn="r">
                        <a:buNone/>
                      </a:pPr>
                      <a:endParaRPr lang="en-GB" sz="1600" b="0" i="0" u="none" strike="noStrike">
                        <a:solidFill>
                          <a:srgbClr val="000000"/>
                        </a:solidFill>
                        <a:effectLst/>
                        <a:latin typeface="Arial"/>
                      </a:endParaRPr>
                    </a:p>
                  </a:txBody>
                  <a:tcPr marL="8397" marR="8397" marT="8397" marB="0" anchor="b"/>
                </a:tc>
                <a:extLst>
                  <a:ext uri="{0D108BD9-81ED-4DB2-BD59-A6C34878D82A}">
                    <a16:rowId xmlns:a16="http://schemas.microsoft.com/office/drawing/2014/main" val="4292771506"/>
                  </a:ext>
                </a:extLst>
              </a:tr>
              <a:tr h="347035">
                <a:tc>
                  <a:txBody>
                    <a:bodyPr/>
                    <a:lstStyle/>
                    <a:p>
                      <a:pPr algn="l" fontAlgn="b"/>
                      <a:r>
                        <a:rPr lang="en-GB" sz="1600" u="none" strike="noStrike">
                          <a:effectLst/>
                        </a:rPr>
                        <a:t>REFCUS (Revenue funded as Capital under Statute)</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1.381</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1,381</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0</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lvl="0" algn="r">
                        <a:buNone/>
                      </a:pPr>
                      <a:r>
                        <a:rPr lang="en-GB" sz="1600" u="none" strike="noStrike">
                          <a:effectLst/>
                        </a:rPr>
                        <a:t>0</a:t>
                      </a:r>
                      <a:endParaRPr lang="en-GB" sz="1600" u="none" strike="noStrike">
                        <a:solidFill>
                          <a:schemeClr val="tx1"/>
                        </a:solidFill>
                        <a:effectLst/>
                      </a:endParaRPr>
                    </a:p>
                  </a:txBody>
                  <a:tcPr marL="8397" marR="8397" marT="8397" marB="0" anchor="b"/>
                </a:tc>
                <a:extLst>
                  <a:ext uri="{0D108BD9-81ED-4DB2-BD59-A6C34878D82A}">
                    <a16:rowId xmlns:a16="http://schemas.microsoft.com/office/drawing/2014/main" val="1277080458"/>
                  </a:ext>
                </a:extLst>
              </a:tr>
              <a:tr h="246183">
                <a:tc>
                  <a:txBody>
                    <a:bodyPr/>
                    <a:lstStyle/>
                    <a:p>
                      <a:pPr algn="l" fontAlgn="b"/>
                      <a:r>
                        <a:rPr lang="en-GB" sz="1600" u="none" strike="noStrike">
                          <a:effectLst/>
                        </a:rPr>
                        <a:t>External Grants &amp; Contributions</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algn="r" fontAlgn="b"/>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0</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0</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lvl="0" algn="r">
                        <a:buNone/>
                      </a:pPr>
                      <a:r>
                        <a:rPr lang="en-GB" sz="1600" u="none" strike="noStrike">
                          <a:effectLst/>
                        </a:rPr>
                        <a:t>0</a:t>
                      </a:r>
                      <a:endParaRPr lang="en-GB" sz="1600" u="none" strike="noStrike">
                        <a:solidFill>
                          <a:schemeClr val="tx1"/>
                        </a:solidFill>
                        <a:effectLst/>
                      </a:endParaRPr>
                    </a:p>
                  </a:txBody>
                  <a:tcPr marL="8397" marR="8397" marT="8397" marB="0" anchor="b"/>
                </a:tc>
                <a:extLst>
                  <a:ext uri="{0D108BD9-81ED-4DB2-BD59-A6C34878D82A}">
                    <a16:rowId xmlns:a16="http://schemas.microsoft.com/office/drawing/2014/main" val="1817311672"/>
                  </a:ext>
                </a:extLst>
              </a:tr>
              <a:tr h="246183">
                <a:tc>
                  <a:txBody>
                    <a:bodyPr/>
                    <a:lstStyle/>
                    <a:p>
                      <a:pPr algn="l" fontAlgn="b"/>
                      <a:r>
                        <a:rPr lang="en-GB" sz="1600" u="none" strike="noStrike">
                          <a:effectLst/>
                        </a:rPr>
                        <a:t>Use of Specific Reserves</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0.296</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0.341</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0.045</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lvl="0" algn="r">
                        <a:buNone/>
                      </a:pPr>
                      <a:r>
                        <a:rPr lang="en-GB" sz="1600" u="none" strike="noStrike">
                          <a:effectLst/>
                        </a:rPr>
                        <a:t>(0.045)</a:t>
                      </a:r>
                      <a:endParaRPr lang="en-GB" sz="1600" u="none" strike="noStrike">
                        <a:solidFill>
                          <a:schemeClr val="tx1"/>
                        </a:solidFill>
                        <a:effectLst/>
                      </a:endParaRPr>
                    </a:p>
                  </a:txBody>
                  <a:tcPr marL="8397" marR="8397" marT="8397" marB="0" anchor="b"/>
                </a:tc>
                <a:extLst>
                  <a:ext uri="{0D108BD9-81ED-4DB2-BD59-A6C34878D82A}">
                    <a16:rowId xmlns:a16="http://schemas.microsoft.com/office/drawing/2014/main" val="3668313531"/>
                  </a:ext>
                </a:extLst>
              </a:tr>
              <a:tr h="246183">
                <a:tc>
                  <a:txBody>
                    <a:bodyPr/>
                    <a:lstStyle/>
                    <a:p>
                      <a:pPr algn="l" fontAlgn="b"/>
                      <a:r>
                        <a:rPr lang="en-GB" sz="1600" u="none" strike="noStrike">
                          <a:effectLst/>
                        </a:rPr>
                        <a:t>Use of Capital Receipts</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89.187</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5.877</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(83.310)</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lvl="0" algn="r">
                        <a:buNone/>
                      </a:pPr>
                      <a:r>
                        <a:rPr lang="en-GB" sz="1600" u="none" strike="noStrike">
                          <a:effectLst/>
                        </a:rPr>
                        <a:t>(83.310)</a:t>
                      </a:r>
                      <a:endParaRPr lang="en-GB" sz="1600" u="none" strike="noStrike">
                        <a:solidFill>
                          <a:schemeClr val="tx1"/>
                        </a:solidFill>
                        <a:effectLst/>
                      </a:endParaRPr>
                    </a:p>
                  </a:txBody>
                  <a:tcPr marL="8397" marR="8397" marT="8397" marB="0" anchor="b"/>
                </a:tc>
                <a:extLst>
                  <a:ext uri="{0D108BD9-81ED-4DB2-BD59-A6C34878D82A}">
                    <a16:rowId xmlns:a16="http://schemas.microsoft.com/office/drawing/2014/main" val="125752912"/>
                  </a:ext>
                </a:extLst>
              </a:tr>
              <a:tr h="246183">
                <a:tc>
                  <a:txBody>
                    <a:bodyPr/>
                    <a:lstStyle/>
                    <a:p>
                      <a:pPr algn="l" fontAlgn="b"/>
                      <a:r>
                        <a:rPr lang="en-GB" sz="1600" u="none" strike="noStrike">
                          <a:effectLst/>
                        </a:rPr>
                        <a:t>Borrowing Requirement</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algn="r" fontAlgn="b"/>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0</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0</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lvl="0" algn="r">
                        <a:buNone/>
                      </a:pPr>
                      <a:r>
                        <a:rPr lang="en-GB" sz="1600" u="none" strike="noStrike">
                          <a:effectLst/>
                        </a:rPr>
                        <a:t>0</a:t>
                      </a:r>
                      <a:endParaRPr lang="en-GB" sz="1600" u="none" strike="noStrike">
                        <a:solidFill>
                          <a:schemeClr val="tx1"/>
                        </a:solidFill>
                        <a:effectLst/>
                      </a:endParaRPr>
                    </a:p>
                  </a:txBody>
                  <a:tcPr marL="8397" marR="8397" marT="8397" marB="0" anchor="b"/>
                </a:tc>
                <a:extLst>
                  <a:ext uri="{0D108BD9-81ED-4DB2-BD59-A6C34878D82A}">
                    <a16:rowId xmlns:a16="http://schemas.microsoft.com/office/drawing/2014/main" val="805853377"/>
                  </a:ext>
                </a:extLst>
              </a:tr>
              <a:tr h="246183">
                <a:tc>
                  <a:txBody>
                    <a:bodyPr/>
                    <a:lstStyle/>
                    <a:p>
                      <a:pPr algn="l" fontAlgn="b"/>
                      <a:r>
                        <a:rPr lang="en-GB" sz="1600" u="none" strike="noStrike">
                          <a:effectLst/>
                        </a:rPr>
                        <a:t>Total Funding</a:t>
                      </a:r>
                      <a:endParaRPr lang="en-GB" sz="1600" b="1" i="0" u="none" strike="noStrike">
                        <a:solidFill>
                          <a:schemeClr val="bg1">
                            <a:lumMod val="50000"/>
                            <a:lumOff val="50000"/>
                          </a:schemeClr>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90.864</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7.599</a:t>
                      </a:r>
                      <a:endParaRPr lang="en-GB" sz="1600" b="0" i="0" u="none" strike="noStrike">
                        <a:solidFill>
                          <a:srgbClr val="000000"/>
                        </a:solidFill>
                        <a:effectLst/>
                        <a:latin typeface="Arial" panose="020B0604020202020204" pitchFamily="34" charset="0"/>
                      </a:endParaRPr>
                    </a:p>
                  </a:txBody>
                  <a:tcPr marL="8397" marR="8397" marT="8397" marB="0" anchor="b"/>
                </a:tc>
                <a:tc>
                  <a:txBody>
                    <a:bodyPr/>
                    <a:lstStyle/>
                    <a:p>
                      <a:pPr algn="r" fontAlgn="b"/>
                      <a:r>
                        <a:rPr lang="en-GB" sz="1600" u="none" strike="noStrike">
                          <a:effectLst/>
                        </a:rPr>
                        <a:t>(83.265)</a:t>
                      </a:r>
                      <a:endParaRPr lang="en-GB" sz="1600" b="0" i="0" u="none" strike="noStrike">
                        <a:solidFill>
                          <a:schemeClr val="tx1"/>
                        </a:solidFill>
                        <a:effectLst/>
                        <a:latin typeface="+mn-lt"/>
                      </a:endParaRPr>
                    </a:p>
                  </a:txBody>
                  <a:tcPr marL="8397" marR="8397" marT="8397" marB="0" anchor="b"/>
                </a:tc>
                <a:tc>
                  <a:txBody>
                    <a:bodyPr/>
                    <a:lstStyle/>
                    <a:p>
                      <a:pPr lvl="0" algn="r">
                        <a:buNone/>
                      </a:pPr>
                      <a:r>
                        <a:rPr lang="en-GB" sz="1600" u="none" strike="noStrike" dirty="0">
                          <a:effectLst/>
                        </a:rPr>
                        <a:t>(83.310)</a:t>
                      </a:r>
                      <a:endParaRPr lang="en-GB" sz="1600" b="0" i="0" u="none" strike="noStrike" dirty="0">
                        <a:solidFill>
                          <a:schemeClr val="tx1"/>
                        </a:solidFill>
                        <a:effectLst/>
                        <a:latin typeface="+mn-lt"/>
                      </a:endParaRPr>
                    </a:p>
                  </a:txBody>
                  <a:tcPr marL="8397" marR="8397" marT="8397" marB="0" anchor="b"/>
                </a:tc>
                <a:extLst>
                  <a:ext uri="{0D108BD9-81ED-4DB2-BD59-A6C34878D82A}">
                    <a16:rowId xmlns:a16="http://schemas.microsoft.com/office/drawing/2014/main" val="3127905188"/>
                  </a:ext>
                </a:extLst>
              </a:tr>
            </a:tbl>
          </a:graphicData>
        </a:graphic>
      </p:graphicFrame>
    </p:spTree>
    <p:extLst>
      <p:ext uri="{BB962C8B-B14F-4D97-AF65-F5344CB8AC3E}">
        <p14:creationId xmlns:p14="http://schemas.microsoft.com/office/powerpoint/2010/main" val="1237545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E7F4AB12-09E0-4BEF-964C-AA4B7DDD64A7}"/>
              </a:ext>
            </a:extLst>
          </p:cNvPr>
          <p:cNvGraphicFramePr>
            <a:graphicFrameLocks noGrp="1"/>
          </p:cNvGraphicFramePr>
          <p:nvPr>
            <p:extLst>
              <p:ext uri="{D42A27DB-BD31-4B8C-83A1-F6EECF244321}">
                <p14:modId xmlns:p14="http://schemas.microsoft.com/office/powerpoint/2010/main" val="3421676819"/>
              </p:ext>
            </p:extLst>
          </p:nvPr>
        </p:nvGraphicFramePr>
        <p:xfrm>
          <a:off x="429491" y="918583"/>
          <a:ext cx="11372851" cy="5777414"/>
        </p:xfrm>
        <a:graphic>
          <a:graphicData uri="http://schemas.openxmlformats.org/drawingml/2006/table">
            <a:tbl>
              <a:tblPr firstRow="1" bandRow="1">
                <a:tableStyleId>{7E9639D4-E3E2-4D34-9284-5A2195B3D0D7}</a:tableStyleId>
              </a:tblPr>
              <a:tblGrid>
                <a:gridCol w="3254856">
                  <a:extLst>
                    <a:ext uri="{9D8B030D-6E8A-4147-A177-3AD203B41FA5}">
                      <a16:colId xmlns:a16="http://schemas.microsoft.com/office/drawing/2014/main" val="2930998973"/>
                    </a:ext>
                  </a:extLst>
                </a:gridCol>
                <a:gridCol w="3331442">
                  <a:extLst>
                    <a:ext uri="{9D8B030D-6E8A-4147-A177-3AD203B41FA5}">
                      <a16:colId xmlns:a16="http://schemas.microsoft.com/office/drawing/2014/main" val="1865619056"/>
                    </a:ext>
                  </a:extLst>
                </a:gridCol>
                <a:gridCol w="4786553">
                  <a:extLst>
                    <a:ext uri="{9D8B030D-6E8A-4147-A177-3AD203B41FA5}">
                      <a16:colId xmlns:a16="http://schemas.microsoft.com/office/drawing/2014/main" val="1573248259"/>
                    </a:ext>
                  </a:extLst>
                </a:gridCol>
              </a:tblGrid>
              <a:tr h="344952">
                <a:tc>
                  <a:txBody>
                    <a:bodyPr/>
                    <a:lstStyle/>
                    <a:p>
                      <a:r>
                        <a:rPr lang="en-GB" sz="2000"/>
                        <a:t>Project</a:t>
                      </a:r>
                    </a:p>
                  </a:txBody>
                  <a:tcPr>
                    <a:solidFill>
                      <a:schemeClr val="tx1">
                        <a:lumMod val="65000"/>
                      </a:schemeClr>
                    </a:solidFill>
                  </a:tcPr>
                </a:tc>
                <a:tc>
                  <a:txBody>
                    <a:bodyPr/>
                    <a:lstStyle/>
                    <a:p>
                      <a:r>
                        <a:rPr lang="en-GB" sz="2000" dirty="0"/>
                        <a:t>Purpose</a:t>
                      </a:r>
                    </a:p>
                  </a:txBody>
                  <a:tcPr>
                    <a:solidFill>
                      <a:schemeClr val="tx1">
                        <a:lumMod val="65000"/>
                      </a:schemeClr>
                    </a:solidFill>
                  </a:tcPr>
                </a:tc>
                <a:tc>
                  <a:txBody>
                    <a:bodyPr/>
                    <a:lstStyle/>
                    <a:p>
                      <a:r>
                        <a:rPr lang="en-GB" sz="2000" dirty="0"/>
                        <a:t>Q2 update</a:t>
                      </a:r>
                    </a:p>
                  </a:txBody>
                  <a:tcPr>
                    <a:solidFill>
                      <a:schemeClr val="tx1">
                        <a:lumMod val="65000"/>
                      </a:schemeClr>
                    </a:solidFill>
                  </a:tcPr>
                </a:tc>
                <a:extLst>
                  <a:ext uri="{0D108BD9-81ED-4DB2-BD59-A6C34878D82A}">
                    <a16:rowId xmlns:a16="http://schemas.microsoft.com/office/drawing/2014/main" val="4225345630"/>
                  </a:ext>
                </a:extLst>
              </a:tr>
              <a:tr h="911174">
                <a:tc>
                  <a:txBody>
                    <a:bodyPr/>
                    <a:lstStyle/>
                    <a:p>
                      <a:pPr algn="l"/>
                      <a:r>
                        <a:rPr lang="en-GB" sz="1800" b="0"/>
                        <a:t>Future Exchequer and Procurement service</a:t>
                      </a:r>
                    </a:p>
                  </a:txBody>
                  <a:tcPr/>
                </a:tc>
                <a:tc>
                  <a:txBody>
                    <a:bodyPr/>
                    <a:lstStyle/>
                    <a:p>
                      <a:r>
                        <a:rPr lang="en-GB" sz="1400"/>
                        <a:t>Negotiations to remove from contract to ensure improvements in service</a:t>
                      </a:r>
                    </a:p>
                  </a:txBody>
                  <a:tcPr/>
                </a:tc>
                <a:tc>
                  <a:txBody>
                    <a:bodyPr/>
                    <a:lstStyle/>
                    <a:p>
                      <a:r>
                        <a:rPr lang="en-GB" sz="1400" dirty="0"/>
                        <a:t>Service provided by Havant Borough Council through 5 Councils contract – expected service to be provided in-house in 2020-21 and decision to be made by Havant Borough Council on service delivery</a:t>
                      </a:r>
                    </a:p>
                  </a:txBody>
                  <a:tcPr/>
                </a:tc>
                <a:extLst>
                  <a:ext uri="{0D108BD9-81ED-4DB2-BD59-A6C34878D82A}">
                    <a16:rowId xmlns:a16="http://schemas.microsoft.com/office/drawing/2014/main" val="3641784818"/>
                  </a:ext>
                </a:extLst>
              </a:tr>
              <a:tr h="599456">
                <a:tc>
                  <a:txBody>
                    <a:bodyPr/>
                    <a:lstStyle/>
                    <a:p>
                      <a:pPr algn="l"/>
                      <a:r>
                        <a:rPr lang="en-GB" sz="1800" b="0"/>
                        <a:t>Payroll system project</a:t>
                      </a:r>
                    </a:p>
                  </a:txBody>
                  <a:tcPr/>
                </a:tc>
                <a:tc>
                  <a:txBody>
                    <a:bodyPr/>
                    <a:lstStyle/>
                    <a:p>
                      <a:r>
                        <a:rPr lang="en-GB" sz="1400"/>
                        <a:t>Procurement and delivery of payroll service and migration of software solution</a:t>
                      </a:r>
                    </a:p>
                  </a:txBody>
                  <a:tcPr/>
                </a:tc>
                <a:tc>
                  <a:txBody>
                    <a:bodyPr/>
                    <a:lstStyle/>
                    <a:p>
                      <a:r>
                        <a:rPr lang="en-GB" sz="1400"/>
                        <a:t>Reviewing options with respect to future payroll provision – likely to be extended with current provider</a:t>
                      </a:r>
                    </a:p>
                  </a:txBody>
                  <a:tcPr/>
                </a:tc>
                <a:extLst>
                  <a:ext uri="{0D108BD9-81ED-4DB2-BD59-A6C34878D82A}">
                    <a16:rowId xmlns:a16="http://schemas.microsoft.com/office/drawing/2014/main" val="3966715146"/>
                  </a:ext>
                </a:extLst>
              </a:tr>
              <a:tr h="635424">
                <a:tc>
                  <a:txBody>
                    <a:bodyPr/>
                    <a:lstStyle/>
                    <a:p>
                      <a:pPr algn="l"/>
                      <a:r>
                        <a:rPr lang="en-GB" sz="1800" b="0"/>
                        <a:t>Building Control – Tascomi  implementation</a:t>
                      </a:r>
                    </a:p>
                  </a:txBody>
                  <a:tcPr/>
                </a:tc>
                <a:tc>
                  <a:txBody>
                    <a:bodyPr/>
                    <a:lstStyle/>
                    <a:p>
                      <a:r>
                        <a:rPr lang="en-GB" sz="1400"/>
                        <a:t>Final outstanding milestones to deliver the </a:t>
                      </a:r>
                      <a:r>
                        <a:rPr lang="en-GB" sz="1400" err="1"/>
                        <a:t>Tascomi</a:t>
                      </a:r>
                      <a:r>
                        <a:rPr lang="en-GB" sz="1400"/>
                        <a:t> system</a:t>
                      </a:r>
                    </a:p>
                  </a:txBody>
                  <a:tcPr/>
                </a:tc>
                <a:tc>
                  <a:txBody>
                    <a:bodyPr/>
                    <a:lstStyle/>
                    <a:p>
                      <a:r>
                        <a:rPr lang="en-GB" sz="1400"/>
                        <a:t>Final data to be transferred to new system – delays due to focus on Covid-19 pandemic</a:t>
                      </a:r>
                    </a:p>
                  </a:txBody>
                  <a:tcPr/>
                </a:tc>
                <a:extLst>
                  <a:ext uri="{0D108BD9-81ED-4DB2-BD59-A6C34878D82A}">
                    <a16:rowId xmlns:a16="http://schemas.microsoft.com/office/drawing/2014/main" val="3469339298"/>
                  </a:ext>
                </a:extLst>
              </a:tr>
              <a:tr h="707359">
                <a:tc>
                  <a:txBody>
                    <a:bodyPr/>
                    <a:lstStyle/>
                    <a:p>
                      <a:pPr algn="l"/>
                      <a:r>
                        <a:rPr lang="en-GB" sz="1800" b="0"/>
                        <a:t>Building Control – service review</a:t>
                      </a:r>
                    </a:p>
                  </a:txBody>
                  <a:tcPr/>
                </a:tc>
                <a:tc>
                  <a:txBody>
                    <a:bodyPr/>
                    <a:lstStyle/>
                    <a:p>
                      <a:r>
                        <a:rPr lang="en-GB" sz="1400" dirty="0"/>
                        <a:t>Ensuring service is effective and fit for purpose</a:t>
                      </a:r>
                    </a:p>
                  </a:txBody>
                  <a:tcPr/>
                </a:tc>
                <a:tc>
                  <a:txBody>
                    <a:bodyPr/>
                    <a:lstStyle/>
                    <a:p>
                      <a:r>
                        <a:rPr lang="en-GB" sz="1400" dirty="0"/>
                        <a:t>Service review is progressing with proposals for any recruitment against new team structure to come forward to Executive Board</a:t>
                      </a:r>
                    </a:p>
                  </a:txBody>
                  <a:tcPr/>
                </a:tc>
                <a:extLst>
                  <a:ext uri="{0D108BD9-81ED-4DB2-BD59-A6C34878D82A}">
                    <a16:rowId xmlns:a16="http://schemas.microsoft.com/office/drawing/2014/main" val="579577661"/>
                  </a:ext>
                </a:extLst>
              </a:tr>
              <a:tr h="731337">
                <a:tc>
                  <a:txBody>
                    <a:bodyPr/>
                    <a:lstStyle/>
                    <a:p>
                      <a:pPr algn="l"/>
                      <a:r>
                        <a:rPr lang="en-GB" sz="1800" b="0"/>
                        <a:t>Interim workstyle solutions</a:t>
                      </a:r>
                    </a:p>
                  </a:txBody>
                  <a:tcPr/>
                </a:tc>
                <a:tc>
                  <a:txBody>
                    <a:bodyPr/>
                    <a:lstStyle/>
                    <a:p>
                      <a:r>
                        <a:rPr lang="en-GB" sz="1400"/>
                        <a:t>Co-ordinating next steps for new ways of working for reception and back office at Plaza and Penns Place</a:t>
                      </a:r>
                    </a:p>
                  </a:txBody>
                  <a:tcPr/>
                </a:tc>
                <a:tc>
                  <a:txBody>
                    <a:bodyPr/>
                    <a:lstStyle/>
                    <a:p>
                      <a:r>
                        <a:rPr lang="en-GB" sz="1400" dirty="0"/>
                        <a:t>Options reviewed by Executive Board during quarter and proposals will be taken forward in Quarter 3</a:t>
                      </a:r>
                    </a:p>
                  </a:txBody>
                  <a:tcPr/>
                </a:tc>
                <a:extLst>
                  <a:ext uri="{0D108BD9-81ED-4DB2-BD59-A6C34878D82A}">
                    <a16:rowId xmlns:a16="http://schemas.microsoft.com/office/drawing/2014/main" val="1349119417"/>
                  </a:ext>
                </a:extLst>
              </a:tr>
              <a:tr h="575478">
                <a:tc>
                  <a:txBody>
                    <a:bodyPr/>
                    <a:lstStyle/>
                    <a:p>
                      <a:pPr algn="l"/>
                      <a:r>
                        <a:rPr lang="en-GB" sz="1800" b="0"/>
                        <a:t>Finance service improvement</a:t>
                      </a:r>
                    </a:p>
                  </a:txBody>
                  <a:tcPr/>
                </a:tc>
                <a:tc>
                  <a:txBody>
                    <a:bodyPr/>
                    <a:lstStyle/>
                    <a:p>
                      <a:r>
                        <a:rPr lang="en-GB" sz="1400"/>
                        <a:t>Ensuring improvements following service returning to inhouse provision</a:t>
                      </a:r>
                    </a:p>
                  </a:txBody>
                  <a:tcPr/>
                </a:tc>
                <a:tc>
                  <a:txBody>
                    <a:bodyPr/>
                    <a:lstStyle/>
                    <a:p>
                      <a:r>
                        <a:rPr lang="en-GB" sz="1400"/>
                        <a:t>New Head of Finance joined during the quarter and currently reviewing service delivery and proposed team structure</a:t>
                      </a:r>
                    </a:p>
                  </a:txBody>
                  <a:tcPr/>
                </a:tc>
                <a:extLst>
                  <a:ext uri="{0D108BD9-81ED-4DB2-BD59-A6C34878D82A}">
                    <a16:rowId xmlns:a16="http://schemas.microsoft.com/office/drawing/2014/main" val="402831318"/>
                  </a:ext>
                </a:extLst>
              </a:tr>
              <a:tr h="515532">
                <a:tc>
                  <a:txBody>
                    <a:bodyPr/>
                    <a:lstStyle/>
                    <a:p>
                      <a:pPr algn="l"/>
                      <a:r>
                        <a:rPr lang="en-GB" sz="1800" b="0"/>
                        <a:t>Digital committee meetings</a:t>
                      </a:r>
                    </a:p>
                  </a:txBody>
                  <a:tcPr/>
                </a:tc>
                <a:tc>
                  <a:txBody>
                    <a:bodyPr/>
                    <a:lstStyle/>
                    <a:p>
                      <a:r>
                        <a:rPr lang="en-GB" sz="1400"/>
                        <a:t>Enabling digital committees as part of response to Covid 19</a:t>
                      </a:r>
                    </a:p>
                  </a:txBody>
                  <a:tcPr/>
                </a:tc>
                <a:tc>
                  <a:txBody>
                    <a:bodyPr/>
                    <a:lstStyle/>
                    <a:p>
                      <a:r>
                        <a:rPr lang="en-GB" sz="1400"/>
                        <a:t>Hybrid meetings are now in place for all democratic meetings</a:t>
                      </a:r>
                    </a:p>
                  </a:txBody>
                  <a:tcPr/>
                </a:tc>
                <a:extLst>
                  <a:ext uri="{0D108BD9-81ED-4DB2-BD59-A6C34878D82A}">
                    <a16:rowId xmlns:a16="http://schemas.microsoft.com/office/drawing/2014/main" val="3503095924"/>
                  </a:ext>
                </a:extLst>
              </a:tr>
              <a:tr h="635424">
                <a:tc>
                  <a:txBody>
                    <a:bodyPr/>
                    <a:lstStyle/>
                    <a:p>
                      <a:pPr algn="l"/>
                      <a:r>
                        <a:rPr lang="en-GB" sz="1800" b="0"/>
                        <a:t>Waste collection implications of Environment Bill</a:t>
                      </a:r>
                    </a:p>
                  </a:txBody>
                  <a:tcPr/>
                </a:tc>
                <a:tc>
                  <a:txBody>
                    <a:bodyPr/>
                    <a:lstStyle/>
                    <a:p>
                      <a:r>
                        <a:rPr lang="en-GB" sz="1400"/>
                        <a:t>Negotiating with HCC on efficiency savings implications</a:t>
                      </a:r>
                    </a:p>
                  </a:txBody>
                  <a:tcPr/>
                </a:tc>
                <a:tc>
                  <a:txBody>
                    <a:bodyPr/>
                    <a:lstStyle/>
                    <a:p>
                      <a:r>
                        <a:rPr lang="en-GB" sz="1400" dirty="0"/>
                        <a:t>Updates provided to Executive Board and Cabinet Briefing during the quarter, further discussions ongoing with HCC</a:t>
                      </a:r>
                    </a:p>
                  </a:txBody>
                  <a:tcPr/>
                </a:tc>
                <a:extLst>
                  <a:ext uri="{0D108BD9-81ED-4DB2-BD59-A6C34878D82A}">
                    <a16:rowId xmlns:a16="http://schemas.microsoft.com/office/drawing/2014/main" val="3095988345"/>
                  </a:ext>
                </a:extLst>
              </a:tr>
            </a:tbl>
          </a:graphicData>
        </a:graphic>
      </p:graphicFrame>
      <p:sp>
        <p:nvSpPr>
          <p:cNvPr id="2" name="Title 1">
            <a:extLst>
              <a:ext uri="{FF2B5EF4-FFF2-40B4-BE49-F238E27FC236}">
                <a16:creationId xmlns:a16="http://schemas.microsoft.com/office/drawing/2014/main" id="{ED3D5BFF-5B80-4CD2-99B9-7396ABC44F50}"/>
              </a:ext>
            </a:extLst>
          </p:cNvPr>
          <p:cNvSpPr>
            <a:spLocks noGrp="1"/>
          </p:cNvSpPr>
          <p:nvPr>
            <p:ph type="title"/>
          </p:nvPr>
        </p:nvSpPr>
        <p:spPr>
          <a:xfrm>
            <a:off x="533400" y="101043"/>
            <a:ext cx="10515600" cy="1009651"/>
          </a:xfrm>
        </p:spPr>
        <p:txBody>
          <a:bodyPr/>
          <a:lstStyle/>
          <a:p>
            <a:r>
              <a:rPr lang="en-GB"/>
              <a:t>Corporate projects</a:t>
            </a:r>
          </a:p>
        </p:txBody>
      </p:sp>
    </p:spTree>
    <p:extLst>
      <p:ext uri="{BB962C8B-B14F-4D97-AF65-F5344CB8AC3E}">
        <p14:creationId xmlns:p14="http://schemas.microsoft.com/office/powerpoint/2010/main" val="2411331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E7F4AB12-09E0-4BEF-964C-AA4B7DDD64A7}"/>
              </a:ext>
            </a:extLst>
          </p:cNvPr>
          <p:cNvGraphicFramePr>
            <a:graphicFrameLocks noGrp="1"/>
          </p:cNvGraphicFramePr>
          <p:nvPr>
            <p:extLst>
              <p:ext uri="{D42A27DB-BD31-4B8C-83A1-F6EECF244321}">
                <p14:modId xmlns:p14="http://schemas.microsoft.com/office/powerpoint/2010/main" val="3613645097"/>
              </p:ext>
            </p:extLst>
          </p:nvPr>
        </p:nvGraphicFramePr>
        <p:xfrm>
          <a:off x="438149" y="964088"/>
          <a:ext cx="11372851" cy="5287562"/>
        </p:xfrm>
        <a:graphic>
          <a:graphicData uri="http://schemas.openxmlformats.org/drawingml/2006/table">
            <a:tbl>
              <a:tblPr firstRow="1" bandRow="1">
                <a:tableStyleId>{7E9639D4-E3E2-4D34-9284-5A2195B3D0D7}</a:tableStyleId>
              </a:tblPr>
              <a:tblGrid>
                <a:gridCol w="3254856">
                  <a:extLst>
                    <a:ext uri="{9D8B030D-6E8A-4147-A177-3AD203B41FA5}">
                      <a16:colId xmlns:a16="http://schemas.microsoft.com/office/drawing/2014/main" val="2930998973"/>
                    </a:ext>
                  </a:extLst>
                </a:gridCol>
                <a:gridCol w="3331442">
                  <a:extLst>
                    <a:ext uri="{9D8B030D-6E8A-4147-A177-3AD203B41FA5}">
                      <a16:colId xmlns:a16="http://schemas.microsoft.com/office/drawing/2014/main" val="1865619056"/>
                    </a:ext>
                  </a:extLst>
                </a:gridCol>
                <a:gridCol w="4786553">
                  <a:extLst>
                    <a:ext uri="{9D8B030D-6E8A-4147-A177-3AD203B41FA5}">
                      <a16:colId xmlns:a16="http://schemas.microsoft.com/office/drawing/2014/main" val="1573248259"/>
                    </a:ext>
                  </a:extLst>
                </a:gridCol>
              </a:tblGrid>
              <a:tr h="465415">
                <a:tc>
                  <a:txBody>
                    <a:bodyPr/>
                    <a:lstStyle/>
                    <a:p>
                      <a:r>
                        <a:rPr lang="en-GB" sz="2400"/>
                        <a:t>Project</a:t>
                      </a:r>
                    </a:p>
                  </a:txBody>
                  <a:tcPr>
                    <a:solidFill>
                      <a:schemeClr val="tx1">
                        <a:lumMod val="65000"/>
                      </a:schemeClr>
                    </a:solidFill>
                  </a:tcPr>
                </a:tc>
                <a:tc>
                  <a:txBody>
                    <a:bodyPr/>
                    <a:lstStyle/>
                    <a:p>
                      <a:r>
                        <a:rPr lang="en-GB" sz="2400"/>
                        <a:t>Purpose</a:t>
                      </a:r>
                    </a:p>
                  </a:txBody>
                  <a:tcPr>
                    <a:solidFill>
                      <a:schemeClr val="tx1">
                        <a:lumMod val="65000"/>
                      </a:schemeClr>
                    </a:solidFill>
                  </a:tcPr>
                </a:tc>
                <a:tc>
                  <a:txBody>
                    <a:bodyPr/>
                    <a:lstStyle/>
                    <a:p>
                      <a:r>
                        <a:rPr lang="en-GB" sz="2400"/>
                        <a:t>Q2 update</a:t>
                      </a:r>
                    </a:p>
                  </a:txBody>
                  <a:tcPr>
                    <a:solidFill>
                      <a:schemeClr val="tx1">
                        <a:lumMod val="65000"/>
                      </a:schemeClr>
                    </a:solidFill>
                  </a:tcPr>
                </a:tc>
                <a:extLst>
                  <a:ext uri="{0D108BD9-81ED-4DB2-BD59-A6C34878D82A}">
                    <a16:rowId xmlns:a16="http://schemas.microsoft.com/office/drawing/2014/main" val="4225345630"/>
                  </a:ext>
                </a:extLst>
              </a:tr>
              <a:tr h="651580">
                <a:tc>
                  <a:txBody>
                    <a:bodyPr/>
                    <a:lstStyle/>
                    <a:p>
                      <a:pPr algn="l"/>
                      <a:r>
                        <a:rPr lang="en-GB" sz="1800" b="0"/>
                        <a:t>Transformation programme</a:t>
                      </a:r>
                    </a:p>
                  </a:txBody>
                  <a:tcPr/>
                </a:tc>
                <a:tc>
                  <a:txBody>
                    <a:bodyPr/>
                    <a:lstStyle/>
                    <a:p>
                      <a:r>
                        <a:rPr lang="en-GB" sz="1400"/>
                        <a:t>Definition of vision and purpose</a:t>
                      </a:r>
                    </a:p>
                  </a:txBody>
                  <a:tcPr/>
                </a:tc>
                <a:tc>
                  <a:txBody>
                    <a:bodyPr/>
                    <a:lstStyle/>
                    <a:p>
                      <a:r>
                        <a:rPr lang="en-GB" sz="1400"/>
                        <a:t>Transformation vision and purpose agreed by Full Council. Programme now progressing into detailing planning</a:t>
                      </a:r>
                    </a:p>
                  </a:txBody>
                  <a:tcPr/>
                </a:tc>
                <a:extLst>
                  <a:ext uri="{0D108BD9-81ED-4DB2-BD59-A6C34878D82A}">
                    <a16:rowId xmlns:a16="http://schemas.microsoft.com/office/drawing/2014/main" val="3641784818"/>
                  </a:ext>
                </a:extLst>
              </a:tr>
              <a:tr h="606685">
                <a:tc>
                  <a:txBody>
                    <a:bodyPr/>
                    <a:lstStyle/>
                    <a:p>
                      <a:pPr algn="l"/>
                      <a:r>
                        <a:rPr lang="en-GB" sz="1800" b="0"/>
                        <a:t>Property – service review and system replacement</a:t>
                      </a:r>
                    </a:p>
                  </a:txBody>
                  <a:tcPr/>
                </a:tc>
                <a:tc>
                  <a:txBody>
                    <a:bodyPr/>
                    <a:lstStyle/>
                    <a:p>
                      <a:r>
                        <a:rPr lang="en-GB" sz="1400"/>
                        <a:t>Design of service and procurement of digital solution to ensure fit for purpose</a:t>
                      </a:r>
                    </a:p>
                  </a:txBody>
                  <a:tcPr/>
                </a:tc>
                <a:tc>
                  <a:txBody>
                    <a:bodyPr/>
                    <a:lstStyle/>
                    <a:p>
                      <a:r>
                        <a:rPr lang="en-GB" sz="1400"/>
                        <a:t>Job evaluation currently being conducted against new structure and recruitment for asset management posts ongoing</a:t>
                      </a:r>
                    </a:p>
                  </a:txBody>
                  <a:tcPr/>
                </a:tc>
                <a:extLst>
                  <a:ext uri="{0D108BD9-81ED-4DB2-BD59-A6C34878D82A}">
                    <a16:rowId xmlns:a16="http://schemas.microsoft.com/office/drawing/2014/main" val="3966715146"/>
                  </a:ext>
                </a:extLst>
              </a:tr>
              <a:tr h="651580">
                <a:tc>
                  <a:txBody>
                    <a:bodyPr/>
                    <a:lstStyle/>
                    <a:p>
                      <a:pPr algn="l"/>
                      <a:r>
                        <a:rPr lang="en-GB" sz="1800" b="0"/>
                        <a:t>Future operational estate</a:t>
                      </a:r>
                    </a:p>
                  </a:txBody>
                  <a:tcPr/>
                </a:tc>
                <a:tc>
                  <a:txBody>
                    <a:bodyPr/>
                    <a:lstStyle/>
                    <a:p>
                      <a:r>
                        <a:rPr lang="en-GB" sz="1400"/>
                        <a:t>Review of Penns Place and strategy for buildings</a:t>
                      </a:r>
                    </a:p>
                  </a:txBody>
                  <a:tcPr/>
                </a:tc>
                <a:tc>
                  <a:txBody>
                    <a:bodyPr/>
                    <a:lstStyle/>
                    <a:p>
                      <a:r>
                        <a:rPr lang="en-GB" sz="1400"/>
                        <a:t>Linked to transformation programme</a:t>
                      </a:r>
                    </a:p>
                  </a:txBody>
                  <a:tcPr/>
                </a:tc>
                <a:extLst>
                  <a:ext uri="{0D108BD9-81ED-4DB2-BD59-A6C34878D82A}">
                    <a16:rowId xmlns:a16="http://schemas.microsoft.com/office/drawing/2014/main" val="3469339298"/>
                  </a:ext>
                </a:extLst>
              </a:tr>
              <a:tr h="651580">
                <a:tc>
                  <a:txBody>
                    <a:bodyPr/>
                    <a:lstStyle/>
                    <a:p>
                      <a:pPr algn="l"/>
                      <a:r>
                        <a:rPr lang="en-GB" sz="1800" b="0"/>
                        <a:t>Microsoft Teams implementation</a:t>
                      </a:r>
                    </a:p>
                  </a:txBody>
                  <a:tcPr/>
                </a:tc>
                <a:tc>
                  <a:txBody>
                    <a:bodyPr/>
                    <a:lstStyle/>
                    <a:p>
                      <a:r>
                        <a:rPr lang="en-GB" sz="1400"/>
                        <a:t>Replacing Skype for Business with Microsoft Teams</a:t>
                      </a:r>
                    </a:p>
                  </a:txBody>
                  <a:tcPr/>
                </a:tc>
                <a:tc>
                  <a:txBody>
                    <a:bodyPr/>
                    <a:lstStyle/>
                    <a:p>
                      <a:r>
                        <a:rPr lang="en-GB" sz="1400"/>
                        <a:t>All officers migrated over to use of MS Teams. Plans in place to migrate Councillors over to its use</a:t>
                      </a:r>
                    </a:p>
                  </a:txBody>
                  <a:tcPr/>
                </a:tc>
                <a:extLst>
                  <a:ext uri="{0D108BD9-81ED-4DB2-BD59-A6C34878D82A}">
                    <a16:rowId xmlns:a16="http://schemas.microsoft.com/office/drawing/2014/main" val="579577661"/>
                  </a:ext>
                </a:extLst>
              </a:tr>
              <a:tr h="744663">
                <a:tc>
                  <a:txBody>
                    <a:bodyPr/>
                    <a:lstStyle/>
                    <a:p>
                      <a:pPr algn="l"/>
                      <a:r>
                        <a:rPr lang="en-GB" sz="1800" b="0"/>
                        <a:t>Planning, Land Charges, Environmental Health – system replacement (DSIP)</a:t>
                      </a:r>
                    </a:p>
                  </a:txBody>
                  <a:tcPr/>
                </a:tc>
                <a:tc>
                  <a:txBody>
                    <a:bodyPr/>
                    <a:lstStyle/>
                    <a:p>
                      <a:r>
                        <a:rPr lang="en-GB" sz="1400"/>
                        <a:t>Redesign and system implementation project (case management system)</a:t>
                      </a:r>
                    </a:p>
                  </a:txBody>
                  <a:tcPr/>
                </a:tc>
                <a:tc>
                  <a:txBody>
                    <a:bodyPr/>
                    <a:lstStyle/>
                    <a:p>
                      <a:r>
                        <a:rPr lang="en-GB" sz="1400"/>
                        <a:t>Linked to transformation programme</a:t>
                      </a:r>
                    </a:p>
                  </a:txBody>
                  <a:tcPr/>
                </a:tc>
                <a:extLst>
                  <a:ext uri="{0D108BD9-81ED-4DB2-BD59-A6C34878D82A}">
                    <a16:rowId xmlns:a16="http://schemas.microsoft.com/office/drawing/2014/main" val="1349119417"/>
                  </a:ext>
                </a:extLst>
              </a:tr>
              <a:tr h="581407">
                <a:tc>
                  <a:txBody>
                    <a:bodyPr/>
                    <a:lstStyle/>
                    <a:p>
                      <a:pPr algn="l"/>
                      <a:r>
                        <a:rPr lang="en-GB" sz="1800" b="0"/>
                        <a:t>Legal system replacement</a:t>
                      </a:r>
                    </a:p>
                  </a:txBody>
                  <a:tcPr/>
                </a:tc>
                <a:tc>
                  <a:txBody>
                    <a:bodyPr/>
                    <a:lstStyle/>
                    <a:p>
                      <a:r>
                        <a:rPr lang="en-GB" sz="1400"/>
                        <a:t>Upgrade of Iken system to allow team to track and monitor cases</a:t>
                      </a:r>
                    </a:p>
                  </a:txBody>
                  <a:tcPr/>
                </a:tc>
                <a:tc>
                  <a:txBody>
                    <a:bodyPr/>
                    <a:lstStyle/>
                    <a:p>
                      <a:r>
                        <a:rPr lang="en-GB" sz="1400"/>
                        <a:t>Linked to transformation programme</a:t>
                      </a:r>
                    </a:p>
                  </a:txBody>
                  <a:tcPr/>
                </a:tc>
                <a:extLst>
                  <a:ext uri="{0D108BD9-81ED-4DB2-BD59-A6C34878D82A}">
                    <a16:rowId xmlns:a16="http://schemas.microsoft.com/office/drawing/2014/main" val="402831318"/>
                  </a:ext>
                </a:extLst>
              </a:tr>
              <a:tr h="5274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a:t>Digital Strategy</a:t>
                      </a:r>
                    </a:p>
                    <a:p>
                      <a:pPr algn="l"/>
                      <a:endParaRPr lang="en-GB" sz="1800" b="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a:t>Numerous projects to deliver the strategy (including embedding of </a:t>
                      </a:r>
                      <a:r>
                        <a:rPr lang="en-GB" sz="1400" err="1"/>
                        <a:t>Sharepoint</a:t>
                      </a:r>
                      <a:r>
                        <a:rPr lang="en-GB" sz="1400"/>
                        <a:t>)</a:t>
                      </a:r>
                    </a:p>
                    <a:p>
                      <a:endParaRPr lang="en-GB" sz="1400"/>
                    </a:p>
                  </a:txBody>
                  <a:tcPr/>
                </a:tc>
                <a:tc>
                  <a:txBody>
                    <a:bodyPr/>
                    <a:lstStyle/>
                    <a:p>
                      <a:r>
                        <a:rPr lang="en-GB" sz="1400"/>
                        <a:t>Being taken forward through the Transformation programme, current focus on MS Teams and laptop rollout</a:t>
                      </a:r>
                    </a:p>
                  </a:txBody>
                  <a:tcPr/>
                </a:tc>
                <a:extLst>
                  <a:ext uri="{0D108BD9-81ED-4DB2-BD59-A6C34878D82A}">
                    <a16:rowId xmlns:a16="http://schemas.microsoft.com/office/drawing/2014/main" val="3503095924"/>
                  </a:ext>
                </a:extLst>
              </a:tr>
            </a:tbl>
          </a:graphicData>
        </a:graphic>
      </p:graphicFrame>
      <p:sp>
        <p:nvSpPr>
          <p:cNvPr id="2" name="Title 1">
            <a:extLst>
              <a:ext uri="{FF2B5EF4-FFF2-40B4-BE49-F238E27FC236}">
                <a16:creationId xmlns:a16="http://schemas.microsoft.com/office/drawing/2014/main" id="{ED3D5BFF-5B80-4CD2-99B9-7396ABC44F50}"/>
              </a:ext>
            </a:extLst>
          </p:cNvPr>
          <p:cNvSpPr>
            <a:spLocks noGrp="1"/>
          </p:cNvSpPr>
          <p:nvPr>
            <p:ph type="title"/>
          </p:nvPr>
        </p:nvSpPr>
        <p:spPr>
          <a:xfrm>
            <a:off x="533400" y="101043"/>
            <a:ext cx="10515600" cy="1009651"/>
          </a:xfrm>
        </p:spPr>
        <p:txBody>
          <a:bodyPr/>
          <a:lstStyle/>
          <a:p>
            <a:r>
              <a:rPr lang="en-GB"/>
              <a:t>Corporate projects (continued)</a:t>
            </a:r>
          </a:p>
        </p:txBody>
      </p:sp>
    </p:spTree>
    <p:extLst>
      <p:ext uri="{BB962C8B-B14F-4D97-AF65-F5344CB8AC3E}">
        <p14:creationId xmlns:p14="http://schemas.microsoft.com/office/powerpoint/2010/main" val="1709244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E7F4AB12-09E0-4BEF-964C-AA4B7DDD64A7}"/>
              </a:ext>
            </a:extLst>
          </p:cNvPr>
          <p:cNvGraphicFramePr>
            <a:graphicFrameLocks noGrp="1"/>
          </p:cNvGraphicFramePr>
          <p:nvPr>
            <p:extLst>
              <p:ext uri="{D42A27DB-BD31-4B8C-83A1-F6EECF244321}">
                <p14:modId xmlns:p14="http://schemas.microsoft.com/office/powerpoint/2010/main" val="3428095615"/>
              </p:ext>
            </p:extLst>
          </p:nvPr>
        </p:nvGraphicFramePr>
        <p:xfrm>
          <a:off x="438149" y="964088"/>
          <a:ext cx="11372851" cy="5643652"/>
        </p:xfrm>
        <a:graphic>
          <a:graphicData uri="http://schemas.openxmlformats.org/drawingml/2006/table">
            <a:tbl>
              <a:tblPr firstRow="1" bandRow="1">
                <a:tableStyleId>{7E9639D4-E3E2-4D34-9284-5A2195B3D0D7}</a:tableStyleId>
              </a:tblPr>
              <a:tblGrid>
                <a:gridCol w="3254856">
                  <a:extLst>
                    <a:ext uri="{9D8B030D-6E8A-4147-A177-3AD203B41FA5}">
                      <a16:colId xmlns:a16="http://schemas.microsoft.com/office/drawing/2014/main" val="2930998973"/>
                    </a:ext>
                  </a:extLst>
                </a:gridCol>
                <a:gridCol w="3331442">
                  <a:extLst>
                    <a:ext uri="{9D8B030D-6E8A-4147-A177-3AD203B41FA5}">
                      <a16:colId xmlns:a16="http://schemas.microsoft.com/office/drawing/2014/main" val="1865619056"/>
                    </a:ext>
                  </a:extLst>
                </a:gridCol>
                <a:gridCol w="4786553">
                  <a:extLst>
                    <a:ext uri="{9D8B030D-6E8A-4147-A177-3AD203B41FA5}">
                      <a16:colId xmlns:a16="http://schemas.microsoft.com/office/drawing/2014/main" val="1573248259"/>
                    </a:ext>
                  </a:extLst>
                </a:gridCol>
              </a:tblGrid>
              <a:tr h="465415">
                <a:tc>
                  <a:txBody>
                    <a:bodyPr/>
                    <a:lstStyle/>
                    <a:p>
                      <a:r>
                        <a:rPr lang="en-GB" sz="2400"/>
                        <a:t>Project</a:t>
                      </a:r>
                    </a:p>
                  </a:txBody>
                  <a:tcPr>
                    <a:solidFill>
                      <a:schemeClr val="tx1">
                        <a:lumMod val="65000"/>
                      </a:schemeClr>
                    </a:solidFill>
                  </a:tcPr>
                </a:tc>
                <a:tc>
                  <a:txBody>
                    <a:bodyPr/>
                    <a:lstStyle/>
                    <a:p>
                      <a:r>
                        <a:rPr lang="en-GB" sz="2400"/>
                        <a:t>Purpose</a:t>
                      </a:r>
                    </a:p>
                  </a:txBody>
                  <a:tcPr>
                    <a:solidFill>
                      <a:schemeClr val="tx1">
                        <a:lumMod val="65000"/>
                      </a:schemeClr>
                    </a:solidFill>
                  </a:tcPr>
                </a:tc>
                <a:tc>
                  <a:txBody>
                    <a:bodyPr/>
                    <a:lstStyle/>
                    <a:p>
                      <a:r>
                        <a:rPr lang="en-GB" sz="2400"/>
                        <a:t>Q2 update</a:t>
                      </a:r>
                    </a:p>
                  </a:txBody>
                  <a:tcPr>
                    <a:solidFill>
                      <a:schemeClr val="tx1">
                        <a:lumMod val="65000"/>
                      </a:schemeClr>
                    </a:solidFill>
                  </a:tcPr>
                </a:tc>
                <a:extLst>
                  <a:ext uri="{0D108BD9-81ED-4DB2-BD59-A6C34878D82A}">
                    <a16:rowId xmlns:a16="http://schemas.microsoft.com/office/drawing/2014/main" val="4225345630"/>
                  </a:ext>
                </a:extLst>
              </a:tr>
              <a:tr h="651580">
                <a:tc>
                  <a:txBody>
                    <a:bodyPr/>
                    <a:lstStyle/>
                    <a:p>
                      <a:pPr algn="l"/>
                      <a:r>
                        <a:rPr lang="en-GB" sz="1800" b="0"/>
                        <a:t>Outbreak Control Plan</a:t>
                      </a:r>
                    </a:p>
                  </a:txBody>
                  <a:tcPr/>
                </a:tc>
                <a:tc>
                  <a:txBody>
                    <a:bodyPr/>
                    <a:lstStyle/>
                    <a:p>
                      <a:r>
                        <a:rPr lang="en-GB" sz="1400"/>
                        <a:t>Required for any possible local Covid outbreaks</a:t>
                      </a:r>
                    </a:p>
                  </a:txBody>
                  <a:tcPr/>
                </a:tc>
                <a:tc>
                  <a:txBody>
                    <a:bodyPr/>
                    <a:lstStyle/>
                    <a:p>
                      <a:r>
                        <a:rPr lang="en-GB" sz="1400"/>
                        <a:t>Outbreak Control Plan prepared and to be presented to Cabinet Briefing, reviewed by Executive Board</a:t>
                      </a:r>
                    </a:p>
                  </a:txBody>
                  <a:tcPr/>
                </a:tc>
                <a:extLst>
                  <a:ext uri="{0D108BD9-81ED-4DB2-BD59-A6C34878D82A}">
                    <a16:rowId xmlns:a16="http://schemas.microsoft.com/office/drawing/2014/main" val="3469339298"/>
                  </a:ext>
                </a:extLst>
              </a:tr>
              <a:tr h="651580">
                <a:tc>
                  <a:txBody>
                    <a:bodyPr/>
                    <a:lstStyle/>
                    <a:p>
                      <a:pPr algn="l"/>
                      <a:r>
                        <a:rPr lang="en-GB" sz="1800" b="0"/>
                        <a:t>Covid-19 recovery programme</a:t>
                      </a:r>
                    </a:p>
                  </a:txBody>
                  <a:tcPr/>
                </a:tc>
                <a:tc>
                  <a:txBody>
                    <a:bodyPr/>
                    <a:lstStyle/>
                    <a:p>
                      <a:r>
                        <a:rPr lang="en-GB" sz="1400"/>
                        <a:t>Ensuring that the health of communities and businesses is restored after the pandemic</a:t>
                      </a:r>
                    </a:p>
                  </a:txBody>
                  <a:tcPr/>
                </a:tc>
                <a:tc>
                  <a:txBody>
                    <a:bodyPr/>
                    <a:lstStyle/>
                    <a:p>
                      <a:r>
                        <a:rPr lang="en-GB" sz="1400"/>
                        <a:t>Recovery workstreams in place and first meeting of the joint Cabinet Liaison Panel held with second scheduled for early in quarter 3</a:t>
                      </a:r>
                    </a:p>
                  </a:txBody>
                  <a:tcPr/>
                </a:tc>
                <a:extLst>
                  <a:ext uri="{0D108BD9-81ED-4DB2-BD59-A6C34878D82A}">
                    <a16:rowId xmlns:a16="http://schemas.microsoft.com/office/drawing/2014/main" val="579577661"/>
                  </a:ext>
                </a:extLst>
              </a:tr>
              <a:tr h="383917">
                <a:tc>
                  <a:txBody>
                    <a:bodyPr/>
                    <a:lstStyle/>
                    <a:p>
                      <a:pPr algn="l"/>
                      <a:r>
                        <a:rPr lang="en-GB" sz="1800" b="0"/>
                        <a:t>Review of Constitution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a:t>Implementation of new Constitution</a:t>
                      </a:r>
                    </a:p>
                    <a:p>
                      <a:endParaRPr lang="en-GB" sz="1400"/>
                    </a:p>
                  </a:txBody>
                  <a:tcPr/>
                </a:tc>
                <a:tc>
                  <a:txBody>
                    <a:bodyPr/>
                    <a:lstStyle/>
                    <a:p>
                      <a:r>
                        <a:rPr lang="en-GB" sz="1400"/>
                        <a:t>Constitution Review update provided at Full Council and agreement of the structure, content and approach for the revised Constitution</a:t>
                      </a:r>
                    </a:p>
                  </a:txBody>
                  <a:tcPr/>
                </a:tc>
                <a:extLst>
                  <a:ext uri="{0D108BD9-81ED-4DB2-BD59-A6C34878D82A}">
                    <a16:rowId xmlns:a16="http://schemas.microsoft.com/office/drawing/2014/main" val="1349119417"/>
                  </a:ext>
                </a:extLst>
              </a:tr>
              <a:tr h="581407">
                <a:tc>
                  <a:txBody>
                    <a:bodyPr/>
                    <a:lstStyle/>
                    <a:p>
                      <a:pPr algn="l"/>
                      <a:r>
                        <a:rPr lang="en-GB" sz="1800" b="0"/>
                        <a:t>CVW decommissioning</a:t>
                      </a:r>
                    </a:p>
                  </a:txBody>
                  <a:tcPr/>
                </a:tc>
                <a:tc>
                  <a:txBody>
                    <a:bodyPr/>
                    <a:lstStyle/>
                    <a:p>
                      <a:r>
                        <a:rPr lang="en-GB" sz="1400"/>
                        <a:t>Decommissioning virtual IT environment to allow for future ways of working</a:t>
                      </a:r>
                    </a:p>
                  </a:txBody>
                  <a:tcPr/>
                </a:tc>
                <a:tc>
                  <a:txBody>
                    <a:bodyPr/>
                    <a:lstStyle/>
                    <a:p>
                      <a:r>
                        <a:rPr lang="en-GB" sz="1400"/>
                        <a:t>Work ongoing and linked to laptop roll out programme</a:t>
                      </a:r>
                    </a:p>
                  </a:txBody>
                  <a:tcPr/>
                </a:tc>
                <a:extLst>
                  <a:ext uri="{0D108BD9-81ED-4DB2-BD59-A6C34878D82A}">
                    <a16:rowId xmlns:a16="http://schemas.microsoft.com/office/drawing/2014/main" val="402831318"/>
                  </a:ext>
                </a:extLst>
              </a:tr>
              <a:tr h="527470">
                <a:tc>
                  <a:txBody>
                    <a:bodyPr/>
                    <a:lstStyle/>
                    <a:p>
                      <a:pPr algn="l"/>
                      <a:r>
                        <a:rPr lang="en-GB" sz="1800" b="0"/>
                        <a:t>Legal – service review</a:t>
                      </a:r>
                    </a:p>
                  </a:txBody>
                  <a:tcPr/>
                </a:tc>
                <a:tc>
                  <a:txBody>
                    <a:bodyPr/>
                    <a:lstStyle/>
                    <a:p>
                      <a:r>
                        <a:rPr lang="en-GB" sz="1400"/>
                        <a:t>Implement agreed structure and recruit to vacant posts</a:t>
                      </a:r>
                    </a:p>
                  </a:txBody>
                  <a:tcPr/>
                </a:tc>
                <a:tc>
                  <a:txBody>
                    <a:bodyPr/>
                    <a:lstStyle/>
                    <a:p>
                      <a:r>
                        <a:rPr lang="en-GB" sz="1400"/>
                        <a:t>Proposed structure reviewed at Executive Board and currently out to recruitment for vacant posts</a:t>
                      </a:r>
                    </a:p>
                  </a:txBody>
                  <a:tcPr/>
                </a:tc>
                <a:extLst>
                  <a:ext uri="{0D108BD9-81ED-4DB2-BD59-A6C34878D82A}">
                    <a16:rowId xmlns:a16="http://schemas.microsoft.com/office/drawing/2014/main" val="3503095924"/>
                  </a:ext>
                </a:extLst>
              </a:tr>
              <a:tr h="651580">
                <a:tc>
                  <a:txBody>
                    <a:bodyPr/>
                    <a:lstStyle/>
                    <a:p>
                      <a:pPr algn="l"/>
                      <a:r>
                        <a:rPr lang="en-GB" sz="1800" b="0"/>
                        <a:t>Licensing – service review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a:t>Resourcing review of service</a:t>
                      </a:r>
                    </a:p>
                    <a:p>
                      <a:endParaRPr lang="en-GB" sz="1400"/>
                    </a:p>
                  </a:txBody>
                  <a:tcPr/>
                </a:tc>
                <a:tc>
                  <a:txBody>
                    <a:bodyPr/>
                    <a:lstStyle/>
                    <a:p>
                      <a:r>
                        <a:rPr lang="en-GB" sz="1400"/>
                        <a:t>On hold as currently focussed on Covid-19 response and recovery</a:t>
                      </a:r>
                    </a:p>
                  </a:txBody>
                  <a:tcPr/>
                </a:tc>
                <a:extLst>
                  <a:ext uri="{0D108BD9-81ED-4DB2-BD59-A6C34878D82A}">
                    <a16:rowId xmlns:a16="http://schemas.microsoft.com/office/drawing/2014/main" val="3095988345"/>
                  </a:ext>
                </a:extLst>
              </a:tr>
              <a:tr h="651580">
                <a:tc>
                  <a:txBody>
                    <a:bodyPr/>
                    <a:lstStyle/>
                    <a:p>
                      <a:pPr algn="l"/>
                      <a:r>
                        <a:rPr lang="en-GB" sz="1800" b="0"/>
                        <a:t>CRM improvements</a:t>
                      </a:r>
                    </a:p>
                  </a:txBody>
                  <a:tcPr/>
                </a:tc>
                <a:tc>
                  <a:txBody>
                    <a:bodyPr/>
                    <a:lstStyle/>
                    <a:p>
                      <a:r>
                        <a:rPr lang="en-GB" sz="1400"/>
                        <a:t>Further developments of CRM including new portal</a:t>
                      </a:r>
                    </a:p>
                  </a:txBody>
                  <a:tcPr/>
                </a:tc>
                <a:tc>
                  <a:txBody>
                    <a:bodyPr/>
                    <a:lstStyle/>
                    <a:p>
                      <a:r>
                        <a:rPr lang="en-GB" sz="1400"/>
                        <a:t>New portal has been completed and update to be provided on next steps early in Quarter 3</a:t>
                      </a:r>
                    </a:p>
                  </a:txBody>
                  <a:tcPr/>
                </a:tc>
                <a:extLst>
                  <a:ext uri="{0D108BD9-81ED-4DB2-BD59-A6C34878D82A}">
                    <a16:rowId xmlns:a16="http://schemas.microsoft.com/office/drawing/2014/main" val="2727972299"/>
                  </a:ext>
                </a:extLst>
              </a:tr>
              <a:tr h="651580">
                <a:tc>
                  <a:txBody>
                    <a:bodyPr/>
                    <a:lstStyle/>
                    <a:p>
                      <a:pPr algn="l"/>
                      <a:r>
                        <a:rPr lang="en-GB" sz="1800" b="0"/>
                        <a:t>Community Engagement Strategy</a:t>
                      </a:r>
                    </a:p>
                  </a:txBody>
                  <a:tcPr/>
                </a:tc>
                <a:tc>
                  <a:txBody>
                    <a:bodyPr/>
                    <a:lstStyle/>
                    <a:p>
                      <a:r>
                        <a:rPr lang="en-GB" sz="1400"/>
                        <a:t>Developing a community engagement strategy</a:t>
                      </a:r>
                    </a:p>
                  </a:txBody>
                  <a:tcPr/>
                </a:tc>
                <a:tc>
                  <a:txBody>
                    <a:bodyPr/>
                    <a:lstStyle/>
                    <a:p>
                      <a:r>
                        <a:rPr lang="en-GB" sz="1400"/>
                        <a:t>On hold as currently focussed on Covid-19 response and recovery</a:t>
                      </a:r>
                    </a:p>
                  </a:txBody>
                  <a:tcPr/>
                </a:tc>
                <a:extLst>
                  <a:ext uri="{0D108BD9-81ED-4DB2-BD59-A6C34878D82A}">
                    <a16:rowId xmlns:a16="http://schemas.microsoft.com/office/drawing/2014/main" val="2934792422"/>
                  </a:ext>
                </a:extLst>
              </a:tr>
            </a:tbl>
          </a:graphicData>
        </a:graphic>
      </p:graphicFrame>
      <p:sp>
        <p:nvSpPr>
          <p:cNvPr id="2" name="Title 1">
            <a:extLst>
              <a:ext uri="{FF2B5EF4-FFF2-40B4-BE49-F238E27FC236}">
                <a16:creationId xmlns:a16="http://schemas.microsoft.com/office/drawing/2014/main" id="{ED3D5BFF-5B80-4CD2-99B9-7396ABC44F50}"/>
              </a:ext>
            </a:extLst>
          </p:cNvPr>
          <p:cNvSpPr>
            <a:spLocks noGrp="1"/>
          </p:cNvSpPr>
          <p:nvPr>
            <p:ph type="title"/>
          </p:nvPr>
        </p:nvSpPr>
        <p:spPr>
          <a:xfrm>
            <a:off x="533400" y="101043"/>
            <a:ext cx="10515600" cy="1009651"/>
          </a:xfrm>
        </p:spPr>
        <p:txBody>
          <a:bodyPr/>
          <a:lstStyle/>
          <a:p>
            <a:r>
              <a:rPr lang="en-GB"/>
              <a:t>Corporate projects (continued)</a:t>
            </a:r>
          </a:p>
        </p:txBody>
      </p:sp>
    </p:spTree>
    <p:extLst>
      <p:ext uri="{BB962C8B-B14F-4D97-AF65-F5344CB8AC3E}">
        <p14:creationId xmlns:p14="http://schemas.microsoft.com/office/powerpoint/2010/main" val="2138217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9A6DF-B923-4A2F-BED1-9A392FCC8F4B}"/>
              </a:ext>
            </a:extLst>
          </p:cNvPr>
          <p:cNvSpPr>
            <a:spLocks noGrp="1"/>
          </p:cNvSpPr>
          <p:nvPr>
            <p:ph type="title"/>
          </p:nvPr>
        </p:nvSpPr>
        <p:spPr>
          <a:xfrm>
            <a:off x="813486" y="954128"/>
            <a:ext cx="10515600" cy="1325563"/>
          </a:xfrm>
        </p:spPr>
        <p:txBody>
          <a:bodyPr/>
          <a:lstStyle/>
          <a:p>
            <a:pPr algn="ctr"/>
            <a:r>
              <a:rPr lang="en-GB"/>
              <a:t>Corporate governance – key statistics for Q2</a:t>
            </a:r>
          </a:p>
        </p:txBody>
      </p:sp>
      <p:sp>
        <p:nvSpPr>
          <p:cNvPr id="4" name="Content Placeholder 2">
            <a:extLst>
              <a:ext uri="{FF2B5EF4-FFF2-40B4-BE49-F238E27FC236}">
                <a16:creationId xmlns:a16="http://schemas.microsoft.com/office/drawing/2014/main" id="{D336365B-16C7-4C6D-8B16-A0C8ECA05E1B}"/>
              </a:ext>
            </a:extLst>
          </p:cNvPr>
          <p:cNvSpPr txBox="1">
            <a:spLocks/>
          </p:cNvSpPr>
          <p:nvPr/>
        </p:nvSpPr>
        <p:spPr>
          <a:xfrm>
            <a:off x="631071" y="3832726"/>
            <a:ext cx="2537844" cy="9384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sz="2000"/>
              <a:t>Number of complaints received</a:t>
            </a:r>
          </a:p>
        </p:txBody>
      </p:sp>
      <p:pic>
        <p:nvPicPr>
          <p:cNvPr id="5" name="Graphic 4" descr="Thumbs up sign">
            <a:extLst>
              <a:ext uri="{FF2B5EF4-FFF2-40B4-BE49-F238E27FC236}">
                <a16:creationId xmlns:a16="http://schemas.microsoft.com/office/drawing/2014/main" id="{64A2BB60-9D4F-401C-877F-F27DBE2EDEF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3891107" y="2752788"/>
            <a:ext cx="914400" cy="914400"/>
          </a:xfrm>
          <a:prstGeom prst="rect">
            <a:avLst/>
          </a:prstGeom>
        </p:spPr>
      </p:pic>
      <p:sp>
        <p:nvSpPr>
          <p:cNvPr id="7" name="Content Placeholder 2">
            <a:extLst>
              <a:ext uri="{FF2B5EF4-FFF2-40B4-BE49-F238E27FC236}">
                <a16:creationId xmlns:a16="http://schemas.microsoft.com/office/drawing/2014/main" id="{B57EA29C-83C5-4ED6-BECA-CFC55FC9BD11}"/>
              </a:ext>
            </a:extLst>
          </p:cNvPr>
          <p:cNvSpPr txBox="1">
            <a:spLocks/>
          </p:cNvSpPr>
          <p:nvPr/>
        </p:nvSpPr>
        <p:spPr>
          <a:xfrm>
            <a:off x="4034526" y="3724806"/>
            <a:ext cx="1899201" cy="938440"/>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a:t>% of complaints resolved within 10 working days</a:t>
            </a:r>
          </a:p>
        </p:txBody>
      </p:sp>
      <p:pic>
        <p:nvPicPr>
          <p:cNvPr id="8" name="Graphic 7" descr="Speech">
            <a:extLst>
              <a:ext uri="{FF2B5EF4-FFF2-40B4-BE49-F238E27FC236}">
                <a16:creationId xmlns:a16="http://schemas.microsoft.com/office/drawing/2014/main" id="{14F05655-76AC-473A-A084-39079D534A9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669699" y="2862316"/>
            <a:ext cx="914400" cy="914400"/>
          </a:xfrm>
          <a:prstGeom prst="rect">
            <a:avLst/>
          </a:prstGeom>
        </p:spPr>
      </p:pic>
      <p:sp>
        <p:nvSpPr>
          <p:cNvPr id="13" name="Content Placeholder 2">
            <a:extLst>
              <a:ext uri="{FF2B5EF4-FFF2-40B4-BE49-F238E27FC236}">
                <a16:creationId xmlns:a16="http://schemas.microsoft.com/office/drawing/2014/main" id="{0244DF75-77B6-45F3-9B70-F77B56FBC3E7}"/>
              </a:ext>
            </a:extLst>
          </p:cNvPr>
          <p:cNvSpPr txBox="1">
            <a:spLocks/>
          </p:cNvSpPr>
          <p:nvPr/>
        </p:nvSpPr>
        <p:spPr>
          <a:xfrm>
            <a:off x="7046852" y="3706350"/>
            <a:ext cx="1899201" cy="938440"/>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a:t>Number of information requests received (FOI, EIR and SAR)</a:t>
            </a:r>
          </a:p>
        </p:txBody>
      </p:sp>
      <p:pic>
        <p:nvPicPr>
          <p:cNvPr id="14" name="Graphic 13" descr="Document">
            <a:extLst>
              <a:ext uri="{FF2B5EF4-FFF2-40B4-BE49-F238E27FC236}">
                <a16:creationId xmlns:a16="http://schemas.microsoft.com/office/drawing/2014/main" id="{64C4EFA8-9BD4-4F83-8183-A1A0AAEE67A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7137213" y="2752788"/>
            <a:ext cx="914400" cy="914400"/>
          </a:xfrm>
          <a:prstGeom prst="rect">
            <a:avLst/>
          </a:prstGeom>
        </p:spPr>
      </p:pic>
      <p:sp>
        <p:nvSpPr>
          <p:cNvPr id="15" name="Content Placeholder 2">
            <a:extLst>
              <a:ext uri="{FF2B5EF4-FFF2-40B4-BE49-F238E27FC236}">
                <a16:creationId xmlns:a16="http://schemas.microsoft.com/office/drawing/2014/main" id="{A729A1E8-C392-4346-A485-1758BB86BA00}"/>
              </a:ext>
            </a:extLst>
          </p:cNvPr>
          <p:cNvSpPr txBox="1">
            <a:spLocks/>
          </p:cNvSpPr>
          <p:nvPr/>
        </p:nvSpPr>
        <p:spPr>
          <a:xfrm>
            <a:off x="7398571" y="2956297"/>
            <a:ext cx="2016576" cy="7521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a:t>147</a:t>
            </a:r>
          </a:p>
        </p:txBody>
      </p:sp>
      <p:sp>
        <p:nvSpPr>
          <p:cNvPr id="16" name="Content Placeholder 2">
            <a:extLst>
              <a:ext uri="{FF2B5EF4-FFF2-40B4-BE49-F238E27FC236}">
                <a16:creationId xmlns:a16="http://schemas.microsoft.com/office/drawing/2014/main" id="{3962C49D-DF54-483E-8B80-2E95DE074D1D}"/>
              </a:ext>
            </a:extLst>
          </p:cNvPr>
          <p:cNvSpPr txBox="1">
            <a:spLocks/>
          </p:cNvSpPr>
          <p:nvPr/>
        </p:nvSpPr>
        <p:spPr>
          <a:xfrm>
            <a:off x="9465272" y="5216731"/>
            <a:ext cx="1899201" cy="9384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en-GB"/>
          </a:p>
        </p:txBody>
      </p:sp>
      <p:sp>
        <p:nvSpPr>
          <p:cNvPr id="17" name="Content Placeholder 2">
            <a:extLst>
              <a:ext uri="{FF2B5EF4-FFF2-40B4-BE49-F238E27FC236}">
                <a16:creationId xmlns:a16="http://schemas.microsoft.com/office/drawing/2014/main" id="{B19B8602-5B90-4024-8E2D-7613B4D1CF65}"/>
              </a:ext>
            </a:extLst>
          </p:cNvPr>
          <p:cNvSpPr txBox="1">
            <a:spLocks/>
          </p:cNvSpPr>
          <p:nvPr/>
        </p:nvSpPr>
        <p:spPr>
          <a:xfrm>
            <a:off x="9560882" y="3707591"/>
            <a:ext cx="2016576" cy="1063575"/>
          </a:xfrm>
          <a:prstGeom prst="rect">
            <a:avLst/>
          </a:prstGeom>
        </p:spPr>
        <p:txBody>
          <a:bodyPr vert="horz" lIns="91440" tIns="45720" rIns="91440" bIns="45720" rtlCol="0" anchor="t">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a:t>Number of internal audit management actions overdue by more than 60 days</a:t>
            </a:r>
          </a:p>
        </p:txBody>
      </p:sp>
      <p:sp>
        <p:nvSpPr>
          <p:cNvPr id="18" name="Content Placeholder 2">
            <a:extLst>
              <a:ext uri="{FF2B5EF4-FFF2-40B4-BE49-F238E27FC236}">
                <a16:creationId xmlns:a16="http://schemas.microsoft.com/office/drawing/2014/main" id="{E09C3379-E193-41B9-90E9-D92F0E44F7D1}"/>
              </a:ext>
            </a:extLst>
          </p:cNvPr>
          <p:cNvSpPr txBox="1">
            <a:spLocks/>
          </p:cNvSpPr>
          <p:nvPr/>
        </p:nvSpPr>
        <p:spPr>
          <a:xfrm>
            <a:off x="4778557" y="2837152"/>
            <a:ext cx="2150769" cy="1006488"/>
          </a:xfrm>
          <a:prstGeom prst="rect">
            <a:avLst/>
          </a:prstGeom>
        </p:spPr>
        <p:txBody>
          <a:bodyPr vert="horz" lIns="91440" tIns="45720" rIns="91440" bIns="45720" rtlCol="0">
            <a:normAutofit fontScale="4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500"/>
              <a:t>Regeneration &amp; Place: </a:t>
            </a:r>
            <a:r>
              <a:rPr lang="en-GB" sz="5800" b="1">
                <a:solidFill>
                  <a:srgbClr val="FF0000"/>
                </a:solidFill>
              </a:rPr>
              <a:t>65%</a:t>
            </a:r>
            <a:br>
              <a:rPr lang="en-GB" sz="5800"/>
            </a:br>
            <a:r>
              <a:rPr lang="en-GB" sz="3500"/>
              <a:t>Corporate Services: </a:t>
            </a:r>
            <a:r>
              <a:rPr lang="en-GB" sz="6000" b="1">
                <a:solidFill>
                  <a:srgbClr val="FF0000"/>
                </a:solidFill>
              </a:rPr>
              <a:t>24%</a:t>
            </a:r>
            <a:br>
              <a:rPr lang="en-GB"/>
            </a:br>
            <a:endParaRPr lang="en-GB" sz="1200"/>
          </a:p>
        </p:txBody>
      </p:sp>
      <p:pic>
        <p:nvPicPr>
          <p:cNvPr id="19" name="Graphic 18" descr="Gears">
            <a:extLst>
              <a:ext uri="{FF2B5EF4-FFF2-40B4-BE49-F238E27FC236}">
                <a16:creationId xmlns:a16="http://schemas.microsoft.com/office/drawing/2014/main" id="{5BE3243E-C7DB-4C51-9C5A-B4188011092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a:xfrm>
            <a:off x="9769335" y="2706600"/>
            <a:ext cx="914400" cy="914400"/>
          </a:xfrm>
          <a:prstGeom prst="rect">
            <a:avLst/>
          </a:prstGeom>
        </p:spPr>
      </p:pic>
      <p:sp>
        <p:nvSpPr>
          <p:cNvPr id="20" name="Content Placeholder 2">
            <a:extLst>
              <a:ext uri="{FF2B5EF4-FFF2-40B4-BE49-F238E27FC236}">
                <a16:creationId xmlns:a16="http://schemas.microsoft.com/office/drawing/2014/main" id="{86FA47B3-74BA-49F9-B46F-4B11A944DD70}"/>
              </a:ext>
            </a:extLst>
          </p:cNvPr>
          <p:cNvSpPr txBox="1">
            <a:spLocks/>
          </p:cNvSpPr>
          <p:nvPr/>
        </p:nvSpPr>
        <p:spPr>
          <a:xfrm>
            <a:off x="9852353" y="2985915"/>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a:solidFill>
                  <a:srgbClr val="FF0000"/>
                </a:solidFill>
              </a:rPr>
              <a:t>23</a:t>
            </a:r>
          </a:p>
        </p:txBody>
      </p:sp>
      <p:sp>
        <p:nvSpPr>
          <p:cNvPr id="21" name="Content Placeholder 2">
            <a:extLst>
              <a:ext uri="{FF2B5EF4-FFF2-40B4-BE49-F238E27FC236}">
                <a16:creationId xmlns:a16="http://schemas.microsoft.com/office/drawing/2014/main" id="{2D5EBEC9-29E8-4E28-9BDC-8F5C680FAA84}"/>
              </a:ext>
            </a:extLst>
          </p:cNvPr>
          <p:cNvSpPr txBox="1">
            <a:spLocks/>
          </p:cNvSpPr>
          <p:nvPr/>
        </p:nvSpPr>
        <p:spPr>
          <a:xfrm>
            <a:off x="1534679" y="2837152"/>
            <a:ext cx="2028665" cy="1006488"/>
          </a:xfrm>
          <a:prstGeom prst="rect">
            <a:avLst/>
          </a:prstGeom>
        </p:spPr>
        <p:txBody>
          <a:bodyPr vert="horz" lIns="91440" tIns="45720" rIns="91440" bIns="45720" rtlCol="0">
            <a:normAutofit fontScale="4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500"/>
              <a:t>Regeneration &amp; Place: </a:t>
            </a:r>
            <a:r>
              <a:rPr lang="en-GB" sz="5800" b="1"/>
              <a:t>46</a:t>
            </a:r>
            <a:br>
              <a:rPr lang="en-GB" sz="5800"/>
            </a:br>
            <a:r>
              <a:rPr lang="en-GB" sz="3500"/>
              <a:t>Corporate Services: </a:t>
            </a:r>
            <a:r>
              <a:rPr lang="en-GB" sz="6000" b="1"/>
              <a:t>290</a:t>
            </a:r>
            <a:br>
              <a:rPr lang="en-GB"/>
            </a:br>
            <a:endParaRPr lang="en-GB" sz="1200"/>
          </a:p>
        </p:txBody>
      </p:sp>
    </p:spTree>
    <p:extLst>
      <p:ext uri="{BB962C8B-B14F-4D97-AF65-F5344CB8AC3E}">
        <p14:creationId xmlns:p14="http://schemas.microsoft.com/office/powerpoint/2010/main" val="1226638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24043343D9E224287479A749D1187A2" ma:contentTypeVersion="7" ma:contentTypeDescription="Create a new document." ma:contentTypeScope="" ma:versionID="a3d17fb375171ccca68849e304cbe74d">
  <xsd:schema xmlns:xsd="http://www.w3.org/2001/XMLSchema" xmlns:xs="http://www.w3.org/2001/XMLSchema" xmlns:p="http://schemas.microsoft.com/office/2006/metadata/properties" xmlns:ns3="16156b5d-db03-4563-a0d3-aceeaaad8bfb" xmlns:ns4="ca620cc9-60b6-48f5-8539-7780245ea368" targetNamespace="http://schemas.microsoft.com/office/2006/metadata/properties" ma:root="true" ma:fieldsID="cd255052ba1bbd2d1b50523b14dee16b" ns3:_="" ns4:_="">
    <xsd:import namespace="16156b5d-db03-4563-a0d3-aceeaaad8bfb"/>
    <xsd:import namespace="ca620cc9-60b6-48f5-8539-7780245ea368"/>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156b5d-db03-4563-a0d3-aceeaaad8bf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a620cc9-60b6-48f5-8539-7780245ea368"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F12AE5D-4B4F-4F55-ADEE-FCC6727F35F4}">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5B514D1F-2719-4B08-BDE0-AAEACCAC1C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6156b5d-db03-4563-a0d3-aceeaaad8bfb"/>
    <ds:schemaRef ds:uri="ca620cc9-60b6-48f5-8539-7780245ea3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0332F81-1259-4749-B10C-BB8CD11EBFB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32</TotalTime>
  <Words>3452</Words>
  <Application>Microsoft Office PowerPoint</Application>
  <PresentationFormat>Widescreen</PresentationFormat>
  <Paragraphs>615</Paragraphs>
  <Slides>13</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East Hampshire District Council Performance report</vt:lpstr>
      <vt:lpstr>Headline achievements in Q2</vt:lpstr>
      <vt:lpstr>People – key statistics for Q2</vt:lpstr>
      <vt:lpstr>Finance – revenue budget outturn in Q2</vt:lpstr>
      <vt:lpstr>Finance – capital programme outturn in Q2</vt:lpstr>
      <vt:lpstr>Corporate projects</vt:lpstr>
      <vt:lpstr>Corporate projects (continued)</vt:lpstr>
      <vt:lpstr>Corporate projects (continued)</vt:lpstr>
      <vt:lpstr>Corporate governance – key statistics for Q2</vt:lpstr>
      <vt:lpstr>Risks currently scoring above 16 on the corporate risk register</vt:lpstr>
      <vt:lpstr>Corporate Services performance</vt:lpstr>
      <vt:lpstr>Regeneration &amp; Place performance</vt:lpstr>
      <vt:lpstr>Regeneration &amp; Place  performance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Thurlby, Georgie</dc:creator>
  <cp:lastModifiedBy>Thurlby, Georgie</cp:lastModifiedBy>
  <cp:revision>4</cp:revision>
  <dcterms:created xsi:type="dcterms:W3CDTF">2020-07-09T13:35:10Z</dcterms:created>
  <dcterms:modified xsi:type="dcterms:W3CDTF">2021-03-03T13:28:01Z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0x010100724043343D9E224287479A749D1187A2</vt:lpwstr>
  </property>
</Properties>
</file>