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8" r:id="rId7"/>
    <p:sldId id="262" r:id="rId8"/>
    <p:sldId id="286" r:id="rId9"/>
    <p:sldId id="263" r:id="rId10"/>
    <p:sldId id="285" r:id="rId11"/>
    <p:sldId id="287" r:id="rId12"/>
    <p:sldId id="2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6" autoAdjust="0"/>
    <p:restoredTop sz="95055" autoAdjust="0"/>
  </p:normalViewPr>
  <p:slideViewPr>
    <p:cSldViewPr snapToGrid="0">
      <p:cViewPr varScale="1">
        <p:scale>
          <a:sx n="81" d="100"/>
          <a:sy n="81"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 Id="rId9" Type="http://schemas.openxmlformats.org/officeDocument/2006/relationships/image" Target="../media/image20.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dirty="0"/>
              <a:t>East Hampshire District Council</a:t>
            </a:r>
            <a:br>
              <a:rPr lang="en-GB" dirty="0"/>
            </a:br>
            <a:r>
              <a:rPr lang="en-GB" sz="7200" dirty="0"/>
              <a:t>Performance report</a:t>
            </a:r>
            <a:endParaRPr lang="en-GB" dirty="0"/>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dirty="0">
                <a:solidFill>
                  <a:schemeClr val="tx1">
                    <a:lumMod val="75000"/>
                  </a:schemeClr>
                </a:solidFill>
              </a:rPr>
              <a:t>Q1 2020-21</a:t>
            </a:r>
          </a:p>
        </p:txBody>
      </p:sp>
    </p:spTree>
    <p:extLst>
      <p:ext uri="{BB962C8B-B14F-4D97-AF65-F5344CB8AC3E}">
        <p14:creationId xmlns:p14="http://schemas.microsoft.com/office/powerpoint/2010/main" val="306727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t>Headline achievements in Q1</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581210"/>
            <a:ext cx="10515600" cy="4595753"/>
          </a:xfrm>
        </p:spPr>
        <p:txBody>
          <a:bodyPr vert="horz" lIns="91440" tIns="45720" rIns="91440" bIns="45720" rtlCol="0" anchor="t">
            <a:normAutofit fontScale="70000" lnSpcReduction="20000"/>
          </a:bodyPr>
          <a:lstStyle/>
          <a:p>
            <a:r>
              <a:rPr lang="en-GB" dirty="0"/>
              <a:t>The Council played an essential role in supporting the area through the Covid-19 pandemic:</a:t>
            </a:r>
          </a:p>
          <a:p>
            <a:pPr lvl="1"/>
            <a:r>
              <a:rPr lang="en-GB" dirty="0"/>
              <a:t>Our staff made over </a:t>
            </a:r>
            <a:r>
              <a:rPr lang="en-GB" dirty="0">
                <a:solidFill>
                  <a:schemeClr val="accent6"/>
                </a:solidFill>
              </a:rPr>
              <a:t>700 calls to vulnerable people</a:t>
            </a:r>
            <a:r>
              <a:rPr lang="en-GB" dirty="0"/>
              <a:t> in the district to offer support</a:t>
            </a:r>
          </a:p>
          <a:p>
            <a:pPr lvl="1"/>
            <a:r>
              <a:rPr lang="en-GB" dirty="0"/>
              <a:t>We distributed over </a:t>
            </a:r>
            <a:r>
              <a:rPr lang="en-GB" dirty="0">
                <a:solidFill>
                  <a:schemeClr val="accent6"/>
                </a:solidFill>
              </a:rPr>
              <a:t>£25m of government grants</a:t>
            </a:r>
            <a:r>
              <a:rPr lang="en-GB" dirty="0"/>
              <a:t>, to assist </a:t>
            </a:r>
            <a:r>
              <a:rPr lang="en-GB" dirty="0">
                <a:solidFill>
                  <a:schemeClr val="accent6"/>
                </a:solidFill>
              </a:rPr>
              <a:t>more than 2000 local businesses</a:t>
            </a:r>
          </a:p>
          <a:p>
            <a:pPr lvl="1"/>
            <a:r>
              <a:rPr lang="en-GB" dirty="0"/>
              <a:t>Teams provided advice on available business support, new public health regulations, reopening high streets, and more</a:t>
            </a:r>
          </a:p>
          <a:p>
            <a:pPr lvl="1"/>
            <a:r>
              <a:rPr lang="en-GB" dirty="0"/>
              <a:t>The Housing team worked with </a:t>
            </a:r>
            <a:r>
              <a:rPr lang="en-GB" dirty="0">
                <a:solidFill>
                  <a:schemeClr val="accent6"/>
                </a:solidFill>
              </a:rPr>
              <a:t>105 households facing homelessness</a:t>
            </a:r>
            <a:r>
              <a:rPr lang="en-GB" dirty="0"/>
              <a:t>, offering accommodation regardless of whether a legal duty was owed to them</a:t>
            </a:r>
          </a:p>
          <a:p>
            <a:pPr lvl="1"/>
            <a:r>
              <a:rPr lang="en-GB" dirty="0">
                <a:cs typeface="Calibri"/>
              </a:rPr>
              <a:t>We set up the Local Resource Centre which delivered </a:t>
            </a:r>
            <a:r>
              <a:rPr lang="en-GB" dirty="0">
                <a:solidFill>
                  <a:schemeClr val="accent6"/>
                </a:solidFill>
                <a:cs typeface="Calibri"/>
              </a:rPr>
              <a:t>food parcels</a:t>
            </a:r>
            <a:r>
              <a:rPr lang="en-GB" dirty="0">
                <a:cs typeface="Calibri"/>
              </a:rPr>
              <a:t> to those in need and took calls from the vulnerable.</a:t>
            </a:r>
            <a:endParaRPr lang="en-GB" dirty="0"/>
          </a:p>
          <a:p>
            <a:r>
              <a:rPr lang="en-GB" dirty="0"/>
              <a:t>A rapid transition to </a:t>
            </a:r>
            <a:r>
              <a:rPr lang="en-GB" dirty="0">
                <a:solidFill>
                  <a:schemeClr val="accent6"/>
                </a:solidFill>
              </a:rPr>
              <a:t>remote working for more than 90% of staff</a:t>
            </a:r>
            <a:r>
              <a:rPr lang="en-GB" dirty="0"/>
              <a:t> occurred following government instructions to work from home where possible, with the deployment of spare IT kit and tools such as Skype for Business. Virtual Cabinet and committee meetings were facilitated from May onwards. </a:t>
            </a:r>
            <a:r>
              <a:rPr lang="en-GB" dirty="0">
                <a:ea typeface="+mn-lt"/>
                <a:cs typeface="+mn-lt"/>
              </a:rPr>
              <a:t>A staff welfare survey found that </a:t>
            </a:r>
            <a:r>
              <a:rPr lang="en-GB" dirty="0">
                <a:solidFill>
                  <a:schemeClr val="accent6"/>
                </a:solidFill>
                <a:ea typeface="+mn-lt"/>
                <a:cs typeface="+mn-lt"/>
              </a:rPr>
              <a:t>73% </a:t>
            </a:r>
            <a:r>
              <a:rPr lang="en-GB" dirty="0">
                <a:ea typeface="+mn-lt"/>
                <a:cs typeface="+mn-lt"/>
              </a:rPr>
              <a:t>of staff were comfortable with the new working arrangements.</a:t>
            </a:r>
          </a:p>
          <a:p>
            <a:r>
              <a:rPr lang="en-GB" dirty="0"/>
              <a:t>The HR admin, payroll and finance services were brought back inhouse with </a:t>
            </a:r>
            <a:r>
              <a:rPr lang="en-GB" dirty="0">
                <a:solidFill>
                  <a:schemeClr val="accent6"/>
                </a:solidFill>
              </a:rPr>
              <a:t>minimal disruption </a:t>
            </a:r>
            <a:r>
              <a:rPr lang="en-GB" dirty="0"/>
              <a:t>at the start of April, despite being in the midst of a global pandemic with unprecedented pressure on local authorities.</a:t>
            </a:r>
            <a:endParaRPr lang="en-GB" dirty="0">
              <a:cs typeface="Calibri" panose="020F0502020204030204"/>
            </a:endParaRPr>
          </a:p>
          <a:p>
            <a:endParaRPr lang="en-GB" dirty="0">
              <a:cs typeface="Calibri" panose="020F0502020204030204"/>
            </a:endParaRPr>
          </a:p>
        </p:txBody>
      </p:sp>
    </p:spTree>
    <p:extLst>
      <p:ext uri="{BB962C8B-B14F-4D97-AF65-F5344CB8AC3E}">
        <p14:creationId xmlns:p14="http://schemas.microsoft.com/office/powerpoint/2010/main" val="3343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t>People – key statistics for Q1</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p>
          <a:p>
            <a:pPr marL="0" indent="0" algn="ctr">
              <a:buNone/>
            </a:pPr>
            <a:r>
              <a:rPr lang="en-GB" sz="2400" dirty="0"/>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044262" y="4977052"/>
            <a:ext cx="2615190"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t>Average number of sick days per FTE</a:t>
            </a:r>
          </a:p>
          <a:p>
            <a:pPr marL="0" indent="0" algn="ctr">
              <a:buNone/>
            </a:pPr>
            <a:r>
              <a:rPr lang="en-GB" sz="1200" dirty="0">
                <a:cs typeface="Calibri"/>
              </a:rPr>
              <a:t>Public sector average: 2.2 days</a:t>
            </a:r>
            <a:br>
              <a:rPr lang="en-GB" sz="1200" dirty="0">
                <a:cs typeface="Calibri"/>
              </a:rPr>
            </a:br>
            <a:r>
              <a:rPr lang="en-GB" sz="1200" dirty="0">
                <a:cs typeface="Calibri"/>
              </a:rPr>
              <a:t>Private sector average: 1.8 days</a:t>
            </a: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299088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299131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7950" y="2220528"/>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848600" y="4466237"/>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51813" y="4132935"/>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558835" y="4287434"/>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6"/>
                </a:solidFill>
              </a:rPr>
              <a:t>0.72</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274</a:t>
            </a:r>
            <a:endParaRPr lang="en-US"/>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254406"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12720" y="24134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2</a:t>
            </a:r>
            <a:endParaRPr lang="en-GB" sz="4000">
              <a:cs typeface="Calibri"/>
            </a:endParaRP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616992" y="241579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3</a:t>
            </a:r>
            <a:endParaRPr lang="en-GB" sz="4000" dirty="0"/>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73724" y="2470341"/>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0.8%</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126969" y="4345518"/>
            <a:ext cx="5953563" cy="30908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t>3 most common reasons for sick leave</a:t>
            </a:r>
          </a:p>
          <a:p>
            <a:pPr algn="ctr"/>
            <a:r>
              <a:rPr lang="en-GB" sz="1600" dirty="0"/>
              <a:t>Operation/recovery (95 sick days)</a:t>
            </a:r>
            <a:endParaRPr lang="en-GB" sz="1600" dirty="0">
              <a:cs typeface="Calibri"/>
            </a:endParaRPr>
          </a:p>
          <a:p>
            <a:pPr algn="ctr"/>
            <a:r>
              <a:rPr lang="en-GB" sz="1600" dirty="0">
                <a:ea typeface="+mn-lt"/>
                <a:cs typeface="+mn-lt"/>
              </a:rPr>
              <a:t>Anxiety/depression/stress/other (32 sick days)</a:t>
            </a:r>
          </a:p>
          <a:p>
            <a:pPr algn="ctr"/>
            <a:r>
              <a:rPr lang="en-GB" sz="1600" dirty="0"/>
              <a:t>Infectious diseases (14 sick days)</a:t>
            </a:r>
            <a:endParaRPr lang="en-GB" sz="1400" dirty="0">
              <a:cs typeface="Calibri"/>
            </a:endParaRPr>
          </a:p>
          <a:p>
            <a:pPr algn="ctr"/>
            <a:endParaRPr lang="en-GB" sz="1800" dirty="0"/>
          </a:p>
        </p:txBody>
      </p:sp>
    </p:spTree>
    <p:extLst>
      <p:ext uri="{BB962C8B-B14F-4D97-AF65-F5344CB8AC3E}">
        <p14:creationId xmlns:p14="http://schemas.microsoft.com/office/powerpoint/2010/main" val="110754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t>Finance – revenue budget outturn in Q1</a:t>
            </a:r>
          </a:p>
        </p:txBody>
      </p:sp>
      <p:graphicFrame>
        <p:nvGraphicFramePr>
          <p:cNvPr id="4" name="Content Placeholder 3">
            <a:extLst>
              <a:ext uri="{FF2B5EF4-FFF2-40B4-BE49-F238E27FC236}">
                <a16:creationId xmlns:a16="http://schemas.microsoft.com/office/drawing/2014/main" id="{10D1062F-68A8-4FE1-8029-B98E56C6A446}"/>
              </a:ext>
            </a:extLst>
          </p:cNvPr>
          <p:cNvGraphicFramePr>
            <a:graphicFrameLocks noGrp="1"/>
          </p:cNvGraphicFramePr>
          <p:nvPr>
            <p:ph idx="1"/>
            <p:extLst>
              <p:ext uri="{D42A27DB-BD31-4B8C-83A1-F6EECF244321}">
                <p14:modId xmlns:p14="http://schemas.microsoft.com/office/powerpoint/2010/main" val="3188299513"/>
              </p:ext>
            </p:extLst>
          </p:nvPr>
        </p:nvGraphicFramePr>
        <p:xfrm>
          <a:off x="933450" y="1690688"/>
          <a:ext cx="10325100" cy="4362082"/>
        </p:xfrm>
        <a:graphic>
          <a:graphicData uri="http://schemas.openxmlformats.org/drawingml/2006/table">
            <a:tbl>
              <a:tblPr>
                <a:tableStyleId>{68D230F3-CF80-4859-8CE7-A43EE81993B5}</a:tableStyleId>
              </a:tblPr>
              <a:tblGrid>
                <a:gridCol w="5067300">
                  <a:extLst>
                    <a:ext uri="{9D8B030D-6E8A-4147-A177-3AD203B41FA5}">
                      <a16:colId xmlns:a16="http://schemas.microsoft.com/office/drawing/2014/main" val="2556771232"/>
                    </a:ext>
                  </a:extLst>
                </a:gridCol>
                <a:gridCol w="1728891">
                  <a:extLst>
                    <a:ext uri="{9D8B030D-6E8A-4147-A177-3AD203B41FA5}">
                      <a16:colId xmlns:a16="http://schemas.microsoft.com/office/drawing/2014/main" val="2496877658"/>
                    </a:ext>
                  </a:extLst>
                </a:gridCol>
                <a:gridCol w="1922647">
                  <a:extLst>
                    <a:ext uri="{9D8B030D-6E8A-4147-A177-3AD203B41FA5}">
                      <a16:colId xmlns:a16="http://schemas.microsoft.com/office/drawing/2014/main" val="3403829808"/>
                    </a:ext>
                  </a:extLst>
                </a:gridCol>
                <a:gridCol w="1606262">
                  <a:extLst>
                    <a:ext uri="{9D8B030D-6E8A-4147-A177-3AD203B41FA5}">
                      <a16:colId xmlns:a16="http://schemas.microsoft.com/office/drawing/2014/main" val="220743456"/>
                    </a:ext>
                  </a:extLst>
                </a:gridCol>
              </a:tblGrid>
              <a:tr h="877620">
                <a:tc>
                  <a:txBody>
                    <a:bodyPr/>
                    <a:lstStyle/>
                    <a:p>
                      <a:pPr algn="ctr" fontAlgn="b"/>
                      <a:r>
                        <a:rPr lang="en-GB" sz="2400" u="none" strike="noStrike">
                          <a:effectLst/>
                        </a:rPr>
                        <a:t> </a:t>
                      </a:r>
                      <a:endParaRPr lang="en-GB" sz="24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Revised Budget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Estimated Outturn</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Variation</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32232799"/>
                  </a:ext>
                </a:extLst>
              </a:tr>
              <a:tr h="438812">
                <a:tc>
                  <a:txBody>
                    <a:bodyPr/>
                    <a:lstStyle/>
                    <a:p>
                      <a:pPr algn="r" fontAlgn="b"/>
                      <a:r>
                        <a:rPr lang="en-GB" sz="2400" u="none" strike="noStrike">
                          <a:effectLst/>
                        </a:rPr>
                        <a:t> </a:t>
                      </a:r>
                      <a:endParaRPr lang="en-GB" sz="2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7552759"/>
                  </a:ext>
                </a:extLst>
              </a:tr>
              <a:tr h="269480">
                <a:tc>
                  <a:txBody>
                    <a:bodyPr/>
                    <a:lstStyle/>
                    <a:p>
                      <a:pPr algn="r" fontAlgn="b"/>
                      <a:r>
                        <a:rPr lang="en-GB" sz="2400" u="none" strike="noStrike">
                          <a:effectLst/>
                        </a:rPr>
                        <a:t> </a:t>
                      </a:r>
                      <a:endParaRPr lang="en-GB" sz="2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 </a:t>
                      </a:r>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 </a:t>
                      </a:r>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 </a:t>
                      </a:r>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3137619"/>
                  </a:ext>
                </a:extLst>
              </a:tr>
              <a:tr h="0">
                <a:tc>
                  <a:txBody>
                    <a:bodyPr/>
                    <a:lstStyle/>
                    <a:p>
                      <a:pPr algn="l" fontAlgn="b"/>
                      <a:endParaRPr lang="en-GB" sz="24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63014849"/>
                  </a:ext>
                </a:extLst>
              </a:tr>
              <a:tr h="438812">
                <a:tc>
                  <a:txBody>
                    <a:bodyPr/>
                    <a:lstStyle/>
                    <a:p>
                      <a:pPr algn="l" fontAlgn="b"/>
                      <a:r>
                        <a:rPr lang="en-GB" sz="2400" b="1" u="none" strike="noStrike" dirty="0">
                          <a:solidFill>
                            <a:schemeClr val="bg1">
                              <a:lumMod val="50000"/>
                              <a:lumOff val="50000"/>
                            </a:schemeClr>
                          </a:solidFill>
                          <a:effectLst/>
                        </a:rPr>
                        <a:t>Net Cost of Services</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11,064</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13,723</a:t>
                      </a:r>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2,659</a:t>
                      </a:r>
                      <a:endParaRPr lang="en-GB" sz="2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83815309"/>
                  </a:ext>
                </a:extLst>
              </a:tr>
              <a:tr h="856724">
                <a:tc>
                  <a:txBody>
                    <a:bodyPr/>
                    <a:lstStyle/>
                    <a:p>
                      <a:pPr algn="l" fontAlgn="b"/>
                      <a:r>
                        <a:rPr lang="en-GB" sz="2400" b="1" u="none" strike="noStrike" dirty="0">
                          <a:solidFill>
                            <a:schemeClr val="bg1">
                              <a:lumMod val="50000"/>
                              <a:lumOff val="50000"/>
                            </a:schemeClr>
                          </a:solidFill>
                          <a:effectLst/>
                        </a:rPr>
                        <a:t>Business Rates, Council Tax and Grants</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(11,064)</a:t>
                      </a:r>
                      <a:endParaRPr lang="en-GB" sz="2800" b="1" i="0" u="none" strike="noStrike">
                        <a:solidFill>
                          <a:srgbClr val="FF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(12,464)</a:t>
                      </a:r>
                      <a:endParaRPr lang="en-GB" sz="2800" b="1" i="0" u="none" strike="noStrike" dirty="0">
                        <a:solidFill>
                          <a:srgbClr val="FF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(1,400)</a:t>
                      </a:r>
                      <a:endParaRPr lang="en-GB" sz="2800" b="1" i="0"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89438545"/>
                  </a:ext>
                </a:extLst>
              </a:tr>
              <a:tr h="438812">
                <a:tc>
                  <a:txBody>
                    <a:bodyPr/>
                    <a:lstStyle/>
                    <a:p>
                      <a:pPr algn="l" fontAlgn="b"/>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r>
                        <a:rPr lang="en-GB" sz="2800" u="none" strike="noStrike">
                          <a:effectLst/>
                        </a:rPr>
                        <a:t> </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2800" u="none" strike="noStrike">
                          <a:effectLst/>
                        </a:rPr>
                        <a:t> </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2800" u="none" strike="noStrike" dirty="0">
                          <a:effectLst/>
                        </a:rPr>
                        <a:t> </a:t>
                      </a:r>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46421641"/>
                  </a:ext>
                </a:extLst>
              </a:tr>
              <a:tr h="438812">
                <a:tc>
                  <a:txBody>
                    <a:bodyPr/>
                    <a:lstStyle/>
                    <a:p>
                      <a:pPr algn="l" fontAlgn="b"/>
                      <a:r>
                        <a:rPr lang="en-GB" sz="2400" b="1" u="none" strike="noStrike" dirty="0">
                          <a:solidFill>
                            <a:schemeClr val="bg1">
                              <a:lumMod val="50000"/>
                              <a:lumOff val="50000"/>
                            </a:schemeClr>
                          </a:solidFill>
                          <a:effectLst/>
                        </a:rPr>
                        <a:t>Net (Surplus) / Deficit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0</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1,259</a:t>
                      </a:r>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1,259</a:t>
                      </a:r>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99450982"/>
                  </a:ext>
                </a:extLst>
              </a:tr>
            </a:tbl>
          </a:graphicData>
        </a:graphic>
      </p:graphicFrame>
    </p:spTree>
    <p:extLst>
      <p:ext uri="{BB962C8B-B14F-4D97-AF65-F5344CB8AC3E}">
        <p14:creationId xmlns:p14="http://schemas.microsoft.com/office/powerpoint/2010/main" val="328868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3706-62EE-4E77-A49D-405717FD61E1}"/>
              </a:ext>
            </a:extLst>
          </p:cNvPr>
          <p:cNvSpPr>
            <a:spLocks noGrp="1"/>
          </p:cNvSpPr>
          <p:nvPr>
            <p:ph type="title"/>
          </p:nvPr>
        </p:nvSpPr>
        <p:spPr>
          <a:xfrm>
            <a:off x="1133475" y="136525"/>
            <a:ext cx="10515600" cy="1325563"/>
          </a:xfrm>
        </p:spPr>
        <p:txBody>
          <a:bodyPr/>
          <a:lstStyle/>
          <a:p>
            <a:r>
              <a:rPr lang="en-GB" dirty="0"/>
              <a:t>Finance – capital programme outturn in Q1</a:t>
            </a:r>
          </a:p>
        </p:txBody>
      </p:sp>
      <p:graphicFrame>
        <p:nvGraphicFramePr>
          <p:cNvPr id="4" name="Content Placeholder 3">
            <a:extLst>
              <a:ext uri="{FF2B5EF4-FFF2-40B4-BE49-F238E27FC236}">
                <a16:creationId xmlns:a16="http://schemas.microsoft.com/office/drawing/2014/main" id="{542EDF6C-5B68-4B42-86BC-860CC11CD0B5}"/>
              </a:ext>
            </a:extLst>
          </p:cNvPr>
          <p:cNvGraphicFramePr>
            <a:graphicFrameLocks noGrp="1"/>
          </p:cNvGraphicFramePr>
          <p:nvPr>
            <p:ph idx="1"/>
            <p:extLst>
              <p:ext uri="{D42A27DB-BD31-4B8C-83A1-F6EECF244321}">
                <p14:modId xmlns:p14="http://schemas.microsoft.com/office/powerpoint/2010/main" val="2100308688"/>
              </p:ext>
            </p:extLst>
          </p:nvPr>
        </p:nvGraphicFramePr>
        <p:xfrm>
          <a:off x="1133475" y="1262873"/>
          <a:ext cx="9925050" cy="5198574"/>
        </p:xfrm>
        <a:graphic>
          <a:graphicData uri="http://schemas.openxmlformats.org/drawingml/2006/table">
            <a:tbl>
              <a:tblPr>
                <a:tableStyleId>{68D230F3-CF80-4859-8CE7-A43EE81993B5}</a:tableStyleId>
              </a:tblPr>
              <a:tblGrid>
                <a:gridCol w="4655475">
                  <a:extLst>
                    <a:ext uri="{9D8B030D-6E8A-4147-A177-3AD203B41FA5}">
                      <a16:colId xmlns:a16="http://schemas.microsoft.com/office/drawing/2014/main" val="1949567348"/>
                    </a:ext>
                  </a:extLst>
                </a:gridCol>
                <a:gridCol w="1877395">
                  <a:extLst>
                    <a:ext uri="{9D8B030D-6E8A-4147-A177-3AD203B41FA5}">
                      <a16:colId xmlns:a16="http://schemas.microsoft.com/office/drawing/2014/main" val="2518984352"/>
                    </a:ext>
                  </a:extLst>
                </a:gridCol>
                <a:gridCol w="1972955">
                  <a:extLst>
                    <a:ext uri="{9D8B030D-6E8A-4147-A177-3AD203B41FA5}">
                      <a16:colId xmlns:a16="http://schemas.microsoft.com/office/drawing/2014/main" val="3371846019"/>
                    </a:ext>
                  </a:extLst>
                </a:gridCol>
                <a:gridCol w="1419225">
                  <a:extLst>
                    <a:ext uri="{9D8B030D-6E8A-4147-A177-3AD203B41FA5}">
                      <a16:colId xmlns:a16="http://schemas.microsoft.com/office/drawing/2014/main" val="3612796211"/>
                    </a:ext>
                  </a:extLst>
                </a:gridCol>
              </a:tblGrid>
              <a:tr h="571907">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Provisional Outturn</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Variance</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755922628"/>
                  </a:ext>
                </a:extLst>
              </a:tr>
              <a:tr h="246183">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744067181"/>
                  </a:ext>
                </a:extLst>
              </a:tr>
              <a:tr h="246183">
                <a:tc>
                  <a:txBody>
                    <a:bodyPr/>
                    <a:lstStyle/>
                    <a:p>
                      <a:pPr algn="l" fontAlgn="b"/>
                      <a:r>
                        <a:rPr lang="en-GB" sz="1600" b="1" u="none" strike="noStrike" dirty="0">
                          <a:solidFill>
                            <a:schemeClr val="bg1">
                              <a:lumMod val="50000"/>
                              <a:lumOff val="50000"/>
                            </a:schemeClr>
                          </a:solidFill>
                          <a:effectLst/>
                        </a:rPr>
                        <a:t>Housing</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 </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dirty="0">
                          <a:effectLst/>
                        </a:rPr>
                        <a:t>1,381 </a:t>
                      </a:r>
                      <a:endParaRPr lang="en-GB" sz="1600" b="0" i="0" u="none" strike="noStrike" dirty="0">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dirty="0">
                          <a:effectLst/>
                        </a:rPr>
                        <a:t>0 </a:t>
                      </a:r>
                      <a:endParaRPr lang="en-GB" sz="1600" b="0" i="0" u="none" strike="noStrike" dirty="0">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740757824"/>
                  </a:ext>
                </a:extLst>
              </a:tr>
              <a:tr h="246183">
                <a:tc>
                  <a:txBody>
                    <a:bodyPr/>
                    <a:lstStyle/>
                    <a:p>
                      <a:pPr algn="l" fontAlgn="b"/>
                      <a:r>
                        <a:rPr lang="en-GB" sz="1600" b="1" u="none" strike="noStrike" dirty="0">
                          <a:solidFill>
                            <a:schemeClr val="bg1">
                              <a:lumMod val="50000"/>
                              <a:lumOff val="50000"/>
                            </a:schemeClr>
                          </a:solidFill>
                          <a:effectLst/>
                        </a:rPr>
                        <a:t>Operational Land and Buildings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89,187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5,877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(81,673)</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833508248"/>
                  </a:ext>
                </a:extLst>
              </a:tr>
              <a:tr h="246183">
                <a:tc>
                  <a:txBody>
                    <a:bodyPr/>
                    <a:lstStyle/>
                    <a:p>
                      <a:pPr algn="l" fontAlgn="b"/>
                      <a:r>
                        <a:rPr lang="en-GB" sz="1600" b="1" u="none" strike="noStrike" dirty="0">
                          <a:solidFill>
                            <a:schemeClr val="bg1">
                              <a:lumMod val="50000"/>
                              <a:lumOff val="50000"/>
                            </a:schemeClr>
                          </a:solidFill>
                          <a:effectLst/>
                        </a:rPr>
                        <a:t>IT Equipment</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266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266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2674177214"/>
                  </a:ext>
                </a:extLst>
              </a:tr>
              <a:tr h="246183">
                <a:tc>
                  <a:txBody>
                    <a:bodyPr/>
                    <a:lstStyle/>
                    <a:p>
                      <a:pPr algn="l" fontAlgn="b"/>
                      <a:r>
                        <a:rPr lang="en-GB" sz="1600" b="1" u="none" strike="noStrike" dirty="0">
                          <a:solidFill>
                            <a:schemeClr val="bg1">
                              <a:lumMod val="50000"/>
                              <a:lumOff val="50000"/>
                            </a:schemeClr>
                          </a:solidFill>
                          <a:effectLst/>
                        </a:rPr>
                        <a:t>Vehicles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30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2770174746"/>
                  </a:ext>
                </a:extLst>
              </a:tr>
              <a:tr h="246183">
                <a:tc>
                  <a:txBody>
                    <a:bodyPr/>
                    <a:lstStyle/>
                    <a:p>
                      <a:pPr algn="l" fontAlgn="b"/>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dirty="0">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412268362"/>
                  </a:ext>
                </a:extLst>
              </a:tr>
              <a:tr h="246183">
                <a:tc>
                  <a:txBody>
                    <a:bodyPr/>
                    <a:lstStyle/>
                    <a:p>
                      <a:pPr algn="l" fontAlgn="b"/>
                      <a:r>
                        <a:rPr lang="en-GB" sz="1600" b="1" u="none" strike="noStrike" dirty="0">
                          <a:solidFill>
                            <a:schemeClr val="bg1">
                              <a:lumMod val="50000"/>
                              <a:lumOff val="50000"/>
                            </a:schemeClr>
                          </a:solidFill>
                          <a:effectLst/>
                        </a:rPr>
                        <a:t>Total Capital Programme</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90,864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7,524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(81,673)</a:t>
                      </a:r>
                      <a:endParaRPr lang="en-GB" sz="1600" b="1"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2753203861"/>
                  </a:ext>
                </a:extLst>
              </a:tr>
              <a:tr h="246183">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887252782"/>
                  </a:ext>
                </a:extLst>
              </a:tr>
              <a:tr h="488141">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Provisional Outturn</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2020/21 Variance</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50323223"/>
                  </a:ext>
                </a:extLst>
              </a:tr>
              <a:tr h="246183">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b="1" u="none" strike="noStrike" dirty="0">
                          <a:solidFill>
                            <a:schemeClr val="bg1">
                              <a:lumMod val="50000"/>
                              <a:lumOff val="50000"/>
                            </a:schemeClr>
                          </a:solidFill>
                          <a:effectLst/>
                        </a:rPr>
                        <a:t>£ (000)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672003114"/>
                  </a:ext>
                </a:extLst>
              </a:tr>
              <a:tr h="246183">
                <a:tc>
                  <a:txBody>
                    <a:bodyPr/>
                    <a:lstStyle/>
                    <a:p>
                      <a:pPr algn="l" fontAlgn="b"/>
                      <a:r>
                        <a:rPr lang="en-GB" sz="1600" b="1" u="none" strike="noStrike" dirty="0">
                          <a:solidFill>
                            <a:schemeClr val="bg1">
                              <a:lumMod val="50000"/>
                              <a:lumOff val="50000"/>
                            </a:schemeClr>
                          </a:solidFill>
                          <a:effectLst/>
                        </a:rPr>
                        <a:t>Funded By:</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dirty="0">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dirty="0">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4292771506"/>
                  </a:ext>
                </a:extLst>
              </a:tr>
              <a:tr h="347035">
                <a:tc>
                  <a:txBody>
                    <a:bodyPr/>
                    <a:lstStyle/>
                    <a:p>
                      <a:pPr algn="l" fontAlgn="b"/>
                      <a:r>
                        <a:rPr lang="en-GB" sz="1600" b="1" u="none" strike="noStrike" dirty="0">
                          <a:solidFill>
                            <a:schemeClr val="bg1">
                              <a:lumMod val="50000"/>
                              <a:lumOff val="50000"/>
                            </a:schemeClr>
                          </a:solidFill>
                          <a:effectLst/>
                        </a:rPr>
                        <a:t>REFCUS (Revenue funded as Capital under Statute)</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277080458"/>
                  </a:ext>
                </a:extLst>
              </a:tr>
              <a:tr h="246183">
                <a:tc>
                  <a:txBody>
                    <a:bodyPr/>
                    <a:lstStyle/>
                    <a:p>
                      <a:pPr algn="l" fontAlgn="b"/>
                      <a:r>
                        <a:rPr lang="en-GB" sz="1600" b="1" u="none" strike="noStrike" dirty="0">
                          <a:solidFill>
                            <a:schemeClr val="bg1">
                              <a:lumMod val="50000"/>
                              <a:lumOff val="50000"/>
                            </a:schemeClr>
                          </a:solidFill>
                          <a:effectLst/>
                        </a:rPr>
                        <a:t>External Grants &amp; Contributions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817311672"/>
                  </a:ext>
                </a:extLst>
              </a:tr>
              <a:tr h="246183">
                <a:tc>
                  <a:txBody>
                    <a:bodyPr/>
                    <a:lstStyle/>
                    <a:p>
                      <a:pPr algn="l" fontAlgn="b"/>
                      <a:r>
                        <a:rPr lang="en-GB" sz="1600" b="1" u="none" strike="noStrike" dirty="0">
                          <a:solidFill>
                            <a:schemeClr val="bg1">
                              <a:lumMod val="50000"/>
                              <a:lumOff val="50000"/>
                            </a:schemeClr>
                          </a:solidFill>
                          <a:effectLst/>
                        </a:rPr>
                        <a:t>Use of Specific Reserves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296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296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668313531"/>
                  </a:ext>
                </a:extLst>
              </a:tr>
              <a:tr h="246183">
                <a:tc>
                  <a:txBody>
                    <a:bodyPr/>
                    <a:lstStyle/>
                    <a:p>
                      <a:pPr algn="l" fontAlgn="b"/>
                      <a:r>
                        <a:rPr lang="en-GB" sz="1600" b="1" u="none" strike="noStrike" dirty="0">
                          <a:solidFill>
                            <a:schemeClr val="bg1">
                              <a:lumMod val="50000"/>
                              <a:lumOff val="50000"/>
                            </a:schemeClr>
                          </a:solidFill>
                          <a:effectLst/>
                        </a:rPr>
                        <a:t>Use of Capital Receipts</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89,187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10,376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(78,811)</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125752912"/>
                  </a:ext>
                </a:extLst>
              </a:tr>
              <a:tr h="246183">
                <a:tc>
                  <a:txBody>
                    <a:bodyPr/>
                    <a:lstStyle/>
                    <a:p>
                      <a:pPr algn="l" fontAlgn="b"/>
                      <a:r>
                        <a:rPr lang="en-GB" sz="1600" b="1" u="none" strike="noStrike" dirty="0">
                          <a:solidFill>
                            <a:schemeClr val="bg1">
                              <a:lumMod val="50000"/>
                              <a:lumOff val="50000"/>
                            </a:schemeClr>
                          </a:solidFill>
                          <a:effectLst/>
                        </a:rPr>
                        <a:t>Borrowing Requirement</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805853377"/>
                  </a:ext>
                </a:extLst>
              </a:tr>
              <a:tr h="246183">
                <a:tc>
                  <a:txBody>
                    <a:bodyPr/>
                    <a:lstStyle/>
                    <a:p>
                      <a:pPr algn="l" fontAlgn="b"/>
                      <a:r>
                        <a:rPr lang="en-GB" sz="1600" b="1" u="none" strike="noStrike" dirty="0">
                          <a:solidFill>
                            <a:schemeClr val="bg1">
                              <a:lumMod val="50000"/>
                              <a:lumOff val="50000"/>
                            </a:schemeClr>
                          </a:solidFill>
                          <a:effectLst/>
                        </a:rPr>
                        <a:t>Total Funding</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90,864</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12,053</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dirty="0">
                          <a:effectLst/>
                        </a:rPr>
                        <a:t>(78,811)</a:t>
                      </a:r>
                      <a:endParaRPr lang="en-GB" sz="1600" b="0" i="0" u="none" strike="noStrike" dirty="0">
                        <a:solidFill>
                          <a:srgbClr val="000000"/>
                        </a:solidFill>
                        <a:effectLst/>
                        <a:latin typeface="Arial" panose="020B0604020202020204" pitchFamily="34" charset="0"/>
                      </a:endParaRPr>
                    </a:p>
                  </a:txBody>
                  <a:tcPr marL="8397" marR="8397" marT="8397" marB="0" anchor="b"/>
                </a:tc>
                <a:extLst>
                  <a:ext uri="{0D108BD9-81ED-4DB2-BD59-A6C34878D82A}">
                    <a16:rowId xmlns:a16="http://schemas.microsoft.com/office/drawing/2014/main" val="3127905188"/>
                  </a:ext>
                </a:extLst>
              </a:tr>
            </a:tbl>
          </a:graphicData>
        </a:graphic>
      </p:graphicFrame>
    </p:spTree>
    <p:extLst>
      <p:ext uri="{BB962C8B-B14F-4D97-AF65-F5344CB8AC3E}">
        <p14:creationId xmlns:p14="http://schemas.microsoft.com/office/powerpoint/2010/main" val="123754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933808"/>
            <a:ext cx="10515600" cy="1325563"/>
          </a:xfrm>
        </p:spPr>
        <p:txBody>
          <a:bodyPr/>
          <a:lstStyle/>
          <a:p>
            <a:pPr algn="ctr"/>
            <a:r>
              <a:rPr lang="en-GB" dirty="0"/>
              <a:t>Corporate governance – key statistics for Q1</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693271" y="3628087"/>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761926" y="2817428"/>
            <a:ext cx="914400" cy="914400"/>
          </a:xfrm>
          <a:prstGeom prst="rect">
            <a:avLst/>
          </a:prstGeom>
        </p:spPr>
      </p:pic>
      <p:sp>
        <p:nvSpPr>
          <p:cNvPr id="6" name="Content Placeholder 2">
            <a:extLst>
              <a:ext uri="{FF2B5EF4-FFF2-40B4-BE49-F238E27FC236}">
                <a16:creationId xmlns:a16="http://schemas.microsoft.com/office/drawing/2014/main" id="{C49D263A-6607-40B8-8CC2-42D566CCF9E8}"/>
              </a:ext>
            </a:extLst>
          </p:cNvPr>
          <p:cNvSpPr txBox="1">
            <a:spLocks/>
          </p:cNvSpPr>
          <p:nvPr/>
        </p:nvSpPr>
        <p:spPr>
          <a:xfrm>
            <a:off x="1575320" y="2974888"/>
            <a:ext cx="1857871" cy="752136"/>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3700" dirty="0"/>
              <a:t>Regeneration &amp; Place</a:t>
            </a:r>
            <a:r>
              <a:rPr lang="en-GB" dirty="0"/>
              <a:t>: </a:t>
            </a:r>
            <a:r>
              <a:rPr lang="en-GB" sz="7400" dirty="0"/>
              <a:t>5</a:t>
            </a:r>
            <a:endParaRPr lang="en-GB" dirty="0"/>
          </a:p>
          <a:p>
            <a:pPr marL="0" indent="0" algn="ctr">
              <a:buNone/>
            </a:pPr>
            <a:r>
              <a:rPr lang="en-GB" sz="3400" dirty="0"/>
              <a:t>Corporate Services: </a:t>
            </a:r>
            <a:r>
              <a:rPr lang="en-GB" sz="7400" dirty="0"/>
              <a:t>258</a:t>
            </a:r>
            <a:r>
              <a:rPr lang="en-GB" dirty="0"/>
              <a:t>  </a:t>
            </a:r>
          </a:p>
        </p:txBody>
      </p:sp>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3636530" y="3735541"/>
            <a:ext cx="1899201" cy="93844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 of complaints resolved within 10 working days</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40592" y="2798688"/>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6668051" y="3667681"/>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823029" y="2772221"/>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008826" y="297488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t>111</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dirty="0"/>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560882" y="3707591"/>
            <a:ext cx="1899201" cy="1166400"/>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t>Number of internal audit management actions overdue by more than 60 days</a:t>
            </a:r>
          </a:p>
        </p:txBody>
      </p:sp>
      <p:sp>
        <p:nvSpPr>
          <p:cNvPr id="18" name="Content Placeholder 2">
            <a:extLst>
              <a:ext uri="{FF2B5EF4-FFF2-40B4-BE49-F238E27FC236}">
                <a16:creationId xmlns:a16="http://schemas.microsoft.com/office/drawing/2014/main" id="{E09C3379-E193-41B9-90E9-D92F0E44F7D1}"/>
              </a:ext>
            </a:extLst>
          </p:cNvPr>
          <p:cNvSpPr txBox="1">
            <a:spLocks/>
          </p:cNvSpPr>
          <p:nvPr/>
        </p:nvSpPr>
        <p:spPr>
          <a:xfrm>
            <a:off x="4535367" y="2960952"/>
            <a:ext cx="2287662" cy="75213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dirty="0"/>
              <a:t>Regeneration &amp; Place: </a:t>
            </a:r>
            <a:r>
              <a:rPr lang="en-GB" sz="2400" dirty="0">
                <a:solidFill>
                  <a:srgbClr val="FFC000"/>
                </a:solidFill>
              </a:rPr>
              <a:t>60%</a:t>
            </a:r>
            <a:endParaRPr lang="en-GB" sz="1200" dirty="0">
              <a:solidFill>
                <a:srgbClr val="FFC000"/>
              </a:solidFill>
            </a:endParaRPr>
          </a:p>
          <a:p>
            <a:pPr marL="0" indent="0" algn="ctr">
              <a:buNone/>
            </a:pPr>
            <a:r>
              <a:rPr lang="en-GB" sz="1200" dirty="0"/>
              <a:t>Customer Services: </a:t>
            </a:r>
            <a:r>
              <a:rPr lang="en-GB" sz="2400" dirty="0">
                <a:solidFill>
                  <a:srgbClr val="FF0000"/>
                </a:solidFill>
              </a:rPr>
              <a:t>19%*</a:t>
            </a:r>
          </a:p>
        </p:txBody>
      </p:sp>
      <p:pic>
        <p:nvPicPr>
          <p:cNvPr id="19" name="Graphic 18" descr="Gears">
            <a:extLst>
              <a:ext uri="{FF2B5EF4-FFF2-40B4-BE49-F238E27FC236}">
                <a16:creationId xmlns:a16="http://schemas.microsoft.com/office/drawing/2014/main" id="{5BE3243E-C7DB-4C51-9C5A-B418801109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9335" y="2706600"/>
            <a:ext cx="914400" cy="914400"/>
          </a:xfrm>
          <a:prstGeom prst="rect">
            <a:avLst/>
          </a:prstGeom>
        </p:spPr>
      </p:pic>
      <p:sp>
        <p:nvSpPr>
          <p:cNvPr id="20" name="Content Placeholder 2">
            <a:extLst>
              <a:ext uri="{FF2B5EF4-FFF2-40B4-BE49-F238E27FC236}">
                <a16:creationId xmlns:a16="http://schemas.microsoft.com/office/drawing/2014/main" id="{86FA47B3-74BA-49F9-B46F-4B11A944DD70}"/>
              </a:ext>
            </a:extLst>
          </p:cNvPr>
          <p:cNvSpPr txBox="1">
            <a:spLocks/>
          </p:cNvSpPr>
          <p:nvPr/>
        </p:nvSpPr>
        <p:spPr>
          <a:xfrm>
            <a:off x="9769335" y="296095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rgbClr val="FF0000"/>
                </a:solidFill>
              </a:rPr>
              <a:t>18</a:t>
            </a:r>
            <a:endParaRPr lang="en-GB" sz="4000" dirty="0">
              <a:solidFill>
                <a:srgbClr val="FF0000"/>
              </a:solidFill>
            </a:endParaRPr>
          </a:p>
        </p:txBody>
      </p:sp>
      <p:sp>
        <p:nvSpPr>
          <p:cNvPr id="3" name="TextBox 2">
            <a:extLst>
              <a:ext uri="{FF2B5EF4-FFF2-40B4-BE49-F238E27FC236}">
                <a16:creationId xmlns:a16="http://schemas.microsoft.com/office/drawing/2014/main" id="{8208A557-E121-564B-91E9-03BD8C8847FD}"/>
              </a:ext>
            </a:extLst>
          </p:cNvPr>
          <p:cNvSpPr txBox="1"/>
          <p:nvPr/>
        </p:nvSpPr>
        <p:spPr>
          <a:xfrm>
            <a:off x="1028700" y="5443538"/>
            <a:ext cx="7538552" cy="738664"/>
          </a:xfrm>
          <a:prstGeom prst="rect">
            <a:avLst/>
          </a:prstGeom>
          <a:noFill/>
        </p:spPr>
        <p:txBody>
          <a:bodyPr wrap="square" rtlCol="0">
            <a:spAutoFit/>
          </a:bodyPr>
          <a:lstStyle/>
          <a:p>
            <a:r>
              <a:rPr lang="en-US" sz="1400" dirty="0"/>
              <a:t>*256 complaints related to waste and recycling. Process for recording complaints versus service failures being reviewed and the issue of responding to complaints in a timely manner is being addressed</a:t>
            </a:r>
          </a:p>
        </p:txBody>
      </p:sp>
    </p:spTree>
    <p:extLst>
      <p:ext uri="{BB962C8B-B14F-4D97-AF65-F5344CB8AC3E}">
        <p14:creationId xmlns:p14="http://schemas.microsoft.com/office/powerpoint/2010/main" val="122663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21A-DA34-4C18-B64A-987163B71A2A}"/>
              </a:ext>
            </a:extLst>
          </p:cNvPr>
          <p:cNvSpPr>
            <a:spLocks noGrp="1"/>
          </p:cNvSpPr>
          <p:nvPr>
            <p:ph type="title"/>
          </p:nvPr>
        </p:nvSpPr>
        <p:spPr>
          <a:xfrm>
            <a:off x="539712" y="-67440"/>
            <a:ext cx="11272103" cy="1325563"/>
          </a:xfrm>
        </p:spPr>
        <p:txBody>
          <a:bodyPr>
            <a:normAutofit/>
          </a:bodyPr>
          <a:lstStyle/>
          <a:p>
            <a:r>
              <a:rPr lang="en-GB" sz="3200" dirty="0"/>
              <a:t>Risks currently scoring risk threshold on the Corporate Risk Register</a:t>
            </a:r>
          </a:p>
        </p:txBody>
      </p:sp>
      <p:graphicFrame>
        <p:nvGraphicFramePr>
          <p:cNvPr id="4" name="Table 3">
            <a:extLst>
              <a:ext uri="{FF2B5EF4-FFF2-40B4-BE49-F238E27FC236}">
                <a16:creationId xmlns:a16="http://schemas.microsoft.com/office/drawing/2014/main" id="{06C67C9F-1838-4A07-BF50-56B722732148}"/>
              </a:ext>
            </a:extLst>
          </p:cNvPr>
          <p:cNvGraphicFramePr>
            <a:graphicFrameLocks noGrp="1"/>
          </p:cNvGraphicFramePr>
          <p:nvPr>
            <p:extLst>
              <p:ext uri="{D42A27DB-BD31-4B8C-83A1-F6EECF244321}">
                <p14:modId xmlns:p14="http://schemas.microsoft.com/office/powerpoint/2010/main" val="2638687651"/>
              </p:ext>
            </p:extLst>
          </p:nvPr>
        </p:nvGraphicFramePr>
        <p:xfrm>
          <a:off x="603848" y="934528"/>
          <a:ext cx="11048440" cy="4923437"/>
        </p:xfrm>
        <a:graphic>
          <a:graphicData uri="http://schemas.openxmlformats.org/drawingml/2006/table">
            <a:tbl>
              <a:tblPr>
                <a:tableStyleId>{5C22544A-7EE6-4342-B048-85BDC9FD1C3A}</a:tableStyleId>
              </a:tblPr>
              <a:tblGrid>
                <a:gridCol w="329463">
                  <a:extLst>
                    <a:ext uri="{9D8B030D-6E8A-4147-A177-3AD203B41FA5}">
                      <a16:colId xmlns:a16="http://schemas.microsoft.com/office/drawing/2014/main" val="261284426"/>
                    </a:ext>
                  </a:extLst>
                </a:gridCol>
                <a:gridCol w="713836">
                  <a:extLst>
                    <a:ext uri="{9D8B030D-6E8A-4147-A177-3AD203B41FA5}">
                      <a16:colId xmlns:a16="http://schemas.microsoft.com/office/drawing/2014/main" val="675314152"/>
                    </a:ext>
                  </a:extLst>
                </a:gridCol>
                <a:gridCol w="613166">
                  <a:extLst>
                    <a:ext uri="{9D8B030D-6E8A-4147-A177-3AD203B41FA5}">
                      <a16:colId xmlns:a16="http://schemas.microsoft.com/office/drawing/2014/main" val="1352799517"/>
                    </a:ext>
                  </a:extLst>
                </a:gridCol>
                <a:gridCol w="759594">
                  <a:extLst>
                    <a:ext uri="{9D8B030D-6E8A-4147-A177-3AD203B41FA5}">
                      <a16:colId xmlns:a16="http://schemas.microsoft.com/office/drawing/2014/main" val="1867732447"/>
                    </a:ext>
                  </a:extLst>
                </a:gridCol>
                <a:gridCol w="2114053">
                  <a:extLst>
                    <a:ext uri="{9D8B030D-6E8A-4147-A177-3AD203B41FA5}">
                      <a16:colId xmlns:a16="http://schemas.microsoft.com/office/drawing/2014/main" val="2368830916"/>
                    </a:ext>
                  </a:extLst>
                </a:gridCol>
                <a:gridCol w="487331">
                  <a:extLst>
                    <a:ext uri="{9D8B030D-6E8A-4147-A177-3AD203B41FA5}">
                      <a16:colId xmlns:a16="http://schemas.microsoft.com/office/drawing/2014/main" val="3187005459"/>
                    </a:ext>
                  </a:extLst>
                </a:gridCol>
                <a:gridCol w="430131">
                  <a:extLst>
                    <a:ext uri="{9D8B030D-6E8A-4147-A177-3AD203B41FA5}">
                      <a16:colId xmlns:a16="http://schemas.microsoft.com/office/drawing/2014/main" val="441486601"/>
                    </a:ext>
                  </a:extLst>
                </a:gridCol>
                <a:gridCol w="201338">
                  <a:extLst>
                    <a:ext uri="{9D8B030D-6E8A-4147-A177-3AD203B41FA5}">
                      <a16:colId xmlns:a16="http://schemas.microsoft.com/office/drawing/2014/main" val="1533523017"/>
                    </a:ext>
                  </a:extLst>
                </a:gridCol>
                <a:gridCol w="274550">
                  <a:extLst>
                    <a:ext uri="{9D8B030D-6E8A-4147-A177-3AD203B41FA5}">
                      <a16:colId xmlns:a16="http://schemas.microsoft.com/office/drawing/2014/main" val="1148103215"/>
                    </a:ext>
                  </a:extLst>
                </a:gridCol>
                <a:gridCol w="274550">
                  <a:extLst>
                    <a:ext uri="{9D8B030D-6E8A-4147-A177-3AD203B41FA5}">
                      <a16:colId xmlns:a16="http://schemas.microsoft.com/office/drawing/2014/main" val="3172969264"/>
                    </a:ext>
                  </a:extLst>
                </a:gridCol>
                <a:gridCol w="3230570">
                  <a:extLst>
                    <a:ext uri="{9D8B030D-6E8A-4147-A177-3AD203B41FA5}">
                      <a16:colId xmlns:a16="http://schemas.microsoft.com/office/drawing/2014/main" val="426586476"/>
                    </a:ext>
                  </a:extLst>
                </a:gridCol>
                <a:gridCol w="851112">
                  <a:extLst>
                    <a:ext uri="{9D8B030D-6E8A-4147-A177-3AD203B41FA5}">
                      <a16:colId xmlns:a16="http://schemas.microsoft.com/office/drawing/2014/main" val="219056662"/>
                    </a:ext>
                  </a:extLst>
                </a:gridCol>
                <a:gridCol w="201338">
                  <a:extLst>
                    <a:ext uri="{9D8B030D-6E8A-4147-A177-3AD203B41FA5}">
                      <a16:colId xmlns:a16="http://schemas.microsoft.com/office/drawing/2014/main" val="4169105776"/>
                    </a:ext>
                  </a:extLst>
                </a:gridCol>
                <a:gridCol w="283704">
                  <a:extLst>
                    <a:ext uri="{9D8B030D-6E8A-4147-A177-3AD203B41FA5}">
                      <a16:colId xmlns:a16="http://schemas.microsoft.com/office/drawing/2014/main" val="4285783834"/>
                    </a:ext>
                  </a:extLst>
                </a:gridCol>
                <a:gridCol w="283704">
                  <a:extLst>
                    <a:ext uri="{9D8B030D-6E8A-4147-A177-3AD203B41FA5}">
                      <a16:colId xmlns:a16="http://schemas.microsoft.com/office/drawing/2014/main" val="4238554693"/>
                    </a:ext>
                  </a:extLst>
                </a:gridCol>
              </a:tblGrid>
              <a:tr h="248154">
                <a:tc rowSpan="2">
                  <a:txBody>
                    <a:bodyPr/>
                    <a:lstStyle/>
                    <a:p>
                      <a:pPr algn="ctr" fontAlgn="ctr"/>
                      <a:r>
                        <a:rPr lang="en-GB" sz="800" u="none" strike="noStrike" dirty="0">
                          <a:effectLst/>
                        </a:rPr>
                        <a:t>Risk ID</a:t>
                      </a:r>
                      <a:endParaRPr lang="en-GB" sz="800" b="1" i="0" u="none" strike="noStrike" dirty="0">
                        <a:effectLst/>
                        <a:latin typeface="Arial" panose="020B0604020202020204" pitchFamily="34" charset="0"/>
                      </a:endParaRPr>
                    </a:p>
                  </a:txBody>
                  <a:tcPr marL="0" marR="0" marT="0" marB="0" vert="vert" anchor="ctr"/>
                </a:tc>
                <a:tc rowSpan="2">
                  <a:txBody>
                    <a:bodyPr/>
                    <a:lstStyle/>
                    <a:p>
                      <a:pPr algn="ctr" fontAlgn="ctr"/>
                      <a:r>
                        <a:rPr lang="en-GB" sz="800" u="none" strike="noStrike" dirty="0">
                          <a:effectLst/>
                        </a:rPr>
                        <a:t>Risk Title</a:t>
                      </a:r>
                      <a:endParaRPr lang="en-GB" sz="800" b="1" i="0" u="none" strike="noStrike" dirty="0">
                        <a:effectLst/>
                        <a:latin typeface="Arial" panose="020B0604020202020204" pitchFamily="34" charset="0"/>
                      </a:endParaRPr>
                    </a:p>
                  </a:txBody>
                  <a:tcPr marL="0" marR="0" marT="0" marB="0" anchor="ctr"/>
                </a:tc>
                <a:tc rowSpan="2">
                  <a:txBody>
                    <a:bodyPr/>
                    <a:lstStyle/>
                    <a:p>
                      <a:pPr algn="ctr" fontAlgn="ctr"/>
                      <a:r>
                        <a:rPr lang="en-GB" sz="800" u="none" strike="noStrike">
                          <a:effectLst/>
                        </a:rPr>
                        <a:t>Type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Category</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Identification of areas where there are significant risks</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Date Added</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Risk Owner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dirty="0">
                          <a:effectLst/>
                        </a:rPr>
                        <a:t>Original Assessment</a:t>
                      </a:r>
                      <a:endParaRPr lang="en-GB" sz="800" b="0" i="0" u="none" strike="noStrike" dirty="0">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tc rowSpan="2">
                  <a:txBody>
                    <a:bodyPr/>
                    <a:lstStyle/>
                    <a:p>
                      <a:pPr algn="ctr" fontAlgn="ctr"/>
                      <a:br>
                        <a:rPr lang="en-GB" sz="800" u="none" strike="noStrike" dirty="0">
                          <a:effectLst/>
                        </a:rPr>
                      </a:br>
                      <a:r>
                        <a:rPr lang="en-GB" sz="800" u="none" strike="noStrike" dirty="0">
                          <a:effectLst/>
                        </a:rPr>
                        <a:t>Planned Mitigation Actions </a:t>
                      </a:r>
                      <a:br>
                        <a:rPr lang="en-GB" sz="800" u="none" strike="noStrike" dirty="0">
                          <a:effectLst/>
                        </a:rPr>
                      </a:br>
                      <a:br>
                        <a:rPr lang="en-GB" sz="800" u="none" strike="noStrike" dirty="0">
                          <a:effectLst/>
                        </a:rPr>
                      </a:br>
                      <a:br>
                        <a:rPr lang="en-GB" sz="800" u="none" strike="noStrike" dirty="0">
                          <a:effectLst/>
                        </a:rPr>
                      </a:br>
                      <a:endParaRPr lang="en-GB" sz="800" b="1" i="0" u="none" strike="noStrike" dirty="0">
                        <a:effectLst/>
                        <a:latin typeface="Arial" panose="020B0604020202020204" pitchFamily="34" charset="0"/>
                      </a:endParaRPr>
                    </a:p>
                  </a:txBody>
                  <a:tcPr marL="0" marR="0" marT="0" marB="0" anchor="ctr"/>
                </a:tc>
                <a:tc rowSpan="2">
                  <a:txBody>
                    <a:bodyPr/>
                    <a:lstStyle/>
                    <a:p>
                      <a:pPr algn="ctr" fontAlgn="ctr"/>
                      <a:r>
                        <a:rPr lang="en-GB" sz="800" u="none" strike="noStrike">
                          <a:effectLst/>
                        </a:rPr>
                        <a:t>Mitigation Success Factor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Control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33573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extLst>
                  <a:ext uri="{0D108BD9-81ED-4DB2-BD59-A6C34878D82A}">
                    <a16:rowId xmlns:a16="http://schemas.microsoft.com/office/drawing/2014/main" val="3819637777"/>
                  </a:ext>
                </a:extLst>
              </a:tr>
              <a:tr h="1080203">
                <a:tc>
                  <a:txBody>
                    <a:bodyPr/>
                    <a:lstStyle/>
                    <a:p>
                      <a:pPr algn="ctr" fontAlgn="ctr"/>
                      <a:r>
                        <a:rPr lang="en-GB" sz="800" u="none" strike="noStrike">
                          <a:effectLst/>
                        </a:rPr>
                        <a:t>EH7</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IT Provision: long term</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dirty="0">
                          <a:effectLst/>
                        </a:rPr>
                        <a:t>SERVICE</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Technological</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dirty="0">
                          <a:effectLst/>
                        </a:rPr>
                        <a:t>Failure by the IT provider (Capita) to deliver on long term digital vision and aspirations of Council as per the contract in particular the strategy for 'digital by default' and contract requirements</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dirty="0">
                          <a:effectLst/>
                        </a:rPr>
                        <a:t>10/04/18</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Sue Parker</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5</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25</a:t>
                      </a:r>
                      <a:endParaRPr lang="en-GB" sz="8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dirty="0">
                          <a:effectLst/>
                        </a:rPr>
                        <a:t>1. Ensure Capita are held to contractual responsibilities regarding digital strategy              </a:t>
                      </a:r>
                      <a:br>
                        <a:rPr lang="en-GB" sz="800" u="none" strike="noStrike" dirty="0">
                          <a:effectLst/>
                        </a:rPr>
                      </a:br>
                      <a:r>
                        <a:rPr lang="en-GB" sz="800" u="none" strike="noStrike" dirty="0">
                          <a:effectLst/>
                        </a:rPr>
                        <a:t>2. Progression of a Digital Strategy for the Council as part of transformation with linkages to IT Capita </a:t>
                      </a:r>
                      <a:br>
                        <a:rPr lang="en-GB" sz="800" u="none" strike="noStrike" dirty="0">
                          <a:effectLst/>
                        </a:rPr>
                      </a:br>
                      <a:r>
                        <a:rPr lang="en-GB" sz="800" u="none" strike="noStrike" dirty="0">
                          <a:effectLst/>
                        </a:rPr>
                        <a:t>3. Renegotiation of IT contract in order to deliver required digital vision   </a:t>
                      </a:r>
                      <a:endParaRPr lang="en-GB" sz="800" b="0" i="0" u="none" strike="noStrike" dirty="0">
                        <a:effectLst/>
                        <a:latin typeface="Arial" panose="020B0604020202020204" pitchFamily="34" charset="0"/>
                      </a:endParaRPr>
                    </a:p>
                  </a:txBody>
                  <a:tcPr marL="0" marR="0" marT="0" marB="0" anchor="ctr"/>
                </a:tc>
                <a:tc>
                  <a:txBody>
                    <a:bodyPr/>
                    <a:lstStyle/>
                    <a:p>
                      <a:pPr algn="l" fontAlgn="ctr"/>
                      <a:r>
                        <a:rPr lang="en-GB" sz="800" u="none" strike="noStrike" dirty="0">
                          <a:effectLst/>
                        </a:rPr>
                        <a:t>Clear vision and links to Council aspiration of 'digital by default’ </a:t>
                      </a:r>
                    </a:p>
                    <a:p>
                      <a:pPr algn="l" fontAlgn="ctr"/>
                      <a:r>
                        <a:rPr lang="en-GB" sz="800" u="none" strike="noStrike" dirty="0">
                          <a:effectLst/>
                        </a:rPr>
                        <a:t>Approval of Council's Digital Strategy - October 2019</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16</a:t>
                      </a:r>
                      <a:endParaRPr lang="en-GB" sz="8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3288557022"/>
                  </a:ext>
                </a:extLst>
              </a:tr>
              <a:tr h="1007217">
                <a:tc>
                  <a:txBody>
                    <a:bodyPr/>
                    <a:lstStyle/>
                    <a:p>
                      <a:pPr algn="ctr" fontAlgn="ctr"/>
                      <a:r>
                        <a:rPr lang="en-GB" sz="800" u="none" strike="noStrike">
                          <a:effectLst/>
                        </a:rPr>
                        <a:t>EH8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Corporate Project Delivery</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GOVERNANCE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Reputation</a:t>
                      </a:r>
                      <a:endParaRPr lang="en-GB" sz="800" b="0" i="0" u="none" strike="noStrike" dirty="0">
                        <a:effectLst/>
                        <a:latin typeface="Arial" panose="020B0604020202020204" pitchFamily="34" charset="0"/>
                      </a:endParaRPr>
                    </a:p>
                  </a:txBody>
                  <a:tcPr marL="0" marR="0" marT="0" marB="0" anchor="ctr"/>
                </a:tc>
                <a:tc>
                  <a:txBody>
                    <a:bodyPr/>
                    <a:lstStyle/>
                    <a:p>
                      <a:pPr algn="l" fontAlgn="ctr"/>
                      <a:r>
                        <a:rPr lang="en-GB" sz="800" u="none" strike="noStrike" dirty="0">
                          <a:effectLst/>
                        </a:rPr>
                        <a:t>Failure to maintain control of corporate project delivery leading to lack of clarity on priorities, use of resources resulting in reputational damage and potential costs and potential adverse impact on performance.</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dirty="0">
                          <a:effectLst/>
                        </a:rPr>
                        <a:t>07/05/18</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dirty="0">
                          <a:effectLst/>
                        </a:rPr>
                        <a:t>Gill Kneller</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dirty="0">
                          <a:effectLst/>
                        </a:rPr>
                        <a:t>4</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20</a:t>
                      </a:r>
                      <a:endParaRPr lang="en-GB" sz="800" b="1" i="0" u="none" strike="noStrike" dirty="0">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dirty="0">
                          <a:effectLst/>
                        </a:rPr>
                        <a:t>1) Establishment of Strategic Project Board for oversight of key corporate projects</a:t>
                      </a:r>
                      <a:br>
                        <a:rPr lang="en-GB" sz="800" u="none" strike="noStrike" dirty="0">
                          <a:effectLst/>
                        </a:rPr>
                      </a:br>
                      <a:r>
                        <a:rPr lang="en-GB" sz="800" u="none" strike="noStrike" dirty="0">
                          <a:effectLst/>
                        </a:rPr>
                        <a:t>2) Clear review of project milestones to ensure on track and delivering as per budget</a:t>
                      </a:r>
                      <a:br>
                        <a:rPr lang="en-GB" sz="800" u="none" strike="noStrike" dirty="0">
                          <a:effectLst/>
                        </a:rPr>
                      </a:br>
                      <a:r>
                        <a:rPr lang="en-GB" sz="800" u="none" strike="noStrike" dirty="0">
                          <a:effectLst/>
                        </a:rPr>
                        <a:t>3) Dedicated project budget monitoring - in particular Capital budget monitoring</a:t>
                      </a:r>
                      <a:br>
                        <a:rPr lang="en-GB" sz="800" u="none" strike="noStrike" dirty="0">
                          <a:effectLst/>
                        </a:rPr>
                      </a:br>
                      <a:r>
                        <a:rPr lang="en-GB" sz="800" u="none" strike="noStrike" dirty="0">
                          <a:effectLst/>
                        </a:rPr>
                        <a:t>4) All corporate projects have appropriate governance in place and regularly produce highlight reports</a:t>
                      </a:r>
                      <a:endParaRPr lang="en-GB" sz="800" b="0" i="0" u="none" strike="noStrike" dirty="0">
                        <a:effectLst/>
                        <a:latin typeface="Arial" panose="020B0604020202020204" pitchFamily="34" charset="0"/>
                      </a:endParaRPr>
                    </a:p>
                  </a:txBody>
                  <a:tcPr marL="0" marR="0" marT="0" marB="0" anchor="ctr"/>
                </a:tc>
                <a:tc>
                  <a:txBody>
                    <a:bodyPr/>
                    <a:lstStyle/>
                    <a:p>
                      <a:pPr algn="l" fontAlgn="ctr"/>
                      <a:r>
                        <a:rPr lang="en-GB" sz="800" u="none" strike="noStrike" dirty="0">
                          <a:effectLst/>
                        </a:rPr>
                        <a:t>Corporate projects will deliver on time or be replaced by others with greater importance  </a:t>
                      </a:r>
                      <a:endParaRPr lang="en-GB" sz="800" b="0" i="0" u="none" strike="noStrike" dirty="0">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dirty="0">
                          <a:effectLst/>
                        </a:rPr>
                        <a:t>16</a:t>
                      </a:r>
                      <a:endParaRPr lang="en-GB" sz="800" b="1" i="0" u="none" strike="noStrike" dirty="0">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3378962170"/>
                  </a:ext>
                </a:extLst>
              </a:tr>
              <a:tr h="1007217">
                <a:tc>
                  <a:txBody>
                    <a:bodyPr/>
                    <a:lstStyle/>
                    <a:p>
                      <a:pPr algn="ctr" fontAlgn="ctr"/>
                      <a:r>
                        <a:rPr lang="en-GB" sz="800" b="0" i="0" u="none" strike="noStrike" dirty="0">
                          <a:effectLst/>
                          <a:latin typeface="+mn-lt"/>
                        </a:rPr>
                        <a:t>EH11</a:t>
                      </a:r>
                    </a:p>
                  </a:txBody>
                  <a:tcPr marL="0" marR="0" marT="0" marB="0" anchor="ctr"/>
                </a:tc>
                <a:tc>
                  <a:txBody>
                    <a:bodyPr/>
                    <a:lstStyle/>
                    <a:p>
                      <a:pPr algn="ctr" fontAlgn="ctr"/>
                      <a:r>
                        <a:rPr lang="en-GB" sz="800" b="0" i="0" u="none" strike="noStrike" dirty="0">
                          <a:effectLst/>
                          <a:latin typeface="+mn-lt"/>
                        </a:rPr>
                        <a:t>Commercial property portfolio</a:t>
                      </a:r>
                    </a:p>
                  </a:txBody>
                  <a:tcPr marL="0" marR="0" marT="0" marB="0" anchor="ctr"/>
                </a:tc>
                <a:tc>
                  <a:txBody>
                    <a:bodyPr/>
                    <a:lstStyle/>
                    <a:p>
                      <a:pPr algn="ctr" fontAlgn="ctr"/>
                      <a:r>
                        <a:rPr lang="en-GB" sz="800" b="0" i="0" u="none" strike="noStrike">
                          <a:effectLst/>
                          <a:latin typeface="+mn-lt"/>
                        </a:rPr>
                        <a:t>FINANCIAL</a:t>
                      </a:r>
                    </a:p>
                  </a:txBody>
                  <a:tcPr marL="0" marR="0" marT="0" marB="0" anchor="ctr"/>
                </a:tc>
                <a:tc>
                  <a:txBody>
                    <a:bodyPr/>
                    <a:lstStyle/>
                    <a:p>
                      <a:pPr algn="ctr" fontAlgn="ctr"/>
                      <a:r>
                        <a:rPr lang="en-GB" sz="800" b="0" i="0" u="none" strike="noStrike" dirty="0">
                          <a:effectLst/>
                          <a:latin typeface="+mn-lt"/>
                        </a:rPr>
                        <a:t>Economic</a:t>
                      </a:r>
                    </a:p>
                  </a:txBody>
                  <a:tcPr marL="0" marR="0" marT="0" marB="0" anchor="ctr"/>
                </a:tc>
                <a:tc>
                  <a:txBody>
                    <a:bodyPr/>
                    <a:lstStyle/>
                    <a:p>
                      <a:pPr algn="l" fontAlgn="ctr"/>
                      <a:r>
                        <a:rPr lang="en-GB" sz="800" b="0" i="0" u="none" strike="noStrike" dirty="0">
                          <a:effectLst/>
                          <a:latin typeface="+mn-lt"/>
                        </a:rPr>
                        <a:t>Commercial property portfolio does not perform as expected due to general downturn in economy and/or portfolio not completed in order to return financial benefits.</a:t>
                      </a:r>
                    </a:p>
                  </a:txBody>
                  <a:tcPr marL="0" marR="0" marT="0" marB="0" anchor="ctr"/>
                </a:tc>
                <a:tc>
                  <a:txBody>
                    <a:bodyPr/>
                    <a:lstStyle/>
                    <a:p>
                      <a:pPr algn="ctr" fontAlgn="ctr"/>
                      <a:r>
                        <a:rPr lang="en-GB" sz="800" b="0" i="0" u="none" strike="noStrike">
                          <a:effectLst/>
                          <a:latin typeface="+mn-lt"/>
                        </a:rPr>
                        <a:t>09/01/18</a:t>
                      </a:r>
                    </a:p>
                  </a:txBody>
                  <a:tcPr marL="0" marR="0" marT="0" marB="0" anchor="ctr"/>
                </a:tc>
                <a:tc>
                  <a:txBody>
                    <a:bodyPr/>
                    <a:lstStyle/>
                    <a:p>
                      <a:pPr algn="ctr" fontAlgn="ctr"/>
                      <a:r>
                        <a:rPr lang="en-GB" sz="800" b="0" i="0" u="none" strike="noStrike">
                          <a:effectLst/>
                          <a:latin typeface="+mn-lt"/>
                        </a:rPr>
                        <a:t>Simon Jenkins</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1" i="0" u="none" strike="noStrike">
                          <a:effectLst/>
                          <a:latin typeface="+mn-lt"/>
                        </a:rPr>
                        <a:t>20</a:t>
                      </a:r>
                    </a:p>
                  </a:txBody>
                  <a:tcPr marL="0" marR="0" marT="0" marB="0" anchor="ctr">
                    <a:solidFill>
                      <a:srgbClr val="FF0000"/>
                    </a:solidFill>
                  </a:tcPr>
                </a:tc>
                <a:tc>
                  <a:txBody>
                    <a:bodyPr/>
                    <a:lstStyle/>
                    <a:p>
                      <a:pPr algn="l" fontAlgn="ctr"/>
                      <a:r>
                        <a:rPr lang="en-GB" sz="800" b="0" i="0" u="none" strike="noStrike" dirty="0">
                          <a:effectLst/>
                          <a:latin typeface="+mn-lt"/>
                        </a:rPr>
                        <a:t>1) Ensure balanced portfolio of properties in place to counter any particular failing sectors of economy</a:t>
                      </a:r>
                      <a:br>
                        <a:rPr lang="en-GB" sz="800" b="0" i="0" u="none" strike="noStrike" dirty="0">
                          <a:effectLst/>
                          <a:latin typeface="+mn-lt"/>
                        </a:rPr>
                      </a:br>
                      <a:r>
                        <a:rPr lang="en-GB" sz="800" b="0" i="0" u="none" strike="noStrike" dirty="0">
                          <a:effectLst/>
                          <a:latin typeface="+mn-lt"/>
                        </a:rPr>
                        <a:t>2) Ensure tenants are in long term full repairing leases and purchases are made on sound financial advice with appropriate due diligence completed.</a:t>
                      </a:r>
                      <a:br>
                        <a:rPr lang="en-GB" sz="800" b="0" i="0" u="none" strike="noStrike" dirty="0">
                          <a:effectLst/>
                          <a:latin typeface="+mn-lt"/>
                        </a:rPr>
                      </a:br>
                      <a:r>
                        <a:rPr lang="en-GB" sz="800" b="0" i="0" u="none" strike="noStrike" dirty="0">
                          <a:effectLst/>
                          <a:latin typeface="+mn-lt"/>
                        </a:rPr>
                        <a:t>3) Property acquisitions made in line with Commercial Property Strategy and through Property Board</a:t>
                      </a:r>
                      <a:br>
                        <a:rPr lang="en-GB" sz="800" b="0" i="0" u="none" strike="noStrike" dirty="0">
                          <a:effectLst/>
                          <a:latin typeface="+mn-lt"/>
                        </a:rPr>
                      </a:br>
                      <a:r>
                        <a:rPr lang="en-GB" sz="800" b="0" i="0" u="none" strike="noStrike" dirty="0">
                          <a:effectLst/>
                          <a:latin typeface="+mn-lt"/>
                        </a:rPr>
                        <a:t>3) Complete Peer Review of team and restructure as appropriate to ensure high performing property team to monitor portfolio </a:t>
                      </a:r>
                    </a:p>
                  </a:txBody>
                  <a:tcPr marL="0" marR="0" marT="0" marB="0" anchor="ctr"/>
                </a:tc>
                <a:tc>
                  <a:txBody>
                    <a:bodyPr/>
                    <a:lstStyle/>
                    <a:p>
                      <a:pPr algn="ctr" fontAlgn="ctr"/>
                      <a:r>
                        <a:rPr lang="en-GB" sz="800" b="0" i="0" u="none" strike="noStrike" dirty="0">
                          <a:effectLst/>
                          <a:latin typeface="+mn-lt"/>
                        </a:rPr>
                        <a:t>Income levels from property remain as per MTFS and budget</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1" i="0" u="none" strike="noStrike" dirty="0">
                          <a:effectLst/>
                          <a:latin typeface="+mn-lt"/>
                        </a:rPr>
                        <a:t>16</a:t>
                      </a:r>
                    </a:p>
                  </a:txBody>
                  <a:tcPr marL="0" marR="0" marT="0" marB="0" anchor="ctr">
                    <a:solidFill>
                      <a:srgbClr val="FF0000"/>
                    </a:solidFill>
                  </a:tcPr>
                </a:tc>
                <a:extLst>
                  <a:ext uri="{0D108BD9-81ED-4DB2-BD59-A6C34878D82A}">
                    <a16:rowId xmlns:a16="http://schemas.microsoft.com/office/drawing/2014/main" val="3845857364"/>
                  </a:ext>
                </a:extLst>
              </a:tr>
              <a:tr h="1167787">
                <a:tc>
                  <a:txBody>
                    <a:bodyPr/>
                    <a:lstStyle/>
                    <a:p>
                      <a:pPr algn="ctr" fontAlgn="ctr"/>
                      <a:r>
                        <a:rPr lang="en-GB" sz="800" b="0" i="0" u="none" strike="noStrike" dirty="0">
                          <a:effectLst/>
                          <a:latin typeface="+mn-lt"/>
                        </a:rPr>
                        <a:t>EH16</a:t>
                      </a:r>
                    </a:p>
                  </a:txBody>
                  <a:tcPr marL="0" marR="0" marT="0" marB="0" anchor="ctr"/>
                </a:tc>
                <a:tc>
                  <a:txBody>
                    <a:bodyPr/>
                    <a:lstStyle/>
                    <a:p>
                      <a:pPr algn="ctr" fontAlgn="ctr"/>
                      <a:r>
                        <a:rPr lang="en-GB" sz="800" b="0" i="0" u="none" strike="noStrike">
                          <a:effectLst/>
                          <a:latin typeface="+mn-lt"/>
                        </a:rPr>
                        <a:t>Capita</a:t>
                      </a:r>
                    </a:p>
                  </a:txBody>
                  <a:tcPr marL="0" marR="0" marT="0" marB="0" anchor="ctr"/>
                </a:tc>
                <a:tc>
                  <a:txBody>
                    <a:bodyPr/>
                    <a:lstStyle/>
                    <a:p>
                      <a:pPr algn="ctr" fontAlgn="ctr"/>
                      <a:r>
                        <a:rPr lang="en-GB" sz="800" b="0" i="0" u="none" strike="noStrike">
                          <a:effectLst/>
                          <a:latin typeface="+mn-lt"/>
                        </a:rPr>
                        <a:t>SERVICE</a:t>
                      </a:r>
                    </a:p>
                  </a:txBody>
                  <a:tcPr marL="0" marR="0" marT="0" marB="0" anchor="ctr"/>
                </a:tc>
                <a:tc>
                  <a:txBody>
                    <a:bodyPr/>
                    <a:lstStyle/>
                    <a:p>
                      <a:pPr algn="ctr" fontAlgn="ctr"/>
                      <a:r>
                        <a:rPr lang="en-GB" sz="800" b="0" i="0" u="none" strike="noStrike">
                          <a:effectLst/>
                          <a:latin typeface="+mn-lt"/>
                        </a:rPr>
                        <a:t>Economic</a:t>
                      </a:r>
                    </a:p>
                  </a:txBody>
                  <a:tcPr marL="0" marR="0" marT="0" marB="0" anchor="ctr"/>
                </a:tc>
                <a:tc>
                  <a:txBody>
                    <a:bodyPr/>
                    <a:lstStyle/>
                    <a:p>
                      <a:pPr algn="l" fontAlgn="ctr"/>
                      <a:r>
                        <a:rPr lang="en-GB" sz="800" b="0" i="0" u="none" strike="noStrike">
                          <a:effectLst/>
                          <a:latin typeface="+mn-lt"/>
                        </a:rPr>
                        <a:t>Changing business model of Capita not aligned to the current 5-Councils contract resulting:</a:t>
                      </a:r>
                      <a:br>
                        <a:rPr lang="en-GB" sz="800" b="0" i="0" u="none" strike="noStrike" dirty="0">
                          <a:effectLst/>
                          <a:latin typeface="+mn-lt"/>
                        </a:rPr>
                      </a:br>
                      <a:r>
                        <a:rPr lang="en-GB" sz="800" b="0" i="0" u="none" strike="noStrike">
                          <a:effectLst/>
                          <a:latin typeface="+mn-lt"/>
                        </a:rPr>
                        <a:t>1) Capita in-ability to deliver contract requirements</a:t>
                      </a:r>
                      <a:br>
                        <a:rPr lang="en-GB" sz="800" b="0" i="0" u="none" strike="noStrike" dirty="0">
                          <a:effectLst/>
                          <a:latin typeface="+mn-lt"/>
                        </a:rPr>
                      </a:br>
                      <a:r>
                        <a:rPr lang="en-GB" sz="800" b="0" i="0" u="none" strike="noStrike">
                          <a:effectLst/>
                          <a:latin typeface="+mn-lt"/>
                        </a:rPr>
                        <a:t>2) Quality of service not as expected resulting in increasing costs to rectify</a:t>
                      </a:r>
                      <a:br>
                        <a:rPr lang="en-GB" sz="800" b="0" i="0" u="none" strike="noStrike" dirty="0">
                          <a:effectLst/>
                          <a:latin typeface="+mn-lt"/>
                        </a:rPr>
                      </a:br>
                      <a:r>
                        <a:rPr lang="en-GB" sz="800" b="0" i="0" u="none" strike="noStrike">
                          <a:effectLst/>
                          <a:latin typeface="+mn-lt"/>
                        </a:rPr>
                        <a:t>3) Partners not acting/complying with IAA</a:t>
                      </a:r>
                      <a:br>
                        <a:rPr lang="en-GB" sz="800" b="0" i="0" u="none" strike="noStrike" dirty="0">
                          <a:effectLst/>
                          <a:latin typeface="+mn-lt"/>
                        </a:rPr>
                      </a:br>
                      <a:r>
                        <a:rPr lang="en-GB" sz="800" b="0" i="0" u="none" strike="noStrike">
                          <a:effectLst/>
                          <a:latin typeface="+mn-lt"/>
                        </a:rPr>
                        <a:t>4) Disputes as to scope of contract</a:t>
                      </a:r>
                      <a:br>
                        <a:rPr lang="en-GB" sz="800" b="0" i="0" u="none" strike="noStrike" dirty="0">
                          <a:effectLst/>
                          <a:latin typeface="+mn-lt"/>
                        </a:rPr>
                      </a:br>
                      <a:r>
                        <a:rPr lang="en-GB" sz="800" b="0" i="0" u="none" strike="noStrike">
                          <a:effectLst/>
                          <a:latin typeface="+mn-lt"/>
                        </a:rPr>
                        <a:t>5) Services being removed increasing transition costs</a:t>
                      </a:r>
                    </a:p>
                  </a:txBody>
                  <a:tcPr marL="0" marR="0" marT="0" marB="0" anchor="ctr"/>
                </a:tc>
                <a:tc>
                  <a:txBody>
                    <a:bodyPr/>
                    <a:lstStyle/>
                    <a:p>
                      <a:pPr algn="ctr" fontAlgn="ctr"/>
                      <a:r>
                        <a:rPr lang="en-GB" sz="800" b="0" i="0" u="none" strike="noStrike">
                          <a:effectLst/>
                          <a:latin typeface="+mn-lt"/>
                        </a:rPr>
                        <a:t>08/07/18</a:t>
                      </a:r>
                    </a:p>
                  </a:txBody>
                  <a:tcPr marL="0" marR="0" marT="0" marB="0" anchor="ctr"/>
                </a:tc>
                <a:tc>
                  <a:txBody>
                    <a:bodyPr/>
                    <a:lstStyle/>
                    <a:p>
                      <a:pPr algn="ctr" fontAlgn="ctr"/>
                      <a:r>
                        <a:rPr lang="en-GB" sz="800" b="0" i="0" u="none" strike="noStrike">
                          <a:effectLst/>
                          <a:latin typeface="+mn-lt"/>
                        </a:rPr>
                        <a:t>Gill Kneller</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1" i="0" u="none" strike="noStrike">
                          <a:effectLst/>
                          <a:latin typeface="+mn-lt"/>
                        </a:rPr>
                        <a:t>25</a:t>
                      </a:r>
                    </a:p>
                  </a:txBody>
                  <a:tcPr marL="0" marR="0" marT="0" marB="0" anchor="ctr">
                    <a:solidFill>
                      <a:srgbClr val="FF0000"/>
                    </a:solidFill>
                  </a:tcPr>
                </a:tc>
                <a:tc>
                  <a:txBody>
                    <a:bodyPr/>
                    <a:lstStyle/>
                    <a:p>
                      <a:pPr algn="l" fontAlgn="ctr"/>
                      <a:r>
                        <a:rPr lang="en-GB" sz="800" b="0" i="0" u="none" strike="noStrike" dirty="0">
                          <a:effectLst/>
                          <a:latin typeface="+mn-lt"/>
                        </a:rPr>
                        <a:t>1) Robust contract monitoring to ensure Capita delivers including </a:t>
                      </a:r>
                      <a:r>
                        <a:rPr lang="en-GB" sz="800" b="0" i="0" u="none" strike="noStrike" err="1">
                          <a:effectLst/>
                          <a:latin typeface="+mn-lt"/>
                        </a:rPr>
                        <a:t>reneogtiation</a:t>
                      </a:r>
                      <a:r>
                        <a:rPr lang="en-GB" sz="800" b="0" i="0" u="none" strike="noStrike" dirty="0">
                          <a:effectLst/>
                          <a:latin typeface="+mn-lt"/>
                        </a:rPr>
                        <a:t> of aspects of services where appropriate</a:t>
                      </a:r>
                      <a:br>
                        <a:rPr lang="en-GB" sz="800" b="0" i="0" u="none" strike="noStrike" dirty="0">
                          <a:effectLst/>
                          <a:latin typeface="+mn-lt"/>
                        </a:rPr>
                      </a:br>
                      <a:r>
                        <a:rPr lang="en-GB" sz="800" b="0" i="0" u="none" strike="noStrike" dirty="0">
                          <a:effectLst/>
                          <a:latin typeface="+mn-lt"/>
                        </a:rPr>
                        <a:t>2) Measures put in place to deal with quality issues, increased support within Council in particular around IT </a:t>
                      </a:r>
                      <a:br>
                        <a:rPr lang="en-GB" sz="800" b="0" i="0" u="none" strike="noStrike" dirty="0">
                          <a:effectLst/>
                          <a:latin typeface="+mn-lt"/>
                        </a:rPr>
                      </a:br>
                      <a:r>
                        <a:rPr lang="en-GB" sz="800" b="0" i="0" u="none" strike="noStrike" dirty="0">
                          <a:effectLst/>
                          <a:latin typeface="+mn-lt"/>
                        </a:rPr>
                        <a:t>3) Regular meetings of s151 and MOs across the Partnership to ensure unified approach</a:t>
                      </a:r>
                      <a:br>
                        <a:rPr lang="en-GB" sz="800" b="0" i="0" u="none" strike="noStrike" dirty="0">
                          <a:effectLst/>
                          <a:latin typeface="+mn-lt"/>
                        </a:rPr>
                      </a:br>
                      <a:r>
                        <a:rPr lang="en-GB" sz="800" b="0" i="0" u="none" strike="noStrike" dirty="0">
                          <a:effectLst/>
                          <a:latin typeface="+mn-lt"/>
                        </a:rPr>
                        <a:t>4) Dispute log maintained and legal advice sort where necessary</a:t>
                      </a:r>
                      <a:br>
                        <a:rPr lang="en-GB" sz="800" b="0" i="0" u="none" strike="noStrike" dirty="0">
                          <a:effectLst/>
                          <a:latin typeface="+mn-lt"/>
                        </a:rPr>
                      </a:br>
                      <a:r>
                        <a:rPr lang="en-GB" sz="800" b="0" i="0" u="none" strike="noStrike" dirty="0">
                          <a:effectLst/>
                          <a:latin typeface="+mn-lt"/>
                        </a:rPr>
                        <a:t>5) Review of services within contracts and potential options - process agreed with Capita </a:t>
                      </a:r>
                    </a:p>
                  </a:txBody>
                  <a:tcPr marL="0" marR="0" marT="0" marB="0" anchor="ctr"/>
                </a:tc>
                <a:tc>
                  <a:txBody>
                    <a:bodyPr/>
                    <a:lstStyle/>
                    <a:p>
                      <a:pPr algn="ctr" fontAlgn="ctr"/>
                      <a:r>
                        <a:rPr lang="en-GB" sz="800" b="0" i="0" u="none" strike="noStrike" dirty="0">
                          <a:effectLst/>
                          <a:latin typeface="+mn-lt"/>
                        </a:rPr>
                        <a:t>Agreed way forward with Capita reflecting the requirements of Council and minimal business disruption</a:t>
                      </a:r>
                    </a:p>
                  </a:txBody>
                  <a:tcPr marL="0" marR="0" marT="0" marB="0" anchor="ctr"/>
                </a:tc>
                <a:tc>
                  <a:txBody>
                    <a:bodyPr/>
                    <a:lstStyle/>
                    <a:p>
                      <a:pPr algn="ctr" fontAlgn="ctr"/>
                      <a:r>
                        <a:rPr lang="en-GB" sz="800" b="0" i="0" u="none" strike="noStrike" dirty="0">
                          <a:effectLst/>
                          <a:latin typeface="+mn-lt"/>
                        </a:rPr>
                        <a:t>4</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1" i="0" u="none" strike="noStrike" dirty="0">
                          <a:effectLst/>
                          <a:latin typeface="+mn-lt"/>
                        </a:rPr>
                        <a:t>16</a:t>
                      </a:r>
                    </a:p>
                  </a:txBody>
                  <a:tcPr marL="0" marR="0" marT="0" marB="0" anchor="ctr">
                    <a:solidFill>
                      <a:srgbClr val="FF0000"/>
                    </a:solidFill>
                  </a:tcPr>
                </a:tc>
                <a:extLst>
                  <a:ext uri="{0D108BD9-81ED-4DB2-BD59-A6C34878D82A}">
                    <a16:rowId xmlns:a16="http://schemas.microsoft.com/office/drawing/2014/main" val="524180556"/>
                  </a:ext>
                </a:extLst>
              </a:tr>
            </a:tbl>
          </a:graphicData>
        </a:graphic>
      </p:graphicFrame>
      <p:sp>
        <p:nvSpPr>
          <p:cNvPr id="3" name="TextBox 2">
            <a:extLst>
              <a:ext uri="{FF2B5EF4-FFF2-40B4-BE49-F238E27FC236}">
                <a16:creationId xmlns:a16="http://schemas.microsoft.com/office/drawing/2014/main" id="{E019D5F7-1F95-46C1-93C9-BADC786A3E59}"/>
              </a:ext>
            </a:extLst>
          </p:cNvPr>
          <p:cNvSpPr txBox="1"/>
          <p:nvPr/>
        </p:nvSpPr>
        <p:spPr>
          <a:xfrm>
            <a:off x="828136" y="5932098"/>
            <a:ext cx="1090953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ea typeface="+mn-lt"/>
                <a:cs typeface="+mn-lt"/>
              </a:rPr>
              <a:t>A residual score of 16 is the threshold which has been set to indicate the Council's risk appetite (as per the Risk Management Framework). Any risk above 16 post mitigation is closely monitored by Corporate Governance Board</a:t>
            </a:r>
          </a:p>
          <a:p>
            <a:pPr algn="l"/>
            <a:endParaRPr lang="en-GB" dirty="0">
              <a:cs typeface="Calibri"/>
            </a:endParaRPr>
          </a:p>
        </p:txBody>
      </p:sp>
    </p:spTree>
    <p:extLst>
      <p:ext uri="{BB962C8B-B14F-4D97-AF65-F5344CB8AC3E}">
        <p14:creationId xmlns:p14="http://schemas.microsoft.com/office/powerpoint/2010/main" val="13980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77682" y="-160429"/>
            <a:ext cx="5764723" cy="1724553"/>
          </a:xfrm>
        </p:spPr>
        <p:txBody>
          <a:bodyPr>
            <a:normAutofit/>
          </a:bodyPr>
          <a:lstStyle/>
          <a:p>
            <a:r>
              <a:rPr lang="en-GB" sz="4800" dirty="0"/>
              <a:t>Corporate Services performance</a:t>
            </a:r>
          </a:p>
        </p:txBody>
      </p:sp>
      <p:sp>
        <p:nvSpPr>
          <p:cNvPr id="4" name="TextBox 3">
            <a:extLst>
              <a:ext uri="{FF2B5EF4-FFF2-40B4-BE49-F238E27FC236}">
                <a16:creationId xmlns:a16="http://schemas.microsoft.com/office/drawing/2014/main" id="{9D90BC29-E0CC-4001-9353-BD0BF2B9A913}"/>
              </a:ext>
            </a:extLst>
          </p:cNvPr>
          <p:cNvSpPr txBox="1"/>
          <p:nvPr/>
        </p:nvSpPr>
        <p:spPr>
          <a:xfrm>
            <a:off x="227825" y="1564124"/>
            <a:ext cx="4539343" cy="2031325"/>
          </a:xfrm>
          <a:prstGeom prst="rect">
            <a:avLst/>
          </a:prstGeom>
          <a:noFill/>
        </p:spPr>
        <p:txBody>
          <a:bodyPr wrap="square" lIns="91440" tIns="45720" rIns="91440" bIns="45720" rtlCol="0" anchor="t">
            <a:spAutoFit/>
          </a:bodyPr>
          <a:lstStyle/>
          <a:p>
            <a:r>
              <a:rPr lang="en-GB" i="1" dirty="0"/>
              <a:t>Commercial Development</a:t>
            </a:r>
          </a:p>
          <a:p>
            <a:r>
              <a:rPr lang="en-GB" i="1" dirty="0"/>
              <a:t>Customer Services</a:t>
            </a:r>
          </a:p>
          <a:p>
            <a:r>
              <a:rPr lang="en-GB" i="1" dirty="0"/>
              <a:t>Finance</a:t>
            </a:r>
          </a:p>
          <a:p>
            <a:r>
              <a:rPr lang="en-GB" i="1" dirty="0"/>
              <a:t>Legal</a:t>
            </a:r>
          </a:p>
          <a:p>
            <a:r>
              <a:rPr lang="en-GB" i="1" dirty="0"/>
              <a:t>Organisational Development</a:t>
            </a:r>
          </a:p>
          <a:p>
            <a:r>
              <a:rPr lang="en-GB" i="1" dirty="0"/>
              <a:t>Programmes, Redesign &amp; Quality</a:t>
            </a:r>
          </a:p>
          <a:p>
            <a:r>
              <a:rPr lang="en-GB" i="1" dirty="0"/>
              <a:t>Strategic Commissioning</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3000" dirty="0">
                <a:cs typeface="Calibri"/>
              </a:rPr>
              <a:t>Corporate Action Plan objectives</a:t>
            </a:r>
          </a:p>
          <a:p>
            <a:endParaRPr lang="en-GB" dirty="0">
              <a:cs typeface="Calibri"/>
            </a:endParaRPr>
          </a:p>
          <a:p>
            <a:endParaRPr lang="en-GB" dirty="0">
              <a:cs typeface="Calibri"/>
            </a:endParaRP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2325512770"/>
              </p:ext>
            </p:extLst>
          </p:nvPr>
        </p:nvGraphicFramePr>
        <p:xfrm>
          <a:off x="5802244" y="106680"/>
          <a:ext cx="6280268" cy="6538030"/>
        </p:xfrm>
        <a:graphic>
          <a:graphicData uri="http://schemas.openxmlformats.org/drawingml/2006/table">
            <a:tbl>
              <a:tblPr firstRow="1" bandRow="1">
                <a:tableStyleId>{9D7B26C5-4107-4FEC-AEDC-1716B250A1EF}</a:tableStyleId>
              </a:tblPr>
              <a:tblGrid>
                <a:gridCol w="4191000">
                  <a:extLst>
                    <a:ext uri="{9D8B030D-6E8A-4147-A177-3AD203B41FA5}">
                      <a16:colId xmlns:a16="http://schemas.microsoft.com/office/drawing/2014/main" val="1632953638"/>
                    </a:ext>
                  </a:extLst>
                </a:gridCol>
                <a:gridCol w="1365319">
                  <a:extLst>
                    <a:ext uri="{9D8B030D-6E8A-4147-A177-3AD203B41FA5}">
                      <a16:colId xmlns:a16="http://schemas.microsoft.com/office/drawing/2014/main" val="3276194889"/>
                    </a:ext>
                  </a:extLst>
                </a:gridCol>
                <a:gridCol w="723949">
                  <a:extLst>
                    <a:ext uri="{9D8B030D-6E8A-4147-A177-3AD203B41FA5}">
                      <a16:colId xmlns:a16="http://schemas.microsoft.com/office/drawing/2014/main" val="3436727633"/>
                    </a:ext>
                  </a:extLst>
                </a:gridCol>
              </a:tblGrid>
              <a:tr h="317777">
                <a:tc>
                  <a:txBody>
                    <a:bodyPr/>
                    <a:lstStyle/>
                    <a:p>
                      <a:r>
                        <a:rPr lang="en-GB" sz="1600" dirty="0"/>
                        <a:t>Key performance indicators</a:t>
                      </a:r>
                      <a:endParaRPr lang="en-GB" sz="1600" dirty="0">
                        <a:solidFill>
                          <a:schemeClr val="tx1"/>
                        </a:solidFill>
                      </a:endParaRPr>
                    </a:p>
                  </a:txBody>
                  <a:tcPr/>
                </a:tc>
                <a:tc>
                  <a:txBody>
                    <a:bodyPr/>
                    <a:lstStyle/>
                    <a:p>
                      <a:r>
                        <a:rPr lang="en-GB" sz="1600" dirty="0"/>
                        <a:t>Target</a:t>
                      </a:r>
                      <a:endParaRPr lang="en-GB" sz="1600" dirty="0">
                        <a:solidFill>
                          <a:schemeClr val="tx1"/>
                        </a:solidFill>
                      </a:endParaRPr>
                    </a:p>
                  </a:txBody>
                  <a:tcPr/>
                </a:tc>
                <a:tc>
                  <a:txBody>
                    <a:bodyPr/>
                    <a:lstStyle/>
                    <a:p>
                      <a:r>
                        <a:rPr lang="en-GB" sz="1600" dirty="0"/>
                        <a:t>Q1</a:t>
                      </a:r>
                      <a:endParaRPr lang="en-GB" sz="1600" dirty="0">
                        <a:solidFill>
                          <a:schemeClr val="tx1"/>
                        </a:solidFill>
                      </a:endParaRPr>
                    </a:p>
                  </a:txBody>
                  <a:tcPr/>
                </a:tc>
                <a:extLst>
                  <a:ext uri="{0D108BD9-81ED-4DB2-BD59-A6C34878D82A}">
                    <a16:rowId xmlns:a16="http://schemas.microsoft.com/office/drawing/2014/main" val="2704123125"/>
                  </a:ext>
                </a:extLst>
              </a:tr>
              <a:tr h="317777">
                <a:tc>
                  <a:txBody>
                    <a:bodyPr/>
                    <a:lstStyle/>
                    <a:p>
                      <a:pPr algn="l" fontAlgn="ctr"/>
                      <a:r>
                        <a:rPr lang="en-GB" sz="900" u="none" strike="noStrike" dirty="0">
                          <a:effectLst/>
                        </a:rPr>
                        <a:t>Customer satisfaction with CSC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97%</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6"/>
                          </a:solidFill>
                        </a:rPr>
                        <a:t>100%</a:t>
                      </a:r>
                    </a:p>
                  </a:txBody>
                  <a:tcPr marL="45720" marR="45720"/>
                </a:tc>
                <a:extLst>
                  <a:ext uri="{0D108BD9-81ED-4DB2-BD59-A6C34878D82A}">
                    <a16:rowId xmlns:a16="http://schemas.microsoft.com/office/drawing/2014/main" val="1916505141"/>
                  </a:ext>
                </a:extLst>
              </a:tr>
              <a:tr h="317777">
                <a:tc>
                  <a:txBody>
                    <a:bodyPr/>
                    <a:lstStyle/>
                    <a:p>
                      <a:pPr algn="l" fontAlgn="ctr"/>
                      <a:r>
                        <a:rPr lang="en-GB" sz="900" u="none" strike="noStrike" dirty="0">
                          <a:effectLst/>
                        </a:rPr>
                        <a:t>Calls answered and completed by CSC - one and done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65%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accent6"/>
                          </a:solidFill>
                        </a:rPr>
                        <a:t>84.5</a:t>
                      </a:r>
                      <a:r>
                        <a:rPr lang="en-GB" sz="1200" b="1" dirty="0">
                          <a:solidFill>
                            <a:schemeClr val="accent6"/>
                          </a:solidFill>
                        </a:rPr>
                        <a:t>%</a:t>
                      </a:r>
                    </a:p>
                  </a:txBody>
                  <a:tcPr marL="45720" marR="45720"/>
                </a:tc>
                <a:extLst>
                  <a:ext uri="{0D108BD9-81ED-4DB2-BD59-A6C34878D82A}">
                    <a16:rowId xmlns:a16="http://schemas.microsoft.com/office/drawing/2014/main" val="198724392"/>
                  </a:ext>
                </a:extLst>
              </a:tr>
              <a:tr h="317777">
                <a:tc>
                  <a:txBody>
                    <a:bodyPr/>
                    <a:lstStyle/>
                    <a:p>
                      <a:pPr algn="l" fontAlgn="ctr"/>
                      <a:r>
                        <a:rPr lang="en-GB" sz="900" u="none" strike="noStrike" dirty="0">
                          <a:effectLst/>
                        </a:rPr>
                        <a:t>Number of complaints received - Regeneration &amp; Place</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5</a:t>
                      </a:r>
                    </a:p>
                  </a:txBody>
                  <a:tcPr marL="45720" marR="45720"/>
                </a:tc>
                <a:extLst>
                  <a:ext uri="{0D108BD9-81ED-4DB2-BD59-A6C34878D82A}">
                    <a16:rowId xmlns:a16="http://schemas.microsoft.com/office/drawing/2014/main" val="2630147201"/>
                  </a:ext>
                </a:extLst>
              </a:tr>
              <a:tr h="346665">
                <a:tc>
                  <a:txBody>
                    <a:bodyPr/>
                    <a:lstStyle/>
                    <a:p>
                      <a:pPr algn="l" fontAlgn="ctr"/>
                      <a:r>
                        <a:rPr lang="en-GB" sz="900" u="none" strike="noStrike" dirty="0">
                          <a:effectLst/>
                        </a:rPr>
                        <a:t>Complaints completed within 10 days (%) - Regeneration &amp; Place</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accent4"/>
                          </a:solidFill>
                        </a:rPr>
                        <a:t>60</a:t>
                      </a:r>
                    </a:p>
                  </a:txBody>
                  <a:tcPr marL="45720" marR="45720"/>
                </a:tc>
                <a:extLst>
                  <a:ext uri="{0D108BD9-81ED-4DB2-BD59-A6C34878D82A}">
                    <a16:rowId xmlns:a16="http://schemas.microsoft.com/office/drawing/2014/main" val="3694252126"/>
                  </a:ext>
                </a:extLst>
              </a:tr>
              <a:tr h="317777">
                <a:tc>
                  <a:txBody>
                    <a:bodyPr/>
                    <a:lstStyle/>
                    <a:p>
                      <a:pPr algn="l" fontAlgn="ctr"/>
                      <a:r>
                        <a:rPr lang="en-GB" sz="900" u="none" strike="noStrike" dirty="0">
                          <a:effectLst/>
                        </a:rPr>
                        <a:t>Number of complaints received - Corporate Services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258</a:t>
                      </a:r>
                    </a:p>
                  </a:txBody>
                  <a:tcPr marL="45720" marR="45720"/>
                </a:tc>
                <a:extLst>
                  <a:ext uri="{0D108BD9-81ED-4DB2-BD59-A6C34878D82A}">
                    <a16:rowId xmlns:a16="http://schemas.microsoft.com/office/drawing/2014/main" val="1411857323"/>
                  </a:ext>
                </a:extLst>
              </a:tr>
              <a:tr h="317777">
                <a:tc>
                  <a:txBody>
                    <a:bodyPr/>
                    <a:lstStyle/>
                    <a:p>
                      <a:pPr algn="l" fontAlgn="ctr"/>
                      <a:r>
                        <a:rPr lang="en-GB" sz="900" u="none" strike="noStrike" dirty="0">
                          <a:effectLst/>
                        </a:rPr>
                        <a:t>Complaints completed within 10 days (%) - Corporate Services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rgbClr val="FF0000"/>
                          </a:solidFill>
                        </a:rPr>
                        <a:t>19%</a:t>
                      </a:r>
                    </a:p>
                  </a:txBody>
                  <a:tcPr marL="45720" marR="45720"/>
                </a:tc>
                <a:extLst>
                  <a:ext uri="{0D108BD9-81ED-4DB2-BD59-A6C34878D82A}">
                    <a16:rowId xmlns:a16="http://schemas.microsoft.com/office/drawing/2014/main" val="439508258"/>
                  </a:ext>
                </a:extLst>
              </a:tr>
              <a:tr h="288888">
                <a:tc>
                  <a:txBody>
                    <a:bodyPr/>
                    <a:lstStyle/>
                    <a:p>
                      <a:pPr algn="l" fontAlgn="ctr"/>
                      <a:r>
                        <a:rPr lang="en-GB" sz="900" u="none" strike="noStrike" dirty="0">
                          <a:effectLst/>
                        </a:rPr>
                        <a:t>Council tax cash collection rate - cumulative (%)</a:t>
                      </a:r>
                      <a:endParaRPr lang="en-GB" sz="900" b="0" i="0" u="none" strike="noStrike" dirty="0">
                        <a:solidFill>
                          <a:schemeClr val="tx1"/>
                        </a:solidFill>
                        <a:effectLst/>
                        <a:latin typeface="Calibri"/>
                      </a:endParaRPr>
                    </a:p>
                  </a:txBody>
                  <a:tcPr marL="45720" marR="45720" anchor="ctr"/>
                </a:tc>
                <a:tc>
                  <a:txBody>
                    <a:bodyPr/>
                    <a:lstStyle/>
                    <a:p>
                      <a:pPr algn="l" fontAlgn="ctr"/>
                      <a:r>
                        <a:rPr lang="en-GB" sz="700" u="none" strike="noStrike" dirty="0">
                          <a:effectLst/>
                        </a:rPr>
                        <a:t>above 98.9% (year end cumulative)</a:t>
                      </a:r>
                      <a:endParaRPr lang="en-GB" sz="7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u="none" strike="noStrike" dirty="0">
                          <a:solidFill>
                            <a:schemeClr val="accent4"/>
                          </a:solidFill>
                          <a:effectLst/>
                        </a:rPr>
                        <a:t>29.6%</a:t>
                      </a:r>
                      <a:endParaRPr lang="en-GB" sz="1400" b="1" i="0" u="none" strike="noStrike" dirty="0">
                        <a:solidFill>
                          <a:schemeClr val="accent4"/>
                        </a:solidFill>
                        <a:effectLst/>
                        <a:latin typeface="Calibri" panose="020F0502020204030204" pitchFamily="34" charset="0"/>
                      </a:endParaRPr>
                    </a:p>
                  </a:txBody>
                  <a:tcPr marL="45720" marR="45720" anchor="ctr"/>
                </a:tc>
                <a:extLst>
                  <a:ext uri="{0D108BD9-81ED-4DB2-BD59-A6C34878D82A}">
                    <a16:rowId xmlns:a16="http://schemas.microsoft.com/office/drawing/2014/main" val="66022579"/>
                  </a:ext>
                </a:extLst>
              </a:tr>
              <a:tr h="288888">
                <a:tc>
                  <a:txBody>
                    <a:bodyPr/>
                    <a:lstStyle/>
                    <a:p>
                      <a:pPr algn="l" fontAlgn="ctr"/>
                      <a:r>
                        <a:rPr lang="en-GB" sz="900" u="none" strike="noStrike" dirty="0">
                          <a:effectLst/>
                        </a:rPr>
                        <a:t>Non domestic rates cash collection - cumulative (%)</a:t>
                      </a:r>
                      <a:endParaRPr lang="en-GB" sz="900" b="0" i="0" u="none" strike="noStrike" dirty="0">
                        <a:solidFill>
                          <a:schemeClr val="tx1"/>
                        </a:solidFill>
                        <a:effectLst/>
                        <a:latin typeface="Calibri"/>
                      </a:endParaRPr>
                    </a:p>
                  </a:txBody>
                  <a:tcPr marL="45720" marR="45720" anchor="ctr"/>
                </a:tc>
                <a:tc>
                  <a:txBody>
                    <a:bodyPr/>
                    <a:lstStyle/>
                    <a:p>
                      <a:pPr algn="l" fontAlgn="ctr"/>
                      <a:r>
                        <a:rPr lang="en-GB" sz="700" u="none" strike="noStrike" dirty="0">
                          <a:effectLst/>
                        </a:rPr>
                        <a:t>above 98.6% (year end cumulative)</a:t>
                      </a:r>
                      <a:endParaRPr lang="en-GB" sz="7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u="none" strike="noStrike" dirty="0">
                          <a:solidFill>
                            <a:schemeClr val="accent4"/>
                          </a:solidFill>
                          <a:effectLst/>
                        </a:rPr>
                        <a:t>29.8%</a:t>
                      </a:r>
                      <a:endParaRPr lang="en-GB" sz="1400" b="1" i="0" u="none" strike="noStrike" dirty="0">
                        <a:solidFill>
                          <a:schemeClr val="accent4"/>
                        </a:solidFill>
                        <a:effectLst/>
                        <a:latin typeface="Calibri" panose="020F0502020204030204" pitchFamily="34" charset="0"/>
                      </a:endParaRPr>
                    </a:p>
                  </a:txBody>
                  <a:tcPr marL="45720" marR="45720" anchor="ctr"/>
                </a:tc>
                <a:extLst>
                  <a:ext uri="{0D108BD9-81ED-4DB2-BD59-A6C34878D82A}">
                    <a16:rowId xmlns:a16="http://schemas.microsoft.com/office/drawing/2014/main" val="1115514069"/>
                  </a:ext>
                </a:extLst>
              </a:tr>
              <a:tr h="288888">
                <a:tc>
                  <a:txBody>
                    <a:bodyPr/>
                    <a:lstStyle/>
                    <a:p>
                      <a:pPr algn="l" fontAlgn="ctr"/>
                      <a:r>
                        <a:rPr lang="en-GB" sz="900" u="none" strike="noStrike" dirty="0">
                          <a:effectLst/>
                        </a:rPr>
                        <a:t>Average processing time - housing benefit and council tax benefit change events (days)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below 7</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u="none" strike="noStrike" dirty="0">
                          <a:solidFill>
                            <a:schemeClr val="accent6"/>
                          </a:solidFill>
                          <a:effectLst/>
                        </a:rPr>
                        <a:t>3.0</a:t>
                      </a:r>
                      <a:endParaRPr lang="en-GB" sz="1400" b="1" i="0" u="none" strike="noStrike" dirty="0">
                        <a:solidFill>
                          <a:schemeClr val="accent6"/>
                        </a:solidFill>
                        <a:effectLst/>
                        <a:latin typeface="Calibri" panose="020F0502020204030204" pitchFamily="34" charset="0"/>
                      </a:endParaRPr>
                    </a:p>
                  </a:txBody>
                  <a:tcPr marL="45720" marR="45720" anchor="ctr"/>
                </a:tc>
                <a:extLst>
                  <a:ext uri="{0D108BD9-81ED-4DB2-BD59-A6C34878D82A}">
                    <a16:rowId xmlns:a16="http://schemas.microsoft.com/office/drawing/2014/main" val="3654311373"/>
                  </a:ext>
                </a:extLst>
              </a:tr>
              <a:tr h="288888">
                <a:tc>
                  <a:txBody>
                    <a:bodyPr/>
                    <a:lstStyle/>
                    <a:p>
                      <a:pPr algn="l" fontAlgn="ctr"/>
                      <a:r>
                        <a:rPr lang="en-GB" sz="900" u="none" strike="noStrike" dirty="0">
                          <a:effectLst/>
                        </a:rPr>
                        <a:t>Average processing time - housing benefit and council tax benefit - new claims (days)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below 17</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400" b="1" u="none" strike="noStrike" dirty="0">
                          <a:solidFill>
                            <a:schemeClr val="accent6"/>
                          </a:solidFill>
                          <a:effectLst/>
                        </a:rPr>
                        <a:t>14.6</a:t>
                      </a:r>
                      <a:endParaRPr lang="en-GB" sz="1400" b="1" i="0" u="none" strike="noStrike" dirty="0">
                        <a:solidFill>
                          <a:schemeClr val="accent6"/>
                        </a:solidFill>
                        <a:effectLst/>
                        <a:latin typeface="Calibri" panose="020F0502020204030204" pitchFamily="34" charset="0"/>
                      </a:endParaRPr>
                    </a:p>
                  </a:txBody>
                  <a:tcPr marL="45720" marR="45720" anchor="ctr"/>
                </a:tc>
                <a:extLst>
                  <a:ext uri="{0D108BD9-81ED-4DB2-BD59-A6C34878D82A}">
                    <a16:rowId xmlns:a16="http://schemas.microsoft.com/office/drawing/2014/main" val="2174364672"/>
                  </a:ext>
                </a:extLst>
              </a:tr>
              <a:tr h="288888">
                <a:tc>
                  <a:txBody>
                    <a:bodyPr/>
                    <a:lstStyle/>
                    <a:p>
                      <a:pPr algn="l" fontAlgn="ctr"/>
                      <a:r>
                        <a:rPr lang="en-GB" sz="900" u="none" strike="noStrike" dirty="0">
                          <a:effectLst/>
                        </a:rPr>
                        <a:t>Freedom of Information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78</a:t>
                      </a:r>
                    </a:p>
                  </a:txBody>
                  <a:tcPr marL="45720" marR="45720"/>
                </a:tc>
                <a:extLst>
                  <a:ext uri="{0D108BD9-81ED-4DB2-BD59-A6C34878D82A}">
                    <a16:rowId xmlns:a16="http://schemas.microsoft.com/office/drawing/2014/main" val="936993810"/>
                  </a:ext>
                </a:extLst>
              </a:tr>
              <a:tr h="288888">
                <a:tc>
                  <a:txBody>
                    <a:bodyPr/>
                    <a:lstStyle/>
                    <a:p>
                      <a:pPr algn="l" fontAlgn="ctr"/>
                      <a:r>
                        <a:rPr lang="en-GB" sz="900" u="none" strike="noStrike" dirty="0">
                          <a:effectLst/>
                        </a:rPr>
                        <a:t>Freedom of Information - requests completed within 20 day statutory deadline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6"/>
                          </a:solidFill>
                        </a:rPr>
                        <a:t>98.7%</a:t>
                      </a:r>
                    </a:p>
                  </a:txBody>
                  <a:tcPr marL="45720" marR="45720"/>
                </a:tc>
                <a:extLst>
                  <a:ext uri="{0D108BD9-81ED-4DB2-BD59-A6C34878D82A}">
                    <a16:rowId xmlns:a16="http://schemas.microsoft.com/office/drawing/2014/main" val="2093478671"/>
                  </a:ext>
                </a:extLst>
              </a:tr>
              <a:tr h="288888">
                <a:tc>
                  <a:txBody>
                    <a:bodyPr/>
                    <a:lstStyle/>
                    <a:p>
                      <a:pPr algn="l" fontAlgn="ctr"/>
                      <a:r>
                        <a:rPr lang="en-GB" sz="900" u="none" strike="noStrike" dirty="0">
                          <a:effectLst/>
                        </a:rPr>
                        <a:t>Environmental Information Regulations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30</a:t>
                      </a:r>
                    </a:p>
                  </a:txBody>
                  <a:tcPr marL="45720" marR="45720"/>
                </a:tc>
                <a:extLst>
                  <a:ext uri="{0D108BD9-81ED-4DB2-BD59-A6C34878D82A}">
                    <a16:rowId xmlns:a16="http://schemas.microsoft.com/office/drawing/2014/main" val="3059049621"/>
                  </a:ext>
                </a:extLst>
              </a:tr>
              <a:tr h="288888">
                <a:tc>
                  <a:txBody>
                    <a:bodyPr/>
                    <a:lstStyle/>
                    <a:p>
                      <a:pPr algn="l" fontAlgn="ctr"/>
                      <a:r>
                        <a:rPr lang="en-GB" sz="800" u="none" strike="noStrike" dirty="0">
                          <a:effectLst/>
                        </a:rPr>
                        <a:t>Environmental Information Regulations - requests completed within 20 day statutory deadline (%)</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4"/>
                          </a:solidFill>
                        </a:rPr>
                        <a:t>86.7%</a:t>
                      </a:r>
                    </a:p>
                  </a:txBody>
                  <a:tcPr marL="45720" marR="45720"/>
                </a:tc>
                <a:extLst>
                  <a:ext uri="{0D108BD9-81ED-4DB2-BD59-A6C34878D82A}">
                    <a16:rowId xmlns:a16="http://schemas.microsoft.com/office/drawing/2014/main" val="2162356016"/>
                  </a:ext>
                </a:extLst>
              </a:tr>
              <a:tr h="174588">
                <a:tc>
                  <a:txBody>
                    <a:bodyPr/>
                    <a:lstStyle/>
                    <a:p>
                      <a:pPr algn="l" fontAlgn="ctr"/>
                      <a:r>
                        <a:rPr lang="en-GB" sz="900" u="none" strike="noStrike" dirty="0">
                          <a:effectLst/>
                        </a:rPr>
                        <a:t>Subject Access Requests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tx1"/>
                          </a:solidFill>
                        </a:rPr>
                        <a:t>3</a:t>
                      </a:r>
                    </a:p>
                  </a:txBody>
                  <a:tcPr marL="45720" marR="45720"/>
                </a:tc>
                <a:extLst>
                  <a:ext uri="{0D108BD9-81ED-4DB2-BD59-A6C34878D82A}">
                    <a16:rowId xmlns:a16="http://schemas.microsoft.com/office/drawing/2014/main" val="725290802"/>
                  </a:ext>
                </a:extLst>
              </a:tr>
              <a:tr h="174588">
                <a:tc>
                  <a:txBody>
                    <a:bodyPr/>
                    <a:lstStyle/>
                    <a:p>
                      <a:pPr algn="l" fontAlgn="ctr"/>
                      <a:r>
                        <a:rPr lang="en-GB" sz="800" u="none" strike="noStrike" dirty="0">
                          <a:effectLst/>
                        </a:rPr>
                        <a:t>Subject Access Requests - requests completed within statutory deadline of one month (%)</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tc>
                <a:tc>
                  <a:txBody>
                    <a:bodyPr/>
                    <a:lstStyle/>
                    <a:p>
                      <a:r>
                        <a:rPr lang="en-GB" sz="1400" b="1" dirty="0">
                          <a:solidFill>
                            <a:schemeClr val="accent6"/>
                          </a:solidFill>
                        </a:rPr>
                        <a:t>100%</a:t>
                      </a:r>
                    </a:p>
                  </a:txBody>
                  <a:tcPr marL="45720" marR="45720"/>
                </a:tc>
                <a:extLst>
                  <a:ext uri="{0D108BD9-81ED-4DB2-BD59-A6C34878D82A}">
                    <a16:rowId xmlns:a16="http://schemas.microsoft.com/office/drawing/2014/main" val="2429092972"/>
                  </a:ext>
                </a:extLst>
              </a:tr>
              <a:tr h="228600">
                <a:tc>
                  <a:txBody>
                    <a:bodyPr/>
                    <a:lstStyle/>
                    <a:p>
                      <a:pPr marL="0" algn="l" rtl="0" eaLnBrk="1" fontAlgn="ctr" latinLnBrk="0" hangingPunct="1">
                        <a:spcBef>
                          <a:spcPts val="0"/>
                        </a:spcBef>
                        <a:spcAft>
                          <a:spcPts val="0"/>
                        </a:spcAft>
                      </a:pPr>
                      <a:r>
                        <a:rPr lang="en-GB" sz="900" kern="1200" dirty="0">
                          <a:effectLst/>
                        </a:rPr>
                        <a:t>Number of missed bins</a:t>
                      </a:r>
                      <a:endParaRPr lang="en-GB" sz="900" dirty="0">
                        <a:effectLst/>
                      </a:endParaRPr>
                    </a:p>
                  </a:txBody>
                  <a:tcPr marL="45720" marR="45720" anchor="ctr"/>
                </a:tc>
                <a:tc>
                  <a:txBody>
                    <a:bodyPr/>
                    <a:lstStyle/>
                    <a:p>
                      <a:pPr marL="0" algn="l" rtl="0" eaLnBrk="1" fontAlgn="ctr" latinLnBrk="0" hangingPunct="1">
                        <a:spcBef>
                          <a:spcPts val="0"/>
                        </a:spcBef>
                        <a:spcAft>
                          <a:spcPts val="0"/>
                        </a:spcAft>
                      </a:pPr>
                      <a:r>
                        <a:rPr lang="en-GB" sz="900" kern="1200" dirty="0">
                          <a:effectLst/>
                        </a:rPr>
                        <a:t>Less than 35 per 100,000</a:t>
                      </a:r>
                      <a:endParaRPr lang="en-GB" sz="1200" dirty="0">
                        <a:effectLst/>
                      </a:endParaRPr>
                    </a:p>
                  </a:txBody>
                  <a:tcPr marL="45720" marR="45720" anchor="ctr"/>
                </a:tc>
                <a:tc>
                  <a:txBody>
                    <a:bodyPr/>
                    <a:lstStyle/>
                    <a:p>
                      <a:pPr marL="0" algn="l" rtl="0" eaLnBrk="1" fontAlgn="ctr" latinLnBrk="0" hangingPunct="1">
                        <a:spcBef>
                          <a:spcPts val="0"/>
                        </a:spcBef>
                        <a:spcAft>
                          <a:spcPts val="0"/>
                        </a:spcAft>
                      </a:pPr>
                      <a:r>
                        <a:rPr lang="en-GB" sz="1400" b="1" kern="1200" dirty="0">
                          <a:solidFill>
                            <a:srgbClr val="FF0000"/>
                          </a:solidFill>
                          <a:effectLst/>
                        </a:rPr>
                        <a:t>260</a:t>
                      </a:r>
                      <a:endParaRPr lang="en-GB" sz="1400" b="1" dirty="0">
                        <a:solidFill>
                          <a:srgbClr val="FF0000"/>
                        </a:solidFill>
                        <a:effectLst/>
                      </a:endParaRPr>
                    </a:p>
                  </a:txBody>
                  <a:tcPr marL="45720" marR="45720" anchor="ctr"/>
                </a:tc>
                <a:extLst>
                  <a:ext uri="{0D108BD9-81ED-4DB2-BD59-A6C34878D82A}">
                    <a16:rowId xmlns:a16="http://schemas.microsoft.com/office/drawing/2014/main" val="4251891210"/>
                  </a:ext>
                </a:extLst>
              </a:tr>
              <a:tr h="288888">
                <a:tc>
                  <a:txBody>
                    <a:bodyPr/>
                    <a:lstStyle/>
                    <a:p>
                      <a:pPr marL="0" algn="l" rtl="0" eaLnBrk="1" fontAlgn="ctr" latinLnBrk="0" hangingPunct="1">
                        <a:spcBef>
                          <a:spcPts val="0"/>
                        </a:spcBef>
                        <a:spcAft>
                          <a:spcPts val="0"/>
                        </a:spcAft>
                      </a:pPr>
                      <a:r>
                        <a:rPr lang="en-GB" sz="900" kern="1200" dirty="0">
                          <a:effectLst/>
                        </a:rPr>
                        <a:t>Percentage of household waste recycled and composted</a:t>
                      </a:r>
                      <a:endParaRPr lang="en-GB" sz="900" dirty="0">
                        <a:effectLst/>
                      </a:endParaRPr>
                    </a:p>
                  </a:txBody>
                  <a:tcPr marL="45720" marR="45720" anchor="ctr"/>
                </a:tc>
                <a:tc>
                  <a:txBody>
                    <a:bodyPr/>
                    <a:lstStyle/>
                    <a:p>
                      <a:pPr marL="0" algn="l" rtl="0" eaLnBrk="1" fontAlgn="ctr" latinLnBrk="0" hangingPunct="1">
                        <a:spcBef>
                          <a:spcPts val="0"/>
                        </a:spcBef>
                        <a:spcAft>
                          <a:spcPts val="0"/>
                        </a:spcAft>
                      </a:pPr>
                      <a:r>
                        <a:rPr lang="en-GB" sz="1100" kern="1200">
                          <a:effectLst/>
                        </a:rPr>
                        <a:t>Above 30%</a:t>
                      </a:r>
                      <a:endParaRPr lang="en-GB">
                        <a:effectLst/>
                      </a:endParaRPr>
                    </a:p>
                  </a:txBody>
                  <a:tcPr marL="45720" marR="45720" anchor="ctr"/>
                </a:tc>
                <a:tc>
                  <a:txBody>
                    <a:bodyPr/>
                    <a:lstStyle/>
                    <a:p>
                      <a:pPr marL="0" algn="l" rtl="0" eaLnBrk="1" fontAlgn="ctr" latinLnBrk="0" hangingPunct="1">
                        <a:spcBef>
                          <a:spcPts val="0"/>
                        </a:spcBef>
                        <a:spcAft>
                          <a:spcPts val="0"/>
                        </a:spcAft>
                      </a:pPr>
                      <a:r>
                        <a:rPr lang="en-GB" sz="1400" b="1" kern="1200" dirty="0">
                          <a:solidFill>
                            <a:schemeClr val="accent6"/>
                          </a:solidFill>
                          <a:effectLst/>
                        </a:rPr>
                        <a:t>32%</a:t>
                      </a:r>
                      <a:endParaRPr lang="en-GB" sz="1400" b="1" dirty="0">
                        <a:solidFill>
                          <a:schemeClr val="accent6"/>
                        </a:solidFill>
                        <a:effectLst/>
                      </a:endParaRPr>
                    </a:p>
                  </a:txBody>
                  <a:tcPr marL="45720" marR="45720" anchor="ctr"/>
                </a:tc>
                <a:extLst>
                  <a:ext uri="{0D108BD9-81ED-4DB2-BD59-A6C34878D82A}">
                    <a16:rowId xmlns:a16="http://schemas.microsoft.com/office/drawing/2014/main" val="1362401362"/>
                  </a:ext>
                </a:extLst>
              </a:tr>
              <a:tr h="288888">
                <a:tc>
                  <a:txBody>
                    <a:bodyPr/>
                    <a:lstStyle/>
                    <a:p>
                      <a:pPr marL="0" algn="l" rtl="0" eaLnBrk="1" fontAlgn="ctr" latinLnBrk="0" hangingPunct="1">
                        <a:spcBef>
                          <a:spcPts val="0"/>
                        </a:spcBef>
                        <a:spcAft>
                          <a:spcPts val="0"/>
                        </a:spcAft>
                      </a:pPr>
                      <a:r>
                        <a:rPr lang="en-GB" sz="900" kern="1200" dirty="0">
                          <a:effectLst/>
                        </a:rPr>
                        <a:t>Contamination of recycling (%)</a:t>
                      </a:r>
                      <a:endParaRPr lang="en-GB" sz="900" dirty="0">
                        <a:effectLst/>
                      </a:endParaRPr>
                    </a:p>
                  </a:txBody>
                  <a:tcPr marL="45720" marR="45720" anchor="ctr"/>
                </a:tc>
                <a:tc>
                  <a:txBody>
                    <a:bodyPr/>
                    <a:lstStyle/>
                    <a:p>
                      <a:pPr marL="0" algn="l" rtl="0" eaLnBrk="1" fontAlgn="ctr" latinLnBrk="0" hangingPunct="1">
                        <a:spcBef>
                          <a:spcPts val="0"/>
                        </a:spcBef>
                        <a:spcAft>
                          <a:spcPts val="0"/>
                        </a:spcAft>
                      </a:pPr>
                      <a:r>
                        <a:rPr lang="en-GB" sz="1100" kern="1200" dirty="0">
                          <a:effectLst/>
                        </a:rPr>
                        <a:t>Less than 10%</a:t>
                      </a:r>
                      <a:endParaRPr lang="en-GB" dirty="0">
                        <a:effectLst/>
                      </a:endParaRPr>
                    </a:p>
                  </a:txBody>
                  <a:tcPr marL="45720" marR="45720" anchor="ctr"/>
                </a:tc>
                <a:tc>
                  <a:txBody>
                    <a:bodyPr/>
                    <a:lstStyle/>
                    <a:p>
                      <a:pPr marL="0" algn="l" rtl="0" eaLnBrk="1" fontAlgn="ctr" latinLnBrk="0" hangingPunct="1">
                        <a:spcBef>
                          <a:spcPts val="0"/>
                        </a:spcBef>
                        <a:spcAft>
                          <a:spcPts val="0"/>
                        </a:spcAft>
                      </a:pPr>
                      <a:r>
                        <a:rPr lang="en-GB" sz="1400" b="1" kern="1200" dirty="0">
                          <a:solidFill>
                            <a:srgbClr val="FF0000"/>
                          </a:solidFill>
                          <a:effectLst/>
                        </a:rPr>
                        <a:t>19%</a:t>
                      </a:r>
                      <a:endParaRPr lang="en-GB" sz="1400" b="1" dirty="0">
                        <a:solidFill>
                          <a:srgbClr val="FF0000"/>
                        </a:solidFill>
                        <a:effectLst/>
                      </a:endParaRPr>
                    </a:p>
                  </a:txBody>
                  <a:tcPr marL="45720" marR="45720" anchor="ctr"/>
                </a:tc>
                <a:extLst>
                  <a:ext uri="{0D108BD9-81ED-4DB2-BD59-A6C34878D82A}">
                    <a16:rowId xmlns:a16="http://schemas.microsoft.com/office/drawing/2014/main" val="3564214122"/>
                  </a:ext>
                </a:extLst>
              </a:tr>
              <a:tr h="288888">
                <a:tc>
                  <a:txBody>
                    <a:bodyPr/>
                    <a:lstStyle/>
                    <a:p>
                      <a:pPr marL="0" algn="l" rtl="0" eaLnBrk="1" fontAlgn="ctr" latinLnBrk="0" hangingPunct="1">
                        <a:spcBef>
                          <a:spcPts val="0"/>
                        </a:spcBef>
                        <a:spcAft>
                          <a:spcPts val="0"/>
                        </a:spcAft>
                      </a:pPr>
                      <a:r>
                        <a:rPr lang="en-GB" sz="900" kern="1200" dirty="0">
                          <a:effectLst/>
                        </a:rPr>
                        <a:t>Number of </a:t>
                      </a:r>
                      <a:r>
                        <a:rPr lang="en-GB" sz="900" kern="1200" dirty="0" err="1">
                          <a:effectLst/>
                        </a:rPr>
                        <a:t>flytipping</a:t>
                      </a:r>
                      <a:r>
                        <a:rPr lang="en-GB" sz="900" kern="1200" dirty="0">
                          <a:effectLst/>
                        </a:rPr>
                        <a:t>  cases reported</a:t>
                      </a:r>
                      <a:endParaRPr lang="en-GB" sz="900" dirty="0">
                        <a:effectLst/>
                      </a:endParaRPr>
                    </a:p>
                  </a:txBody>
                  <a:tcPr marL="45720" marR="45720" anchor="ctr"/>
                </a:tc>
                <a:tc>
                  <a:txBody>
                    <a:bodyPr/>
                    <a:lstStyle/>
                    <a:p>
                      <a:pPr marL="0" algn="l" rtl="0" eaLnBrk="1" fontAlgn="ctr" latinLnBrk="0" hangingPunct="1">
                        <a:spcBef>
                          <a:spcPts val="0"/>
                        </a:spcBef>
                        <a:spcAft>
                          <a:spcPts val="0"/>
                        </a:spcAft>
                      </a:pPr>
                      <a:r>
                        <a:rPr lang="en-GB" sz="1100" kern="1200" dirty="0">
                          <a:effectLst/>
                        </a:rPr>
                        <a:t>Less than 120</a:t>
                      </a:r>
                      <a:endParaRPr lang="en-GB" dirty="0">
                        <a:effectLst/>
                      </a:endParaRPr>
                    </a:p>
                  </a:txBody>
                  <a:tcPr marL="45720" marR="45720" anchor="ctr"/>
                </a:tc>
                <a:tc>
                  <a:txBody>
                    <a:bodyPr/>
                    <a:lstStyle/>
                    <a:p>
                      <a:pPr marL="0" algn="l" rtl="0" eaLnBrk="1" fontAlgn="ctr" latinLnBrk="0" hangingPunct="1">
                        <a:spcBef>
                          <a:spcPts val="0"/>
                        </a:spcBef>
                        <a:spcAft>
                          <a:spcPts val="0"/>
                        </a:spcAft>
                      </a:pPr>
                      <a:r>
                        <a:rPr lang="en-GB" sz="1400" b="1" kern="1200" dirty="0">
                          <a:solidFill>
                            <a:srgbClr val="FFC000"/>
                          </a:solidFill>
                          <a:effectLst/>
                        </a:rPr>
                        <a:t>148</a:t>
                      </a:r>
                      <a:endParaRPr lang="en-GB" sz="1400" b="1" dirty="0">
                        <a:solidFill>
                          <a:srgbClr val="FFC000"/>
                        </a:solidFill>
                        <a:effectLst/>
                      </a:endParaRPr>
                    </a:p>
                  </a:txBody>
                  <a:tcPr marL="45720" marR="45720" anchor="ctr"/>
                </a:tc>
                <a:extLst>
                  <a:ext uri="{0D108BD9-81ED-4DB2-BD59-A6C34878D82A}">
                    <a16:rowId xmlns:a16="http://schemas.microsoft.com/office/drawing/2014/main" val="2839323883"/>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473184"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0</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53675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6</a:t>
            </a:r>
          </a:p>
          <a:p>
            <a:pPr algn="ct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781756"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6"/>
                </a:solidFill>
                <a:cs typeface="Calibri"/>
              </a:rPr>
              <a:t>32</a:t>
            </a:r>
          </a:p>
          <a:p>
            <a:pPr algn="ctr"/>
            <a:r>
              <a:rPr lang="en-GB" sz="28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3676714" y="5228302"/>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tx1">
                    <a:lumMod val="50000"/>
                  </a:schemeClr>
                </a:solidFill>
                <a:cs typeface="Calibri"/>
              </a:rPr>
              <a:t>0</a:t>
            </a:r>
          </a:p>
          <a:p>
            <a:pPr algn="ctr"/>
            <a:r>
              <a:rPr lang="en-GB" sz="2600" dirty="0">
                <a:solidFill>
                  <a:schemeClr val="tx1">
                    <a:lumMod val="50000"/>
                  </a:schemeClr>
                </a:solidFill>
                <a:cs typeface="Calibri"/>
              </a:rPr>
              <a:t>Complete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56649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14465" y="-200887"/>
            <a:ext cx="4795371" cy="1477328"/>
          </a:xfrm>
        </p:spPr>
        <p:txBody>
          <a:bodyPr>
            <a:normAutofit/>
          </a:bodyPr>
          <a:lstStyle/>
          <a:p>
            <a:r>
              <a:rPr lang="en-GB" sz="4000" dirty="0"/>
              <a:t>Regeneration &amp; Place performance</a:t>
            </a:r>
          </a:p>
        </p:txBody>
      </p:sp>
      <p:sp>
        <p:nvSpPr>
          <p:cNvPr id="4" name="TextBox 3">
            <a:extLst>
              <a:ext uri="{FF2B5EF4-FFF2-40B4-BE49-F238E27FC236}">
                <a16:creationId xmlns:a16="http://schemas.microsoft.com/office/drawing/2014/main" id="{9D90BC29-E0CC-4001-9353-BD0BF2B9A913}"/>
              </a:ext>
            </a:extLst>
          </p:cNvPr>
          <p:cNvSpPr txBox="1"/>
          <p:nvPr/>
        </p:nvSpPr>
        <p:spPr>
          <a:xfrm>
            <a:off x="136302" y="1171934"/>
            <a:ext cx="4539343" cy="1477328"/>
          </a:xfrm>
          <a:prstGeom prst="rect">
            <a:avLst/>
          </a:prstGeom>
          <a:noFill/>
        </p:spPr>
        <p:txBody>
          <a:bodyPr wrap="square" lIns="91440" tIns="45720" rIns="91440" bIns="45720" rtlCol="0" anchor="t">
            <a:spAutoFit/>
          </a:bodyPr>
          <a:lstStyle/>
          <a:p>
            <a:r>
              <a:rPr lang="en-GB" i="1" dirty="0"/>
              <a:t>Housing &amp; Communities</a:t>
            </a:r>
          </a:p>
          <a:p>
            <a:r>
              <a:rPr lang="en-GB" i="1" dirty="0"/>
              <a:t>Neighbourhood Support</a:t>
            </a:r>
          </a:p>
          <a:p>
            <a:r>
              <a:rPr lang="en-GB" i="1" dirty="0"/>
              <a:t>Planning</a:t>
            </a:r>
          </a:p>
          <a:p>
            <a:r>
              <a:rPr lang="en-GB" i="1" dirty="0"/>
              <a:t>Property</a:t>
            </a:r>
          </a:p>
          <a:p>
            <a:r>
              <a:rPr lang="en-GB" i="1" dirty="0"/>
              <a:t>Regeneration &amp; Economy</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2800" dirty="0">
                <a:cs typeface="Calibri"/>
              </a:rPr>
              <a:t>Co</a:t>
            </a:r>
            <a:r>
              <a:rPr lang="en-GB" sz="2600" dirty="0">
                <a:cs typeface="Calibri"/>
              </a:rPr>
              <a:t>rporate Action Plan objectives</a:t>
            </a:r>
          </a:p>
          <a:p>
            <a:endParaRPr lang="en-GB" dirty="0">
              <a:cs typeface="Calibri"/>
            </a:endParaRPr>
          </a:p>
          <a:p>
            <a:endParaRPr lang="en-GB" dirty="0">
              <a:cs typeface="Calibri"/>
            </a:endParaRP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1652524116"/>
              </p:ext>
            </p:extLst>
          </p:nvPr>
        </p:nvGraphicFramePr>
        <p:xfrm>
          <a:off x="4868258" y="46989"/>
          <a:ext cx="7210149" cy="6689091"/>
        </p:xfrm>
        <a:graphic>
          <a:graphicData uri="http://schemas.openxmlformats.org/drawingml/2006/table">
            <a:tbl>
              <a:tblPr firstRow="1" bandRow="1">
                <a:tableStyleId>{9D7B26C5-4107-4FEC-AEDC-1716B250A1EF}</a:tableStyleId>
              </a:tblPr>
              <a:tblGrid>
                <a:gridCol w="4252098">
                  <a:extLst>
                    <a:ext uri="{9D8B030D-6E8A-4147-A177-3AD203B41FA5}">
                      <a16:colId xmlns:a16="http://schemas.microsoft.com/office/drawing/2014/main" val="1632953638"/>
                    </a:ext>
                  </a:extLst>
                </a:gridCol>
                <a:gridCol w="1479682">
                  <a:extLst>
                    <a:ext uri="{9D8B030D-6E8A-4147-A177-3AD203B41FA5}">
                      <a16:colId xmlns:a16="http://schemas.microsoft.com/office/drawing/2014/main" val="3276194889"/>
                    </a:ext>
                  </a:extLst>
                </a:gridCol>
                <a:gridCol w="1478369">
                  <a:extLst>
                    <a:ext uri="{9D8B030D-6E8A-4147-A177-3AD203B41FA5}">
                      <a16:colId xmlns:a16="http://schemas.microsoft.com/office/drawing/2014/main" val="3436727633"/>
                    </a:ext>
                  </a:extLst>
                </a:gridCol>
              </a:tblGrid>
              <a:tr h="301075">
                <a:tc>
                  <a:txBody>
                    <a:bodyPr/>
                    <a:lstStyle/>
                    <a:p>
                      <a:r>
                        <a:rPr lang="en-GB" sz="1200" dirty="0"/>
                        <a:t>Key performance indicators</a:t>
                      </a:r>
                      <a:endParaRPr lang="en-GB" sz="1200" dirty="0">
                        <a:solidFill>
                          <a:schemeClr val="tx1"/>
                        </a:solidFill>
                      </a:endParaRPr>
                    </a:p>
                  </a:txBody>
                  <a:tcPr/>
                </a:tc>
                <a:tc>
                  <a:txBody>
                    <a:bodyPr/>
                    <a:lstStyle/>
                    <a:p>
                      <a:r>
                        <a:rPr lang="en-GB" sz="1200" dirty="0"/>
                        <a:t>Target</a:t>
                      </a:r>
                      <a:endParaRPr lang="en-GB" sz="1200" dirty="0">
                        <a:solidFill>
                          <a:schemeClr val="tx1"/>
                        </a:solidFill>
                      </a:endParaRPr>
                    </a:p>
                  </a:txBody>
                  <a:tcPr/>
                </a:tc>
                <a:tc>
                  <a:txBody>
                    <a:bodyPr/>
                    <a:lstStyle/>
                    <a:p>
                      <a:r>
                        <a:rPr lang="en-GB" sz="1200" dirty="0"/>
                        <a:t>Q1</a:t>
                      </a:r>
                      <a:endParaRPr lang="en-GB" sz="1200" dirty="0">
                        <a:solidFill>
                          <a:schemeClr val="tx1"/>
                        </a:solidFill>
                      </a:endParaRPr>
                    </a:p>
                  </a:txBody>
                  <a:tcPr/>
                </a:tc>
                <a:extLst>
                  <a:ext uri="{0D108BD9-81ED-4DB2-BD59-A6C34878D82A}">
                    <a16:rowId xmlns:a16="http://schemas.microsoft.com/office/drawing/2014/main" val="2704123125"/>
                  </a:ext>
                </a:extLst>
              </a:tr>
              <a:tr h="250896">
                <a:tc>
                  <a:txBody>
                    <a:bodyPr/>
                    <a:lstStyle/>
                    <a:p>
                      <a:pPr algn="l" fontAlgn="ctr"/>
                      <a:r>
                        <a:rPr lang="en-GB" sz="900" u="none" strike="noStrike" dirty="0">
                          <a:effectLst/>
                        </a:rPr>
                        <a:t>Affordable homes delivered</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225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chemeClr val="accent4"/>
                          </a:solidFill>
                        </a:rPr>
                        <a:t>5</a:t>
                      </a:r>
                    </a:p>
                  </a:txBody>
                  <a:tcPr marL="45720" marR="45720"/>
                </a:tc>
                <a:extLst>
                  <a:ext uri="{0D108BD9-81ED-4DB2-BD59-A6C34878D82A}">
                    <a16:rowId xmlns:a16="http://schemas.microsoft.com/office/drawing/2014/main" val="1916505141"/>
                  </a:ext>
                </a:extLst>
              </a:tr>
              <a:tr h="250896">
                <a:tc>
                  <a:txBody>
                    <a:bodyPr/>
                    <a:lstStyle/>
                    <a:p>
                      <a:pPr algn="l" fontAlgn="ctr"/>
                      <a:r>
                        <a:rPr lang="en-GB" sz="900" u="none" strike="noStrike" dirty="0">
                          <a:effectLst/>
                        </a:rPr>
                        <a:t>Homelessness acceptances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below 60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chemeClr val="accent6"/>
                          </a:solidFill>
                        </a:rPr>
                        <a:t>0</a:t>
                      </a:r>
                    </a:p>
                  </a:txBody>
                  <a:tcPr marL="45720" marR="45720"/>
                </a:tc>
                <a:extLst>
                  <a:ext uri="{0D108BD9-81ED-4DB2-BD59-A6C34878D82A}">
                    <a16:rowId xmlns:a16="http://schemas.microsoft.com/office/drawing/2014/main" val="198724392"/>
                  </a:ext>
                </a:extLst>
              </a:tr>
              <a:tr h="334528">
                <a:tc>
                  <a:txBody>
                    <a:bodyPr/>
                    <a:lstStyle/>
                    <a:p>
                      <a:pPr algn="l" fontAlgn="ctr"/>
                      <a:r>
                        <a:rPr lang="en-GB" sz="900" u="none" strike="noStrike" dirty="0">
                          <a:effectLst/>
                        </a:rPr>
                        <a:t>Successful homelessness prevention outcomes</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600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700" b="1" dirty="0">
                          <a:solidFill>
                            <a:schemeClr val="accent6"/>
                          </a:solidFill>
                        </a:rPr>
                        <a:t>Team worked with 105 cases plus an additional 105 successful DHP claims</a:t>
                      </a:r>
                    </a:p>
                  </a:txBody>
                  <a:tcPr marL="45720" marR="45720"/>
                </a:tc>
                <a:extLst>
                  <a:ext uri="{0D108BD9-81ED-4DB2-BD59-A6C34878D82A}">
                    <a16:rowId xmlns:a16="http://schemas.microsoft.com/office/drawing/2014/main" val="2630147201"/>
                  </a:ext>
                </a:extLst>
              </a:tr>
              <a:tr h="250896">
                <a:tc>
                  <a:txBody>
                    <a:bodyPr/>
                    <a:lstStyle/>
                    <a:p>
                      <a:pPr algn="l" fontAlgn="ctr"/>
                      <a:r>
                        <a:rPr lang="en-GB" sz="900" u="none" strike="noStrike" dirty="0">
                          <a:effectLst/>
                        </a:rPr>
                        <a:t>Number of households in B&amp;B</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below 40 (year end cumulative)</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chemeClr val="accent4"/>
                          </a:solidFill>
                        </a:rPr>
                        <a:t>18</a:t>
                      </a:r>
                    </a:p>
                  </a:txBody>
                  <a:tcPr marL="45720" marR="45720"/>
                </a:tc>
                <a:extLst>
                  <a:ext uri="{0D108BD9-81ED-4DB2-BD59-A6C34878D82A}">
                    <a16:rowId xmlns:a16="http://schemas.microsoft.com/office/drawing/2014/main" val="3694252126"/>
                  </a:ext>
                </a:extLst>
              </a:tr>
              <a:tr h="250896">
                <a:tc>
                  <a:txBody>
                    <a:bodyPr/>
                    <a:lstStyle/>
                    <a:p>
                      <a:pPr algn="l" fontAlgn="ctr"/>
                      <a:r>
                        <a:rPr lang="en-GB" sz="900" u="none" strike="noStrike" dirty="0">
                          <a:effectLst/>
                        </a:rPr>
                        <a:t>Number of weeks in B&amp;B</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TBC</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chemeClr val="accent4"/>
                          </a:solidFill>
                        </a:rPr>
                        <a:t>103</a:t>
                      </a:r>
                    </a:p>
                  </a:txBody>
                  <a:tcPr marL="45720" marR="45720"/>
                </a:tc>
                <a:extLst>
                  <a:ext uri="{0D108BD9-81ED-4DB2-BD59-A6C34878D82A}">
                    <a16:rowId xmlns:a16="http://schemas.microsoft.com/office/drawing/2014/main" val="1411857323"/>
                  </a:ext>
                </a:extLst>
              </a:tr>
              <a:tr h="250896">
                <a:tc>
                  <a:txBody>
                    <a:bodyPr/>
                    <a:lstStyle/>
                    <a:p>
                      <a:pPr algn="l" fontAlgn="ctr"/>
                      <a:r>
                        <a:rPr lang="en-GB" sz="900" u="none" strike="noStrike" dirty="0">
                          <a:effectLst/>
                        </a:rPr>
                        <a:t>Income from pay and display machines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£500,000</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rgbClr val="FF0000"/>
                          </a:solidFill>
                        </a:rPr>
                        <a:t>£49,341</a:t>
                      </a:r>
                    </a:p>
                  </a:txBody>
                  <a:tcPr marL="45720" marR="45720"/>
                </a:tc>
                <a:extLst>
                  <a:ext uri="{0D108BD9-81ED-4DB2-BD59-A6C34878D82A}">
                    <a16:rowId xmlns:a16="http://schemas.microsoft.com/office/drawing/2014/main" val="439508258"/>
                  </a:ext>
                </a:extLst>
              </a:tr>
              <a:tr h="250896">
                <a:tc>
                  <a:txBody>
                    <a:bodyPr/>
                    <a:lstStyle/>
                    <a:p>
                      <a:pPr algn="l" fontAlgn="ctr"/>
                      <a:r>
                        <a:rPr lang="en-GB" sz="900" u="none" strike="noStrike" dirty="0">
                          <a:effectLst/>
                        </a:rPr>
                        <a:t>Income from Penalty Charge Notices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£26,000</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b="1" dirty="0">
                          <a:solidFill>
                            <a:srgbClr val="FF0000"/>
                          </a:solidFill>
                        </a:rPr>
                        <a:t>£2,695</a:t>
                      </a:r>
                    </a:p>
                  </a:txBody>
                  <a:tcPr marL="45720" marR="45720"/>
                </a:tc>
                <a:extLst>
                  <a:ext uri="{0D108BD9-81ED-4DB2-BD59-A6C34878D82A}">
                    <a16:rowId xmlns:a16="http://schemas.microsoft.com/office/drawing/2014/main" val="66022579"/>
                  </a:ext>
                </a:extLst>
              </a:tr>
              <a:tr h="250896">
                <a:tc>
                  <a:txBody>
                    <a:bodyPr/>
                    <a:lstStyle/>
                    <a:p>
                      <a:pPr algn="l" fontAlgn="ctr"/>
                      <a:r>
                        <a:rPr lang="en-GB" sz="900" u="none" strike="noStrike" dirty="0">
                          <a:effectLst/>
                        </a:rPr>
                        <a:t>FPN collection rate (%)</a:t>
                      </a:r>
                      <a:endParaRPr lang="en-GB" sz="9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60%</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900" dirty="0">
                          <a:solidFill>
                            <a:schemeClr val="tx1"/>
                          </a:solidFill>
                        </a:rPr>
                        <a:t>Nothing to report due to </a:t>
                      </a:r>
                      <a:r>
                        <a:rPr lang="en-GB" sz="900" dirty="0" err="1">
                          <a:solidFill>
                            <a:schemeClr val="tx1"/>
                          </a:solidFill>
                        </a:rPr>
                        <a:t>Covid</a:t>
                      </a:r>
                      <a:r>
                        <a:rPr lang="en-GB" sz="900" dirty="0">
                          <a:solidFill>
                            <a:schemeClr val="tx1"/>
                          </a:solidFill>
                        </a:rPr>
                        <a:t> lockdown of service.</a:t>
                      </a:r>
                    </a:p>
                  </a:txBody>
                  <a:tcPr marL="45720" marR="45720"/>
                </a:tc>
                <a:extLst>
                  <a:ext uri="{0D108BD9-81ED-4DB2-BD59-A6C34878D82A}">
                    <a16:rowId xmlns:a16="http://schemas.microsoft.com/office/drawing/2014/main" val="1115514069"/>
                  </a:ext>
                </a:extLst>
              </a:tr>
              <a:tr h="334528">
                <a:tc>
                  <a:txBody>
                    <a:bodyPr/>
                    <a:lstStyle/>
                    <a:p>
                      <a:pPr algn="l" fontAlgn="ctr"/>
                      <a:r>
                        <a:rPr lang="en-GB" sz="700" u="none" strike="noStrike" dirty="0">
                          <a:effectLst/>
                        </a:rPr>
                        <a:t>National Food Hygiene Rating Scheme - Premises where hygiene standards are very good, good or satisfactory (%)</a:t>
                      </a:r>
                      <a:endParaRPr lang="en-GB" sz="700" b="0" i="0" u="none" strike="noStrike" dirty="0">
                        <a:solidFill>
                          <a:schemeClr val="tx1"/>
                        </a:solidFill>
                        <a:effectLst/>
                        <a:latin typeface="Calibri" panose="020F0502020204030204" pitchFamily="34" charset="0"/>
                      </a:endParaRPr>
                    </a:p>
                  </a:txBody>
                  <a:tcPr marL="45720" marR="45720" anchor="ctr"/>
                </a:tc>
                <a:tc>
                  <a:txBody>
                    <a:bodyPr/>
                    <a:lstStyle/>
                    <a:p>
                      <a:pPr algn="l" fontAlgn="ctr"/>
                      <a:r>
                        <a:rPr lang="en-GB" sz="800" u="none" strike="noStrike" dirty="0">
                          <a:effectLst/>
                        </a:rPr>
                        <a:t>above 93%</a:t>
                      </a:r>
                      <a:endParaRPr lang="en-GB" sz="800" b="0" i="0" u="none" strike="noStrike" dirty="0">
                        <a:solidFill>
                          <a:schemeClr val="tx1"/>
                        </a:solidFill>
                        <a:effectLst/>
                        <a:latin typeface="Calibri" panose="020F0502020204030204" pitchFamily="34" charset="0"/>
                      </a:endParaRPr>
                    </a:p>
                  </a:txBody>
                  <a:tcPr marL="45720" marR="45720" anchor="ctr"/>
                </a:tc>
                <a:tc>
                  <a:txBody>
                    <a:bodyPr/>
                    <a:lstStyle/>
                    <a:p>
                      <a:r>
                        <a:rPr lang="en-GB" sz="700" dirty="0"/>
                        <a:t>Nothing to report (work suspended by FSA due to Covid-19).</a:t>
                      </a:r>
                      <a:endParaRPr lang="en-GB" sz="700" dirty="0">
                        <a:solidFill>
                          <a:schemeClr val="tx1"/>
                        </a:solidFill>
                      </a:endParaRPr>
                    </a:p>
                  </a:txBody>
                  <a:tcPr marL="45720" marR="45720"/>
                </a:tc>
                <a:extLst>
                  <a:ext uri="{0D108BD9-81ED-4DB2-BD59-A6C34878D82A}">
                    <a16:rowId xmlns:a16="http://schemas.microsoft.com/office/drawing/2014/main" val="3654311373"/>
                  </a:ext>
                </a:extLst>
              </a:tr>
              <a:tr h="250896">
                <a:tc>
                  <a:txBody>
                    <a:bodyPr/>
                    <a:lstStyle/>
                    <a:p>
                      <a:pPr algn="l" fontAlgn="ctr"/>
                      <a:r>
                        <a:rPr lang="en-GB" sz="900" b="0" i="0" u="none" strike="noStrike" dirty="0">
                          <a:solidFill>
                            <a:schemeClr val="tx1"/>
                          </a:solidFill>
                          <a:effectLst/>
                          <a:latin typeface="Calibri" panose="020F0502020204030204" pitchFamily="34" charset="0"/>
                        </a:rPr>
                        <a:t>Major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5</a:t>
                      </a:r>
                    </a:p>
                  </a:txBody>
                  <a:tcPr marL="45720" marR="45720" anchor="ctr"/>
                </a:tc>
                <a:extLst>
                  <a:ext uri="{0D108BD9-81ED-4DB2-BD59-A6C34878D82A}">
                    <a16:rowId xmlns:a16="http://schemas.microsoft.com/office/drawing/2014/main" val="2174364672"/>
                  </a:ext>
                </a:extLst>
              </a:tr>
              <a:tr h="250896">
                <a:tc>
                  <a:txBody>
                    <a:bodyPr/>
                    <a:lstStyle/>
                    <a:p>
                      <a:pPr algn="l" fontAlgn="ctr"/>
                      <a:r>
                        <a:rPr lang="en-GB" sz="800" b="0" i="0" u="none" strike="noStrike" dirty="0">
                          <a:solidFill>
                            <a:schemeClr val="tx1"/>
                          </a:solidFill>
                          <a:effectLst/>
                          <a:latin typeface="Calibri" panose="020F0502020204030204" pitchFamily="34" charset="0"/>
                        </a:rPr>
                        <a:t>Major planning applications - % decided within 13 weeks or agreed time extension</a:t>
                      </a:r>
                    </a:p>
                  </a:txBody>
                  <a:tcPr marL="45720" marR="45720" anchor="ctr"/>
                </a:tc>
                <a:tc>
                  <a:txBody>
                    <a:bodyPr/>
                    <a:lstStyle/>
                    <a:p>
                      <a:pPr algn="l" fontAlgn="ctr"/>
                      <a:r>
                        <a:rPr lang="en-GB" sz="800" b="0" i="0" u="none" strike="noStrike">
                          <a:solidFill>
                            <a:schemeClr val="tx1"/>
                          </a:solidFill>
                          <a:effectLst/>
                          <a:latin typeface="Calibri" panose="020F0502020204030204" pitchFamily="34" charset="0"/>
                        </a:rPr>
                        <a:t>above 70%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100%</a:t>
                      </a:r>
                    </a:p>
                  </a:txBody>
                  <a:tcPr marL="45720" marR="45720" anchor="ctr"/>
                </a:tc>
                <a:extLst>
                  <a:ext uri="{0D108BD9-81ED-4DB2-BD59-A6C34878D82A}">
                    <a16:rowId xmlns:a16="http://schemas.microsoft.com/office/drawing/2014/main" val="4254830904"/>
                  </a:ext>
                </a:extLst>
              </a:tr>
              <a:tr h="250896">
                <a:tc>
                  <a:txBody>
                    <a:bodyPr/>
                    <a:lstStyle/>
                    <a:p>
                      <a:pPr algn="l" fontAlgn="ctr"/>
                      <a:r>
                        <a:rPr lang="en-GB" sz="800" b="0" i="0" u="none" strike="noStrike" dirty="0">
                          <a:solidFill>
                            <a:schemeClr val="tx1"/>
                          </a:solidFill>
                          <a:effectLst/>
                          <a:latin typeface="Calibri" panose="020F0502020204030204" pitchFamily="34" charset="0"/>
                        </a:rPr>
                        <a:t>Minor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42</a:t>
                      </a:r>
                    </a:p>
                  </a:txBody>
                  <a:tcPr marL="45720" marR="45720" anchor="ctr"/>
                </a:tc>
                <a:extLst>
                  <a:ext uri="{0D108BD9-81ED-4DB2-BD59-A6C34878D82A}">
                    <a16:rowId xmlns:a16="http://schemas.microsoft.com/office/drawing/2014/main" val="2378170544"/>
                  </a:ext>
                </a:extLst>
              </a:tr>
              <a:tr h="250896">
                <a:tc>
                  <a:txBody>
                    <a:bodyPr/>
                    <a:lstStyle/>
                    <a:p>
                      <a:pPr algn="l" fontAlgn="ctr"/>
                      <a:r>
                        <a:rPr lang="en-GB" sz="800" b="0" i="0" u="none" strike="noStrike" dirty="0">
                          <a:solidFill>
                            <a:schemeClr val="tx1"/>
                          </a:solidFill>
                          <a:effectLst/>
                          <a:latin typeface="Calibri" panose="020F0502020204030204" pitchFamily="34" charset="0"/>
                        </a:rPr>
                        <a:t>Minor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65%</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91%</a:t>
                      </a:r>
                    </a:p>
                  </a:txBody>
                  <a:tcPr marL="45720" marR="45720" anchor="ctr"/>
                </a:tc>
                <a:extLst>
                  <a:ext uri="{0D108BD9-81ED-4DB2-BD59-A6C34878D82A}">
                    <a16:rowId xmlns:a16="http://schemas.microsoft.com/office/drawing/2014/main" val="935867895"/>
                  </a:ext>
                </a:extLst>
              </a:tr>
              <a:tr h="250896">
                <a:tc>
                  <a:txBody>
                    <a:bodyPr/>
                    <a:lstStyle/>
                    <a:p>
                      <a:pPr algn="l" fontAlgn="ctr"/>
                      <a:r>
                        <a:rPr lang="en-GB" sz="800" b="0" i="0" u="none" strike="noStrike" dirty="0">
                          <a:solidFill>
                            <a:schemeClr val="tx1"/>
                          </a:solidFill>
                          <a:effectLst/>
                          <a:latin typeface="Calibri" panose="020F0502020204030204" pitchFamily="34" charset="0"/>
                        </a:rPr>
                        <a:t>Other planning applications - number decided</a:t>
                      </a:r>
                    </a:p>
                  </a:txBody>
                  <a:tcPr marL="45720" marR="45720" anchor="ctr"/>
                </a:tc>
                <a:tc>
                  <a:txBody>
                    <a:bodyPr/>
                    <a:lstStyle/>
                    <a:p>
                      <a:pPr algn="l" fontAlgn="ctr"/>
                      <a:r>
                        <a:rPr lang="en-GB" sz="800" b="0" i="0" u="none" strike="noStrike">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145</a:t>
                      </a:r>
                    </a:p>
                  </a:txBody>
                  <a:tcPr marL="45720" marR="45720" anchor="ctr"/>
                </a:tc>
                <a:extLst>
                  <a:ext uri="{0D108BD9-81ED-4DB2-BD59-A6C34878D82A}">
                    <a16:rowId xmlns:a16="http://schemas.microsoft.com/office/drawing/2014/main" val="561042689"/>
                  </a:ext>
                </a:extLst>
              </a:tr>
              <a:tr h="250896">
                <a:tc>
                  <a:txBody>
                    <a:bodyPr/>
                    <a:lstStyle/>
                    <a:p>
                      <a:pPr algn="l" fontAlgn="ctr"/>
                      <a:r>
                        <a:rPr lang="en-GB" sz="800" b="0" i="0" u="none" strike="noStrike" dirty="0">
                          <a:solidFill>
                            <a:schemeClr val="tx1"/>
                          </a:solidFill>
                          <a:effectLst/>
                          <a:latin typeface="Calibri" panose="020F0502020204030204" pitchFamily="34" charset="0"/>
                        </a:rPr>
                        <a:t>Other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80%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96%</a:t>
                      </a:r>
                    </a:p>
                  </a:txBody>
                  <a:tcPr marL="45720" marR="45720" anchor="ctr"/>
                </a:tc>
                <a:extLst>
                  <a:ext uri="{0D108BD9-81ED-4DB2-BD59-A6C34878D82A}">
                    <a16:rowId xmlns:a16="http://schemas.microsoft.com/office/drawing/2014/main" val="1954704840"/>
                  </a:ext>
                </a:extLst>
              </a:tr>
              <a:tr h="250896">
                <a:tc>
                  <a:txBody>
                    <a:bodyPr/>
                    <a:lstStyle/>
                    <a:p>
                      <a:pPr algn="l" fontAlgn="ctr"/>
                      <a:r>
                        <a:rPr lang="en-GB" sz="800" b="0" i="0" u="none" strike="noStrike" dirty="0">
                          <a:solidFill>
                            <a:schemeClr val="tx1"/>
                          </a:solidFill>
                          <a:effectLst/>
                          <a:latin typeface="Calibri" panose="020F0502020204030204" pitchFamily="34" charset="0"/>
                        </a:rPr>
                        <a:t>All applications - % decided within 26 weeks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98%</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99%</a:t>
                      </a:r>
                    </a:p>
                  </a:txBody>
                  <a:tcPr marL="45720" marR="45720" anchor="ctr"/>
                </a:tc>
                <a:extLst>
                  <a:ext uri="{0D108BD9-81ED-4DB2-BD59-A6C34878D82A}">
                    <a16:rowId xmlns:a16="http://schemas.microsoft.com/office/drawing/2014/main" val="3651417907"/>
                  </a:ext>
                </a:extLst>
              </a:tr>
              <a:tr h="250896">
                <a:tc>
                  <a:txBody>
                    <a:bodyPr/>
                    <a:lstStyle/>
                    <a:p>
                      <a:pPr algn="l" fontAlgn="ctr"/>
                      <a:r>
                        <a:rPr lang="en-GB" sz="800" b="0" i="0" u="none" strike="noStrike" dirty="0">
                          <a:solidFill>
                            <a:schemeClr val="tx1"/>
                          </a:solidFill>
                          <a:effectLst/>
                          <a:latin typeface="Calibri" panose="020F0502020204030204" pitchFamily="34" charset="0"/>
                        </a:rPr>
                        <a:t>Discharge of condition applications - % decided within 8 weeks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80%</a:t>
                      </a:r>
                    </a:p>
                  </a:txBody>
                  <a:tcPr marL="45720" marR="45720" anchor="ctr"/>
                </a:tc>
                <a:tc>
                  <a:txBody>
                    <a:bodyPr/>
                    <a:lstStyle/>
                    <a:p>
                      <a:pPr algn="l" fontAlgn="ctr"/>
                      <a:r>
                        <a:rPr lang="en-GB" sz="900" b="1" i="0" u="none" strike="noStrike" dirty="0">
                          <a:solidFill>
                            <a:srgbClr val="FF0000"/>
                          </a:solidFill>
                          <a:effectLst/>
                          <a:latin typeface="Calibri" panose="020F0502020204030204" pitchFamily="34" charset="0"/>
                        </a:rPr>
                        <a:t>53%</a:t>
                      </a:r>
                    </a:p>
                  </a:txBody>
                  <a:tcPr marL="45720" marR="45720" anchor="ctr"/>
                </a:tc>
                <a:extLst>
                  <a:ext uri="{0D108BD9-81ED-4DB2-BD59-A6C34878D82A}">
                    <a16:rowId xmlns:a16="http://schemas.microsoft.com/office/drawing/2014/main" val="936993810"/>
                  </a:ext>
                </a:extLst>
              </a:tr>
              <a:tr h="250896">
                <a:tc>
                  <a:txBody>
                    <a:bodyPr/>
                    <a:lstStyle/>
                    <a:p>
                      <a:pPr algn="l" fontAlgn="ctr"/>
                      <a:r>
                        <a:rPr lang="en-GB" sz="800" b="0" i="0" u="none" strike="noStrike" dirty="0">
                          <a:solidFill>
                            <a:schemeClr val="tx1"/>
                          </a:solidFill>
                          <a:effectLst/>
                          <a:latin typeface="Calibri" panose="020F0502020204030204" pitchFamily="34" charset="0"/>
                        </a:rPr>
                        <a:t>Major planning applications - % of decisions allowed on appeal</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20%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0%</a:t>
                      </a:r>
                    </a:p>
                  </a:txBody>
                  <a:tcPr marL="45720" marR="45720" anchor="ctr"/>
                </a:tc>
                <a:extLst>
                  <a:ext uri="{0D108BD9-81ED-4DB2-BD59-A6C34878D82A}">
                    <a16:rowId xmlns:a16="http://schemas.microsoft.com/office/drawing/2014/main" val="2093478671"/>
                  </a:ext>
                </a:extLst>
              </a:tr>
              <a:tr h="250896">
                <a:tc>
                  <a:txBody>
                    <a:bodyPr/>
                    <a:lstStyle/>
                    <a:p>
                      <a:pPr algn="l" fontAlgn="ctr"/>
                      <a:r>
                        <a:rPr lang="en-GB" sz="800" b="0" i="0" u="none" strike="noStrike" dirty="0">
                          <a:solidFill>
                            <a:schemeClr val="tx1"/>
                          </a:solidFill>
                          <a:effectLst/>
                          <a:latin typeface="Calibri" panose="020F0502020204030204" pitchFamily="34" charset="0"/>
                        </a:rPr>
                        <a:t>Minor and other planning applications - % of decisions allowed on appeal</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30%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0.7%</a:t>
                      </a:r>
                    </a:p>
                  </a:txBody>
                  <a:tcPr marL="45720" marR="45720" anchor="ctr"/>
                </a:tc>
                <a:extLst>
                  <a:ext uri="{0D108BD9-81ED-4DB2-BD59-A6C34878D82A}">
                    <a16:rowId xmlns:a16="http://schemas.microsoft.com/office/drawing/2014/main" val="3059049621"/>
                  </a:ext>
                </a:extLst>
              </a:tr>
              <a:tr h="250896">
                <a:tc>
                  <a:txBody>
                    <a:bodyPr/>
                    <a:lstStyle/>
                    <a:p>
                      <a:pPr algn="l" fontAlgn="ctr"/>
                      <a:r>
                        <a:rPr lang="en-GB" sz="800" b="0" i="0" u="none" strike="noStrike" dirty="0">
                          <a:solidFill>
                            <a:schemeClr val="tx1"/>
                          </a:solidFill>
                          <a:effectLst/>
                          <a:latin typeface="Calibri" panose="020F0502020204030204" pitchFamily="34" charset="0"/>
                        </a:rPr>
                        <a:t>S106 agreements - monitoring fees collected (£)</a:t>
                      </a:r>
                    </a:p>
                  </a:txBody>
                  <a:tcPr marL="45720" marR="45720" anchor="ctr"/>
                </a:tc>
                <a:tc>
                  <a:txBody>
                    <a:bodyPr/>
                    <a:lstStyle/>
                    <a:p>
                      <a:pPr algn="l" fontAlgn="ctr"/>
                      <a:r>
                        <a:rPr lang="en-GB" sz="700" b="0" i="0" u="none" strike="noStrike" dirty="0">
                          <a:solidFill>
                            <a:schemeClr val="tx1"/>
                          </a:solidFill>
                          <a:effectLst/>
                          <a:latin typeface="Calibri" panose="020F0502020204030204" pitchFamily="34" charset="0"/>
                        </a:rPr>
                        <a:t>above £44,000 (year end cumulative)</a:t>
                      </a:r>
                    </a:p>
                  </a:txBody>
                  <a:tcPr marL="45720" marR="45720" anchor="ctr"/>
                </a:tc>
                <a:tc>
                  <a:txBody>
                    <a:bodyPr/>
                    <a:lstStyle/>
                    <a:p>
                      <a:pPr algn="l" fontAlgn="ctr"/>
                      <a:r>
                        <a:rPr lang="en-GB" sz="900" b="1" i="0" u="none" strike="noStrike" dirty="0">
                          <a:solidFill>
                            <a:schemeClr val="accent4"/>
                          </a:solidFill>
                          <a:effectLst/>
                          <a:latin typeface="Calibri" panose="020F0502020204030204" pitchFamily="34" charset="0"/>
                        </a:rPr>
                        <a:t>£7026</a:t>
                      </a:r>
                    </a:p>
                  </a:txBody>
                  <a:tcPr marL="45720" marR="45720" anchor="ctr"/>
                </a:tc>
                <a:extLst>
                  <a:ext uri="{0D108BD9-81ED-4DB2-BD59-A6C34878D82A}">
                    <a16:rowId xmlns:a16="http://schemas.microsoft.com/office/drawing/2014/main" val="2839323883"/>
                  </a:ext>
                </a:extLst>
              </a:tr>
              <a:tr h="334528">
                <a:tc>
                  <a:txBody>
                    <a:bodyPr/>
                    <a:lstStyle/>
                    <a:p>
                      <a:pPr algn="l" fontAlgn="ctr"/>
                      <a:r>
                        <a:rPr lang="en-GB" sz="800" b="0" i="0" u="none" strike="noStrike" dirty="0">
                          <a:solidFill>
                            <a:schemeClr val="tx1"/>
                          </a:solidFill>
                          <a:effectLst/>
                          <a:latin typeface="Calibri" panose="020F0502020204030204" pitchFamily="34" charset="0"/>
                        </a:rPr>
                        <a:t>Building Control - Full Plans applications checked within 15 days (%)</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90%</a:t>
                      </a:r>
                    </a:p>
                  </a:txBody>
                  <a:tcPr marL="45720" marR="45720" anchor="ctr"/>
                </a:tc>
                <a:tc>
                  <a:txBody>
                    <a:bodyPr/>
                    <a:lstStyle/>
                    <a:p>
                      <a:pPr algn="l" fontAlgn="ctr"/>
                      <a:r>
                        <a:rPr lang="en-GB" sz="800" b="0" i="0" u="none" strike="noStrike" dirty="0">
                          <a:solidFill>
                            <a:srgbClr val="FF0000"/>
                          </a:solidFill>
                          <a:effectLst/>
                          <a:latin typeface="Calibri" panose="020F0502020204030204" pitchFamily="34" charset="0"/>
                        </a:rPr>
                        <a:t>Not able to report due to back office system migration</a:t>
                      </a:r>
                    </a:p>
                  </a:txBody>
                  <a:tcPr marL="45720" marR="45720" anchor="ctr"/>
                </a:tc>
                <a:extLst>
                  <a:ext uri="{0D108BD9-81ED-4DB2-BD59-A6C34878D82A}">
                    <a16:rowId xmlns:a16="http://schemas.microsoft.com/office/drawing/2014/main" val="3232248527"/>
                  </a:ext>
                </a:extLst>
              </a:tr>
              <a:tr h="250896">
                <a:tc>
                  <a:txBody>
                    <a:bodyPr/>
                    <a:lstStyle/>
                    <a:p>
                      <a:pPr algn="l" fontAlgn="ctr"/>
                      <a:r>
                        <a:rPr lang="en-GB" sz="800" b="0" i="0" u="none" strike="noStrike" dirty="0">
                          <a:solidFill>
                            <a:schemeClr val="tx1"/>
                          </a:solidFill>
                          <a:effectLst/>
                          <a:latin typeface="Calibri" panose="020F0502020204030204" pitchFamily="34" charset="0"/>
                        </a:rPr>
                        <a:t>Empty commercial property on Woolmer trading estate - % based on available floorspace</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20%</a:t>
                      </a:r>
                    </a:p>
                  </a:txBody>
                  <a:tcPr marL="45720" marR="45720" anchor="ctr"/>
                </a:tc>
                <a:tc>
                  <a:txBody>
                    <a:bodyPr/>
                    <a:lstStyle/>
                    <a:p>
                      <a:pPr algn="l" fontAlgn="ctr"/>
                      <a:r>
                        <a:rPr lang="en-GB" sz="900" b="1" i="0" u="none" strike="noStrike" dirty="0">
                          <a:solidFill>
                            <a:srgbClr val="FFC000"/>
                          </a:solidFill>
                          <a:effectLst/>
                          <a:latin typeface="Calibri" panose="020F0502020204030204" pitchFamily="34" charset="0"/>
                        </a:rPr>
                        <a:t>25.15%</a:t>
                      </a:r>
                    </a:p>
                  </a:txBody>
                  <a:tcPr marL="45720" marR="45720" anchor="ctr"/>
                </a:tc>
                <a:extLst>
                  <a:ext uri="{0D108BD9-81ED-4DB2-BD59-A6C34878D82A}">
                    <a16:rowId xmlns:a16="http://schemas.microsoft.com/office/drawing/2014/main" val="3230082992"/>
                  </a:ext>
                </a:extLst>
              </a:tr>
              <a:tr h="250896">
                <a:tc>
                  <a:txBody>
                    <a:bodyPr/>
                    <a:lstStyle/>
                    <a:p>
                      <a:pPr algn="l" fontAlgn="ctr"/>
                      <a:r>
                        <a:rPr lang="en-GB" sz="800" b="0" i="0" u="none" strike="noStrike" dirty="0">
                          <a:solidFill>
                            <a:schemeClr val="tx1"/>
                          </a:solidFill>
                          <a:effectLst/>
                          <a:latin typeface="Calibri" panose="020F0502020204030204" pitchFamily="34" charset="0"/>
                        </a:rPr>
                        <a:t>Empty commercial property on Woolmer trading estate - % based on number of available units</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20%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8.69%</a:t>
                      </a:r>
                    </a:p>
                  </a:txBody>
                  <a:tcPr marL="45720" marR="45720" anchor="ctr"/>
                </a:tc>
                <a:extLst>
                  <a:ext uri="{0D108BD9-81ED-4DB2-BD59-A6C34878D82A}">
                    <a16:rowId xmlns:a16="http://schemas.microsoft.com/office/drawing/2014/main" val="253865971"/>
                  </a:ext>
                </a:extLst>
              </a:tr>
              <a:tr h="250896">
                <a:tc>
                  <a:txBody>
                    <a:bodyPr/>
                    <a:lstStyle/>
                    <a:p>
                      <a:pPr algn="l" fontAlgn="ctr"/>
                      <a:r>
                        <a:rPr lang="en-GB" sz="800" b="0" i="0" u="none" strike="noStrike" dirty="0">
                          <a:solidFill>
                            <a:schemeClr val="tx1"/>
                          </a:solidFill>
                          <a:effectLst/>
                          <a:latin typeface="Calibri" panose="020F0502020204030204" pitchFamily="34" charset="0"/>
                        </a:rPr>
                        <a:t>Property debt - rent arrears over 90 days for all tenanted commercial property (£)</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below £100,000 (year end)</a:t>
                      </a:r>
                    </a:p>
                  </a:txBody>
                  <a:tcPr marL="45720" marR="45720" anchor="ctr"/>
                </a:tc>
                <a:tc>
                  <a:txBody>
                    <a:bodyPr/>
                    <a:lstStyle/>
                    <a:p>
                      <a:pPr algn="l" fontAlgn="ctr"/>
                      <a:r>
                        <a:rPr lang="en-GB" sz="900" b="1" i="0" u="none" strike="noStrike" dirty="0">
                          <a:solidFill>
                            <a:srgbClr val="FFC000"/>
                          </a:solidFill>
                          <a:effectLst/>
                          <a:latin typeface="Calibri" panose="020F0502020204030204" pitchFamily="34" charset="0"/>
                        </a:rPr>
                        <a:t>£302,000</a:t>
                      </a:r>
                    </a:p>
                  </a:txBody>
                  <a:tcPr marL="45720" marR="45720" anchor="ctr"/>
                </a:tc>
                <a:extLst>
                  <a:ext uri="{0D108BD9-81ED-4DB2-BD59-A6C34878D82A}">
                    <a16:rowId xmlns:a16="http://schemas.microsoft.com/office/drawing/2014/main" val="2797255427"/>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136302"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0</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05549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9</a:t>
            </a:r>
          </a:p>
          <a:p>
            <a:pPr algn="ct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15611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6"/>
                </a:solidFill>
                <a:cs typeface="Calibri"/>
              </a:rPr>
              <a:t>16</a:t>
            </a:r>
          </a:p>
          <a:p>
            <a:pPr algn="ctr"/>
            <a:r>
              <a:rPr lang="en-GB" sz="28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2938782" y="5239439"/>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tx1">
                    <a:lumMod val="50000"/>
                  </a:schemeClr>
                </a:solidFill>
                <a:cs typeface="Calibri"/>
              </a:rPr>
              <a:t>0</a:t>
            </a:r>
          </a:p>
          <a:p>
            <a:pPr algn="ctr"/>
            <a:r>
              <a:rPr lang="en-GB" sz="2600" dirty="0">
                <a:solidFill>
                  <a:schemeClr val="tx1">
                    <a:lumMod val="50000"/>
                  </a:schemeClr>
                </a:solidFill>
                <a:cs typeface="Calibri"/>
              </a:rPr>
              <a:t>Complete</a:t>
            </a:r>
          </a:p>
          <a:p>
            <a:endParaRPr lang="en-GB" dirty="0">
              <a:cs typeface="Calibri"/>
            </a:endParaRPr>
          </a:p>
          <a:p>
            <a:endParaRPr lang="en-GB" dirty="0">
              <a:cs typeface="Calibri"/>
            </a:endParaRPr>
          </a:p>
        </p:txBody>
      </p:sp>
      <p:graphicFrame>
        <p:nvGraphicFramePr>
          <p:cNvPr id="3" name="Table 2">
            <a:extLst>
              <a:ext uri="{FF2B5EF4-FFF2-40B4-BE49-F238E27FC236}">
                <a16:creationId xmlns:a16="http://schemas.microsoft.com/office/drawing/2014/main" id="{2435682F-F055-4BB6-9EBB-F45EC306B17E}"/>
              </a:ext>
            </a:extLst>
          </p:cNvPr>
          <p:cNvGraphicFramePr>
            <a:graphicFrameLocks noGrp="1"/>
          </p:cNvGraphicFramePr>
          <p:nvPr>
            <p:extLst>
              <p:ext uri="{D42A27DB-BD31-4B8C-83A1-F6EECF244321}">
                <p14:modId xmlns:p14="http://schemas.microsoft.com/office/powerpoint/2010/main" val="3326919676"/>
              </p:ext>
            </p:extLst>
          </p:nvPr>
        </p:nvGraphicFramePr>
        <p:xfrm>
          <a:off x="200279" y="2705390"/>
          <a:ext cx="4475366" cy="1934641"/>
        </p:xfrm>
        <a:graphic>
          <a:graphicData uri="http://schemas.openxmlformats.org/drawingml/2006/table">
            <a:tbl>
              <a:tblPr firstRow="1" bandRow="1">
                <a:tableStyleId>{9D7B26C5-4107-4FEC-AEDC-1716B250A1EF}</a:tableStyleId>
              </a:tblPr>
              <a:tblGrid>
                <a:gridCol w="3713995">
                  <a:extLst>
                    <a:ext uri="{9D8B030D-6E8A-4147-A177-3AD203B41FA5}">
                      <a16:colId xmlns:a16="http://schemas.microsoft.com/office/drawing/2014/main" val="1852465924"/>
                    </a:ext>
                  </a:extLst>
                </a:gridCol>
                <a:gridCol w="401051">
                  <a:extLst>
                    <a:ext uri="{9D8B030D-6E8A-4147-A177-3AD203B41FA5}">
                      <a16:colId xmlns:a16="http://schemas.microsoft.com/office/drawing/2014/main" val="1203092966"/>
                    </a:ext>
                  </a:extLst>
                </a:gridCol>
                <a:gridCol w="360320">
                  <a:extLst>
                    <a:ext uri="{9D8B030D-6E8A-4147-A177-3AD203B41FA5}">
                      <a16:colId xmlns:a16="http://schemas.microsoft.com/office/drawing/2014/main" val="4018689409"/>
                    </a:ext>
                  </a:extLst>
                </a:gridCol>
              </a:tblGrid>
              <a:tr h="230314">
                <a:tc>
                  <a:txBody>
                    <a:bodyPr/>
                    <a:lstStyle/>
                    <a:p>
                      <a:pPr algn="l" fontAlgn="ctr"/>
                      <a:r>
                        <a:rPr lang="en-GB" sz="800" b="1" i="0" u="none" strike="noStrike" dirty="0">
                          <a:solidFill>
                            <a:schemeClr val="tx1"/>
                          </a:solidFill>
                          <a:effectLst/>
                          <a:latin typeface="Calibri" panose="020F0502020204030204" pitchFamily="34" charset="0"/>
                        </a:rPr>
                        <a:t>Key performance indicators for SDNP planning</a:t>
                      </a:r>
                    </a:p>
                  </a:txBody>
                  <a:tcPr marL="45720" marR="45720" anchor="ctr"/>
                </a:tc>
                <a:tc>
                  <a:txBody>
                    <a:bodyPr/>
                    <a:lstStyle/>
                    <a:p>
                      <a:pPr algn="l" fontAlgn="ctr"/>
                      <a:r>
                        <a:rPr lang="en-GB" sz="800" b="1" i="0" u="none" strike="noStrike" dirty="0">
                          <a:solidFill>
                            <a:schemeClr val="tx1"/>
                          </a:solidFill>
                          <a:effectLst/>
                          <a:latin typeface="Calibri" panose="020F0502020204030204" pitchFamily="34" charset="0"/>
                        </a:rPr>
                        <a:t>Target</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Q1</a:t>
                      </a:r>
                    </a:p>
                  </a:txBody>
                  <a:tcPr marL="45720" marR="45720" anchor="ctr"/>
                </a:tc>
                <a:extLst>
                  <a:ext uri="{0D108BD9-81ED-4DB2-BD59-A6C34878D82A}">
                    <a16:rowId xmlns:a16="http://schemas.microsoft.com/office/drawing/2014/main" val="651680091"/>
                  </a:ext>
                </a:extLst>
              </a:tr>
              <a:tr h="230314">
                <a:tc>
                  <a:txBody>
                    <a:bodyPr/>
                    <a:lstStyle/>
                    <a:p>
                      <a:pPr algn="l" fontAlgn="ctr"/>
                      <a:r>
                        <a:rPr lang="en-GB" sz="800" b="0" i="0" u="none" strike="noStrike" dirty="0">
                          <a:solidFill>
                            <a:schemeClr val="tx1"/>
                          </a:solidFill>
                          <a:effectLst/>
                          <a:latin typeface="Calibri" panose="020F0502020204030204" pitchFamily="34" charset="0"/>
                        </a:rPr>
                        <a:t>SDNP major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0</a:t>
                      </a:r>
                    </a:p>
                  </a:txBody>
                  <a:tcPr marL="45720" marR="45720" anchor="ctr"/>
                </a:tc>
                <a:extLst>
                  <a:ext uri="{0D108BD9-81ED-4DB2-BD59-A6C34878D82A}">
                    <a16:rowId xmlns:a16="http://schemas.microsoft.com/office/drawing/2014/main" val="2662056615"/>
                  </a:ext>
                </a:extLst>
              </a:tr>
              <a:tr h="337795">
                <a:tc>
                  <a:txBody>
                    <a:bodyPr/>
                    <a:lstStyle/>
                    <a:p>
                      <a:pPr algn="l" fontAlgn="ctr"/>
                      <a:r>
                        <a:rPr lang="en-GB" sz="800" b="0" i="0" u="none" strike="noStrike" dirty="0">
                          <a:solidFill>
                            <a:schemeClr val="tx1"/>
                          </a:solidFill>
                          <a:effectLst/>
                          <a:latin typeface="Calibri" panose="020F0502020204030204" pitchFamily="34" charset="0"/>
                        </a:rPr>
                        <a:t>SDNP major planning applications - % decided within 13 weeks or agreed time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60%</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0</a:t>
                      </a:r>
                    </a:p>
                  </a:txBody>
                  <a:tcPr marL="45720" marR="45720" anchor="ctr"/>
                </a:tc>
                <a:extLst>
                  <a:ext uri="{0D108BD9-81ED-4DB2-BD59-A6C34878D82A}">
                    <a16:rowId xmlns:a16="http://schemas.microsoft.com/office/drawing/2014/main" val="459003673"/>
                  </a:ext>
                </a:extLst>
              </a:tr>
              <a:tr h="230314">
                <a:tc>
                  <a:txBody>
                    <a:bodyPr/>
                    <a:lstStyle/>
                    <a:p>
                      <a:pPr algn="l" fontAlgn="ctr"/>
                      <a:r>
                        <a:rPr lang="en-GB" sz="800" b="0" i="0" u="none" strike="noStrike" dirty="0">
                          <a:solidFill>
                            <a:schemeClr val="tx1"/>
                          </a:solidFill>
                          <a:effectLst/>
                          <a:latin typeface="Calibri" panose="020F0502020204030204" pitchFamily="34" charset="0"/>
                        </a:rPr>
                        <a:t>SDNP minor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31</a:t>
                      </a:r>
                    </a:p>
                  </a:txBody>
                  <a:tcPr marL="45720" marR="45720" anchor="ctr"/>
                </a:tc>
                <a:extLst>
                  <a:ext uri="{0D108BD9-81ED-4DB2-BD59-A6C34878D82A}">
                    <a16:rowId xmlns:a16="http://schemas.microsoft.com/office/drawing/2014/main" val="3165625685"/>
                  </a:ext>
                </a:extLst>
              </a:tr>
              <a:tr h="337795">
                <a:tc>
                  <a:txBody>
                    <a:bodyPr/>
                    <a:lstStyle/>
                    <a:p>
                      <a:pPr algn="l" fontAlgn="ctr"/>
                      <a:r>
                        <a:rPr lang="en-GB" sz="800" b="0" i="0" u="none" strike="noStrike" dirty="0">
                          <a:solidFill>
                            <a:schemeClr val="tx1"/>
                          </a:solidFill>
                          <a:effectLst/>
                          <a:latin typeface="Calibri" panose="020F0502020204030204" pitchFamily="34" charset="0"/>
                        </a:rPr>
                        <a:t>SDNP minor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65%</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90%</a:t>
                      </a:r>
                    </a:p>
                  </a:txBody>
                  <a:tcPr marL="45720" marR="45720" anchor="ctr"/>
                </a:tc>
                <a:extLst>
                  <a:ext uri="{0D108BD9-81ED-4DB2-BD59-A6C34878D82A}">
                    <a16:rowId xmlns:a16="http://schemas.microsoft.com/office/drawing/2014/main" val="3519067096"/>
                  </a:ext>
                </a:extLst>
              </a:tr>
              <a:tr h="230314">
                <a:tc>
                  <a:txBody>
                    <a:bodyPr/>
                    <a:lstStyle/>
                    <a:p>
                      <a:pPr algn="l" fontAlgn="ctr"/>
                      <a:r>
                        <a:rPr lang="en-GB" sz="800" b="0" i="0" u="none" strike="noStrike" dirty="0">
                          <a:solidFill>
                            <a:schemeClr val="tx1"/>
                          </a:solidFill>
                          <a:effectLst/>
                          <a:latin typeface="Calibri" panose="020F0502020204030204" pitchFamily="34" charset="0"/>
                        </a:rPr>
                        <a:t>SDNP other planning applications - number decided</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N/A</a:t>
                      </a:r>
                    </a:p>
                  </a:txBody>
                  <a:tcPr marL="45720" marR="45720" anchor="ctr"/>
                </a:tc>
                <a:tc>
                  <a:txBody>
                    <a:bodyPr/>
                    <a:lstStyle/>
                    <a:p>
                      <a:pPr algn="l" fontAlgn="ctr"/>
                      <a:r>
                        <a:rPr lang="en-GB" sz="900" b="1" i="0" u="none" strike="noStrike" dirty="0">
                          <a:solidFill>
                            <a:schemeClr val="tx1"/>
                          </a:solidFill>
                          <a:effectLst/>
                          <a:latin typeface="Calibri" panose="020F0502020204030204" pitchFamily="34" charset="0"/>
                        </a:rPr>
                        <a:t>85</a:t>
                      </a:r>
                    </a:p>
                  </a:txBody>
                  <a:tcPr marL="45720" marR="45720" anchor="ctr"/>
                </a:tc>
                <a:extLst>
                  <a:ext uri="{0D108BD9-81ED-4DB2-BD59-A6C34878D82A}">
                    <a16:rowId xmlns:a16="http://schemas.microsoft.com/office/drawing/2014/main" val="3279860773"/>
                  </a:ext>
                </a:extLst>
              </a:tr>
              <a:tr h="337795">
                <a:tc>
                  <a:txBody>
                    <a:bodyPr/>
                    <a:lstStyle/>
                    <a:p>
                      <a:pPr algn="l" fontAlgn="ctr"/>
                      <a:r>
                        <a:rPr lang="en-GB" sz="800" b="0" i="0" u="none" strike="noStrike" dirty="0">
                          <a:solidFill>
                            <a:schemeClr val="tx1"/>
                          </a:solidFill>
                          <a:effectLst/>
                          <a:latin typeface="Calibri" panose="020F0502020204030204" pitchFamily="34" charset="0"/>
                        </a:rPr>
                        <a:t>SDNP other planning applications - % decided within 8 weeks or agreed extension</a:t>
                      </a:r>
                    </a:p>
                  </a:txBody>
                  <a:tcPr marL="45720" marR="45720" anchor="ctr"/>
                </a:tc>
                <a:tc>
                  <a:txBody>
                    <a:bodyPr/>
                    <a:lstStyle/>
                    <a:p>
                      <a:pPr algn="l" fontAlgn="ctr"/>
                      <a:r>
                        <a:rPr lang="en-GB" sz="800" b="0" i="0" u="none" strike="noStrike" dirty="0">
                          <a:solidFill>
                            <a:schemeClr val="tx1"/>
                          </a:solidFill>
                          <a:effectLst/>
                          <a:latin typeface="Calibri" panose="020F0502020204030204" pitchFamily="34" charset="0"/>
                        </a:rPr>
                        <a:t>above 80%</a:t>
                      </a:r>
                    </a:p>
                  </a:txBody>
                  <a:tcPr marL="45720" marR="45720" anchor="ctr"/>
                </a:tc>
                <a:tc>
                  <a:txBody>
                    <a:bodyPr/>
                    <a:lstStyle/>
                    <a:p>
                      <a:pPr algn="l" fontAlgn="ctr"/>
                      <a:r>
                        <a:rPr lang="en-GB" sz="900" b="1" i="0" u="none" strike="noStrike" dirty="0">
                          <a:solidFill>
                            <a:schemeClr val="accent6"/>
                          </a:solidFill>
                          <a:effectLst/>
                          <a:latin typeface="Calibri" panose="020F0502020204030204" pitchFamily="34" charset="0"/>
                        </a:rPr>
                        <a:t>94%</a:t>
                      </a:r>
                    </a:p>
                  </a:txBody>
                  <a:tcPr marL="45720" marR="45720" anchor="ctr"/>
                </a:tc>
                <a:extLst>
                  <a:ext uri="{0D108BD9-81ED-4DB2-BD59-A6C34878D82A}">
                    <a16:rowId xmlns:a16="http://schemas.microsoft.com/office/drawing/2014/main" val="529096985"/>
                  </a:ext>
                </a:extLst>
              </a:tr>
            </a:tbl>
          </a:graphicData>
        </a:graphic>
      </p:graphicFrame>
    </p:spTree>
    <p:extLst>
      <p:ext uri="{BB962C8B-B14F-4D97-AF65-F5344CB8AC3E}">
        <p14:creationId xmlns:p14="http://schemas.microsoft.com/office/powerpoint/2010/main" val="10653657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3.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30584</TotalTime>
  <Words>2057</Words>
  <Application>Microsoft Office PowerPoint</Application>
  <PresentationFormat>Widescreen</PresentationFormat>
  <Paragraphs>401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East Hampshire District Council Performance report</vt:lpstr>
      <vt:lpstr>Headline achievements in Q1</vt:lpstr>
      <vt:lpstr>People – key statistics for Q1</vt:lpstr>
      <vt:lpstr>Finance – revenue budget outturn in Q1</vt:lpstr>
      <vt:lpstr>Finance – capital programme outturn in Q1</vt:lpstr>
      <vt:lpstr>Corporate governance – key statistics for Q1</vt:lpstr>
      <vt:lpstr>Risks currently scoring risk threshold on the Corporate Risk Register</vt:lpstr>
      <vt:lpstr>Corporate Services performance</vt:lpstr>
      <vt:lpstr>Regeneration &amp; Place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98</cp:revision>
  <dcterms:created xsi:type="dcterms:W3CDTF">2020-07-09T13:35:10Z</dcterms:created>
  <dcterms:modified xsi:type="dcterms:W3CDTF">2021-03-03T13:28:49Z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