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9"/>
  </p:notesMasterIdLst>
  <p:sldIdLst>
    <p:sldId id="256" r:id="rId5"/>
    <p:sldId id="272" r:id="rId6"/>
    <p:sldId id="261" r:id="rId7"/>
    <p:sldId id="258" r:id="rId8"/>
    <p:sldId id="262" r:id="rId9"/>
    <p:sldId id="263" r:id="rId10"/>
    <p:sldId id="294" r:id="rId11"/>
    <p:sldId id="259" r:id="rId12"/>
    <p:sldId id="270" r:id="rId13"/>
    <p:sldId id="268" r:id="rId14"/>
    <p:sldId id="273" r:id="rId15"/>
    <p:sldId id="277" r:id="rId16"/>
    <p:sldId id="271" r:id="rId17"/>
    <p:sldId id="257" r:id="rId18"/>
    <p:sldId id="276" r:id="rId19"/>
    <p:sldId id="278" r:id="rId20"/>
    <p:sldId id="281" r:id="rId21"/>
    <p:sldId id="283" r:id="rId22"/>
    <p:sldId id="284" r:id="rId23"/>
    <p:sldId id="293" r:id="rId24"/>
    <p:sldId id="260" r:id="rId25"/>
    <p:sldId id="288" r:id="rId26"/>
    <p:sldId id="267" r:id="rId27"/>
    <p:sldId id="28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BB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95" autoAdjust="0"/>
  </p:normalViewPr>
  <p:slideViewPr>
    <p:cSldViewPr snapToGrid="0">
      <p:cViewPr varScale="1">
        <p:scale>
          <a:sx n="101" d="100"/>
          <a:sy n="101" d="100"/>
        </p:scale>
        <p:origin x="34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
          <c:y val="2.3291528554703341E-2"/>
          <c:w val="0.93598860716341092"/>
          <c:h val="0.93594829647456579"/>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6671105575024563E-17"/>
                  <c:y val="0.13974917132822015"/>
                </c:manualLayout>
              </c:layout>
              <c:tx>
                <c:rich>
                  <a:bodyPr/>
                  <a:lstStyle/>
                  <a:p>
                    <a:r>
                      <a:rPr lang="en-US" dirty="0"/>
                      <a:t>Budget </a:t>
                    </a:r>
                    <a:br>
                      <a:rPr lang="en-US" dirty="0"/>
                    </a:br>
                    <a:r>
                      <a:rPr lang="en-US" dirty="0"/>
                      <a:t>£757,000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7AED-4443-8D7F-463441872FF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-757</c:v>
                </c:pt>
              </c:numCache>
            </c:numRef>
          </c:val>
          <c:extLst>
            <c:ext xmlns:c16="http://schemas.microsoft.com/office/drawing/2014/chart" uri="{C3380CC4-5D6E-409C-BE32-E72D297353CC}">
              <c16:uniqueId val="{00000000-C83E-433C-88D4-40DF75AA0199}"/>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9096087652995019E-3"/>
                  <c:y val="0.1717754815855937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dirty="0">
                        <a:solidFill>
                          <a:schemeClr val="bg1"/>
                        </a:solidFill>
                      </a:rPr>
                      <a:t>Estimated outturn</a:t>
                    </a:r>
                    <a:r>
                      <a:rPr lang="en-US" baseline="0" dirty="0">
                        <a:solidFill>
                          <a:schemeClr val="bg1"/>
                        </a:solidFill>
                      </a:rPr>
                      <a:t> </a:t>
                    </a:r>
                    <a:br>
                      <a:rPr lang="en-US" baseline="0" dirty="0">
                        <a:solidFill>
                          <a:schemeClr val="bg1"/>
                        </a:solidFill>
                      </a:rPr>
                    </a:br>
                    <a:r>
                      <a:rPr lang="en-US" baseline="0" dirty="0">
                        <a:solidFill>
                          <a:schemeClr val="bg1"/>
                        </a:solidFill>
                      </a:rPr>
                      <a:t>£757,000</a:t>
                    </a:r>
                    <a:endParaRPr lang="en-US" dirty="0">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AED-4443-8D7F-463441872FF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-757</c:v>
                </c:pt>
              </c:numCache>
            </c:numRef>
          </c:val>
          <c:extLst>
            <c:ext xmlns:c16="http://schemas.microsoft.com/office/drawing/2014/chart" uri="{C3380CC4-5D6E-409C-BE32-E72D297353CC}">
              <c16:uniqueId val="{00000001-C83E-433C-88D4-40DF75AA0199}"/>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4600109147E-2"/>
          <c:y val="2.8527604019895144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2.5293071955934159E-2"/>
                </c:manualLayout>
              </c:layout>
              <c:tx>
                <c:rich>
                  <a:bodyPr/>
                  <a:lstStyle/>
                  <a:p>
                    <a:r>
                      <a:rPr lang="en-US" dirty="0"/>
                      <a:t>Budget </a:t>
                    </a:r>
                    <a:br>
                      <a:rPr lang="en-US" dirty="0"/>
                    </a:br>
                    <a:r>
                      <a:rPr lang="en-US" dirty="0"/>
                      <a:t>£1,417,000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851E-4330-9A4B-3477922B05D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-1417</c:v>
                </c:pt>
              </c:numCache>
            </c:numRef>
          </c:val>
          <c:extLst>
            <c:ext xmlns:c16="http://schemas.microsoft.com/office/drawing/2014/chart" uri="{C3380CC4-5D6E-409C-BE32-E72D297353CC}">
              <c16:uniqueId val="{00000001-851E-4330-9A4B-3477922B05D8}"/>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994258001003E-3"/>
                  <c:y val="0.2096500627648513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£1,578,000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851E-4330-9A4B-3477922B05D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-1578</c:v>
                </c:pt>
              </c:numCache>
            </c:numRef>
          </c:val>
          <c:extLst>
            <c:ext xmlns:c16="http://schemas.microsoft.com/office/drawing/2014/chart" uri="{C3380CC4-5D6E-409C-BE32-E72D297353CC}">
              <c16:uniqueId val="{00000003-851E-4330-9A4B-3477922B05D8}"/>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3.0941029964233754E-2"/>
          <c:y val="7.7569167200204703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4721855684691034E-2"/>
                  <c:y val="0.20270210476563993"/>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lumMod val="95000"/>
                            <a:lumOff val="5000"/>
                          </a:schemeClr>
                        </a:solidFill>
                        <a:latin typeface="+mn-lt"/>
                        <a:ea typeface="+mn-ea"/>
                        <a:cs typeface="+mn-cs"/>
                      </a:defRPr>
                    </a:pPr>
                    <a:r>
                      <a:rPr lang="en-US" dirty="0">
                        <a:solidFill>
                          <a:schemeClr val="bg1">
                            <a:lumMod val="95000"/>
                            <a:lumOff val="5000"/>
                          </a:schemeClr>
                        </a:solidFill>
                      </a:rPr>
                      <a:t>Budget </a:t>
                    </a:r>
                    <a:br>
                      <a:rPr lang="en-US" dirty="0">
                        <a:solidFill>
                          <a:schemeClr val="bg1">
                            <a:lumMod val="95000"/>
                            <a:lumOff val="5000"/>
                          </a:schemeClr>
                        </a:solidFill>
                      </a:rPr>
                    </a:br>
                    <a:r>
                      <a:rPr lang="en-US" dirty="0">
                        <a:solidFill>
                          <a:schemeClr val="bg1">
                            <a:lumMod val="95000"/>
                            <a:lumOff val="5000"/>
                          </a:schemeClr>
                        </a:solidFill>
                      </a:rPr>
                      <a:t>-£3,683,000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lumMod val="95000"/>
                          <a:lumOff val="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B008-43DE-8B7F-C29530B8914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3683</c:v>
                </c:pt>
              </c:numCache>
            </c:numRef>
          </c:val>
          <c:extLst>
            <c:ext xmlns:c16="http://schemas.microsoft.com/office/drawing/2014/chart" uri="{C3380CC4-5D6E-409C-BE32-E72D297353CC}">
              <c16:uniqueId val="{00000001-B008-43DE-8B7F-C29530B89143}"/>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8694827832176501E-3"/>
                  <c:y val="0.28961606491398029"/>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-£3,683,000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B008-43DE-8B7F-C29530B8914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3683</c:v>
                </c:pt>
              </c:numCache>
            </c:numRef>
          </c:val>
          <c:extLst>
            <c:ext xmlns:c16="http://schemas.microsoft.com/office/drawing/2014/chart" uri="{C3380CC4-5D6E-409C-BE32-E72D297353CC}">
              <c16:uniqueId val="{00000003-B008-43DE-8B7F-C29530B89143}"/>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60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5212765109908919E-2"/>
          <c:y val="5.9836245554829866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6310773876742034E-2"/>
                  <c:y val="0.21413266314472765"/>
                </c:manualLayout>
              </c:layout>
              <c:tx>
                <c:rich>
                  <a:bodyPr/>
                  <a:lstStyle/>
                  <a:p>
                    <a:r>
                      <a:rPr lang="en-US" dirty="0"/>
                      <a:t>Budget </a:t>
                    </a:r>
                    <a:br>
                      <a:rPr lang="en-US" dirty="0"/>
                    </a:br>
                    <a:r>
                      <a:rPr lang="en-US" dirty="0"/>
                      <a:t>£822,000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E488-444E-B4AB-45163C8D733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-822</c:v>
                </c:pt>
              </c:numCache>
            </c:numRef>
          </c:val>
          <c:extLst>
            <c:ext xmlns:c16="http://schemas.microsoft.com/office/drawing/2014/chart" uri="{C3380CC4-5D6E-409C-BE32-E72D297353CC}">
              <c16:uniqueId val="{00000001-E488-444E-B4AB-45163C8D733F}"/>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994258001003E-3"/>
                  <c:y val="0.2096500627648513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£822,000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E488-444E-B4AB-45163C8D733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-822</c:v>
                </c:pt>
              </c:numCache>
            </c:numRef>
          </c:val>
          <c:extLst>
            <c:ext xmlns:c16="http://schemas.microsoft.com/office/drawing/2014/chart" uri="{C3380CC4-5D6E-409C-BE32-E72D297353CC}">
              <c16:uniqueId val="{00000003-E488-444E-B4AB-45163C8D733F}"/>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
          <c:y val="5.5145047395793227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5.4910441933937121E-3"/>
                  <c:y val="0.13234883743818979"/>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dirty="0">
                        <a:solidFill>
                          <a:schemeClr val="bg1"/>
                        </a:solidFill>
                      </a:rPr>
                      <a:t>Budget </a:t>
                    </a:r>
                    <a:br>
                      <a:rPr lang="en-US" dirty="0">
                        <a:solidFill>
                          <a:schemeClr val="bg1"/>
                        </a:solidFill>
                      </a:rPr>
                    </a:br>
                    <a:r>
                      <a:rPr lang="en-US" dirty="0">
                        <a:solidFill>
                          <a:schemeClr val="bg1"/>
                        </a:solidFill>
                      </a:rPr>
                      <a:t>£2,276,000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120C-4279-875A-79F5ECCCC1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-2276</c:v>
                </c:pt>
              </c:numCache>
            </c:numRef>
          </c:val>
          <c:extLst>
            <c:ext xmlns:c16="http://schemas.microsoft.com/office/drawing/2014/chart" uri="{C3380CC4-5D6E-409C-BE32-E72D297353CC}">
              <c16:uniqueId val="{00000001-120C-4279-875A-79F5ECCCC13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8.8928973991907988E-3"/>
                  <c:y val="0.19300998168779168"/>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£2,047,000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120C-4279-875A-79F5ECCCC1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-2047</c:v>
                </c:pt>
              </c:numCache>
            </c:numRef>
          </c:val>
          <c:extLst>
            <c:ext xmlns:c16="http://schemas.microsoft.com/office/drawing/2014/chart" uri="{C3380CC4-5D6E-409C-BE32-E72D297353CC}">
              <c16:uniqueId val="{00000003-120C-4279-875A-79F5ECCCC13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86127330831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2365662900905669E-3"/>
                  <c:y val="0.1066141925115052"/>
                </c:manualLayout>
              </c:layout>
              <c:tx>
                <c:rich>
                  <a:bodyPr/>
                  <a:lstStyle/>
                  <a:p>
                    <a:r>
                      <a:rPr lang="en-US" dirty="0"/>
                      <a:t>Budget </a:t>
                    </a:r>
                    <a:br>
                      <a:rPr lang="en-US" dirty="0"/>
                    </a:br>
                    <a:r>
                      <a:rPr lang="en-US" dirty="0"/>
                      <a:t>£1,071,000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C88B-43AF-A227-CA553284785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-1071</c:v>
                </c:pt>
              </c:numCache>
            </c:numRef>
          </c:val>
          <c:extLst>
            <c:ext xmlns:c16="http://schemas.microsoft.com/office/drawing/2014/chart" uri="{C3380CC4-5D6E-409C-BE32-E72D297353CC}">
              <c16:uniqueId val="{00000001-C88B-43AF-A227-CA553284785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0891909875967256E-3"/>
                  <c:y val="0.10845366339694656"/>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£1,071,000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C88B-43AF-A227-CA553284785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-1071</c:v>
                </c:pt>
              </c:numCache>
            </c:numRef>
          </c:val>
          <c:extLst>
            <c:ext xmlns:c16="http://schemas.microsoft.com/office/drawing/2014/chart" uri="{C3380CC4-5D6E-409C-BE32-E72D297353CC}">
              <c16:uniqueId val="{00000003-C88B-43AF-A227-CA553284785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0"/>
                  <c:y val="0.17646458587950994"/>
                </c:manualLayout>
              </c:layout>
              <c:tx>
                <c:rich>
                  <a:bodyPr/>
                  <a:lstStyle/>
                  <a:p>
                    <a:r>
                      <a:rPr lang="en-US" dirty="0"/>
                      <a:t>Budget </a:t>
                    </a:r>
                    <a:br>
                      <a:rPr lang="en-US" dirty="0"/>
                    </a:br>
                    <a:r>
                      <a:rPr lang="en-US" dirty="0"/>
                      <a:t>£873,000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1A8C-4C9E-8F78-17969B10942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-334</c:v>
                </c:pt>
              </c:numCache>
            </c:numRef>
          </c:val>
          <c:extLst>
            <c:ext xmlns:c16="http://schemas.microsoft.com/office/drawing/2014/chart" uri="{C3380CC4-5D6E-409C-BE32-E72D297353CC}">
              <c16:uniqueId val="{00000001-1A8C-4C9E-8F78-17969B10942F}"/>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8347130842935817E-3"/>
                  <c:y val="0.17462945712378486"/>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£873,000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1A8C-4C9E-8F78-17969B10942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-328</c:v>
                </c:pt>
              </c:numCache>
            </c:numRef>
          </c:val>
          <c:extLst>
            <c:ext xmlns:c16="http://schemas.microsoft.com/office/drawing/2014/chart" uri="{C3380CC4-5D6E-409C-BE32-E72D297353CC}">
              <c16:uniqueId val="{00000003-1A8C-4C9E-8F78-17969B10942F}"/>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7207879908E-2"/>
          <c:y val="4.466918924562218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4.7122128353586666E-2"/>
                  <c:y val="0.17646479342648225"/>
                </c:manualLayout>
              </c:layout>
              <c:tx>
                <c:rich>
                  <a:bodyPr/>
                  <a:lstStyle/>
                  <a:p>
                    <a:r>
                      <a:rPr lang="en-US" dirty="0"/>
                      <a:t>Budget </a:t>
                    </a:r>
                    <a:br>
                      <a:rPr lang="en-US" dirty="0"/>
                    </a:br>
                    <a:r>
                      <a:rPr lang="en-US" dirty="0"/>
                      <a:t>£757,000</a:t>
                    </a:r>
                  </a:p>
                </c:rich>
              </c:tx>
              <c:showLegendKey val="1"/>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6814-46F5-8C19-483329D68EB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-757</c:v>
                </c:pt>
              </c:numCache>
            </c:numRef>
          </c:val>
          <c:extLst>
            <c:ext xmlns:c16="http://schemas.microsoft.com/office/drawing/2014/chart" uri="{C3380CC4-5D6E-409C-BE32-E72D297353CC}">
              <c16:uniqueId val="{00000001-6814-46F5-8C19-483329D68EBF}"/>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464394860254E-3"/>
                  <c:y val="0.116157077905883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£757,000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6814-46F5-8C19-483329D68EB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-757</c:v>
                </c:pt>
              </c:numCache>
            </c:numRef>
          </c:val>
          <c:extLst>
            <c:ext xmlns:c16="http://schemas.microsoft.com/office/drawing/2014/chart" uri="{C3380CC4-5D6E-409C-BE32-E72D297353CC}">
              <c16:uniqueId val="{00000003-6814-46F5-8C19-483329D68EBF}"/>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4348374848043083"/>
          <c:y val="5.1468710902740349E-2"/>
          <c:w val="0.85102517036125791"/>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382540789821076E-3"/>
                  <c:y val="0.16449877426123885"/>
                </c:manualLayout>
              </c:layout>
              <c:tx>
                <c:rich>
                  <a:bodyPr/>
                  <a:lstStyle/>
                  <a:p>
                    <a:r>
                      <a:rPr lang="en-US" dirty="0"/>
                      <a:t>Budget </a:t>
                    </a:r>
                    <a:br>
                      <a:rPr lang="en-US" dirty="0"/>
                    </a:br>
                    <a:r>
                      <a:rPr lang="en-US" dirty="0"/>
                      <a:t>£2,855,000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A8BE-462B-B3F7-2EE193CA6B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-2855</c:v>
                </c:pt>
              </c:numCache>
            </c:numRef>
          </c:val>
          <c:extLst>
            <c:ext xmlns:c16="http://schemas.microsoft.com/office/drawing/2014/chart" uri="{C3380CC4-5D6E-409C-BE32-E72D297353CC}">
              <c16:uniqueId val="{00000001-A8BE-462B-B3F7-2EE193CA6BC7}"/>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1.4232155213345737E-2"/>
                  <c:y val="0.1744609796060775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a:t>
                    </a:r>
                  </a:p>
                  <a:p>
                    <a:pPr>
                      <a:defRPr sz="1400">
                        <a:solidFill>
                          <a:schemeClr val="dk1"/>
                        </a:solidFill>
                      </a:defRPr>
                    </a:pPr>
                    <a:r>
                      <a:rPr lang="en-US" sz="1400" dirty="0">
                        <a:solidFill>
                          <a:schemeClr val="dk1"/>
                        </a:solidFill>
                        <a:latin typeface="+mn-lt"/>
                        <a:ea typeface="+mn-ea"/>
                        <a:cs typeface="+mn-cs"/>
                      </a:rPr>
                      <a:t>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£2,855,000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24641063321819678"/>
                      <c:h val="0.3834826172130949"/>
                    </c:manualLayout>
                  </c15:layout>
                  <c15:showDataLabelsRange val="0"/>
                </c:ext>
                <c:ext xmlns:c16="http://schemas.microsoft.com/office/drawing/2014/chart" uri="{C3380CC4-5D6E-409C-BE32-E72D297353CC}">
                  <c16:uniqueId val="{00000002-A8BE-462B-B3F7-2EE193CA6B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-2855</c:v>
                </c:pt>
              </c:numCache>
            </c:numRef>
          </c:val>
          <c:extLst>
            <c:ext xmlns:c16="http://schemas.microsoft.com/office/drawing/2014/chart" uri="{C3380CC4-5D6E-409C-BE32-E72D297353CC}">
              <c16:uniqueId val="{00000003-A8BE-462B-B3F7-2EE193CA6BC7}"/>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2.5293071955934159E-2"/>
                </c:manualLayout>
              </c:layout>
              <c:tx>
                <c:rich>
                  <a:bodyPr/>
                  <a:lstStyle/>
                  <a:p>
                    <a:r>
                      <a:rPr lang="en-US" dirty="0"/>
                      <a:t>Budget </a:t>
                    </a:r>
                    <a:br>
                      <a:rPr lang="en-US" dirty="0"/>
                    </a:br>
                    <a:r>
                      <a:rPr lang="en-US" dirty="0"/>
                      <a:t>£3,721,000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9AEA-417C-9D02-73CBF64AE0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-3721</c:v>
                </c:pt>
              </c:numCache>
            </c:numRef>
          </c:val>
          <c:extLst>
            <c:ext xmlns:c16="http://schemas.microsoft.com/office/drawing/2014/chart" uri="{C3380CC4-5D6E-409C-BE32-E72D297353CC}">
              <c16:uniqueId val="{00000001-9AEA-417C-9D02-73CBF64AE03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3963838030149E-3"/>
                  <c:y val="0.19034550996712588"/>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£3,879,000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9AEA-417C-9D02-73CBF64AE03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-3879</c:v>
                </c:pt>
              </c:numCache>
            </c:numRef>
          </c:val>
          <c:extLst>
            <c:ext xmlns:c16="http://schemas.microsoft.com/office/drawing/2014/chart" uri="{C3380CC4-5D6E-409C-BE32-E72D297353CC}">
              <c16:uniqueId val="{00000003-9AEA-417C-9D02-73CBF64AE03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4600109147E-2"/>
          <c:y val="2.8527604019895144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9.6486953592862003E-3"/>
                  <c:y val="0.444025462098239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dirty="0"/>
                      <a:t>Budget </a:t>
                    </a:r>
                    <a:br>
                      <a:rPr lang="en-US" dirty="0"/>
                    </a:br>
                    <a:r>
                      <a:rPr lang="en-US" dirty="0"/>
                      <a:t>£1,607,000</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8642537436"/>
                      <c:h val="0.39656529208205704"/>
                    </c:manualLayout>
                  </c15:layout>
                  <c15:showDataLabelsRange val="0"/>
                </c:ext>
                <c:ext xmlns:c16="http://schemas.microsoft.com/office/drawing/2014/chart" uri="{C3380CC4-5D6E-409C-BE32-E72D297353CC}">
                  <c16:uniqueId val="{00000000-3B56-431F-8481-5F7D235D8AD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-1607</c:v>
                </c:pt>
              </c:numCache>
            </c:numRef>
          </c:val>
          <c:extLst>
            <c:ext xmlns:c16="http://schemas.microsoft.com/office/drawing/2014/chart" uri="{C3380CC4-5D6E-409C-BE32-E72D297353CC}">
              <c16:uniqueId val="{00000001-3B56-431F-8481-5F7D235D8AD1}"/>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8607948515591869E-3"/>
                  <c:y val="0.50214714029350427"/>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£1,707,000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52040253356"/>
                      <c:h val="0.42970747428866229"/>
                    </c:manualLayout>
                  </c15:layout>
                  <c15:showDataLabelsRange val="0"/>
                </c:ext>
                <c:ext xmlns:c16="http://schemas.microsoft.com/office/drawing/2014/chart" uri="{C3380CC4-5D6E-409C-BE32-E72D297353CC}">
                  <c16:uniqueId val="{00000002-3B56-431F-8481-5F7D235D8AD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-1707</c:v>
                </c:pt>
              </c:numCache>
            </c:numRef>
          </c:val>
          <c:extLst>
            <c:ext xmlns:c16="http://schemas.microsoft.com/office/drawing/2014/chart" uri="{C3380CC4-5D6E-409C-BE32-E72D297353CC}">
              <c16:uniqueId val="{00000003-3B56-431F-8481-5F7D235D8AD1}"/>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4600109147E-2"/>
          <c:y val="6.3104030038596392E-3"/>
          <c:w val="0.93468842462663115"/>
          <c:h val="0.91566318853537065"/>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572851058006E-3"/>
                  <c:y val="0.12758199429242231"/>
                </c:manualLayout>
              </c:layout>
              <c:tx>
                <c:rich>
                  <a:bodyPr/>
                  <a:lstStyle/>
                  <a:p>
                    <a:r>
                      <a:rPr lang="en-US" dirty="0"/>
                      <a:t>Budget </a:t>
                    </a:r>
                    <a:br>
                      <a:rPr lang="en-US" dirty="0"/>
                    </a:br>
                    <a:r>
                      <a:rPr lang="en-US" dirty="0"/>
                      <a:t>-£598,000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15:showDataLabelsRange val="0"/>
                </c:ext>
                <c:ext xmlns:c16="http://schemas.microsoft.com/office/drawing/2014/chart" uri="{C3380CC4-5D6E-409C-BE32-E72D297353CC}">
                  <c16:uniqueId val="{00000000-1242-4F43-A14A-87CFAE59BC4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598</c:v>
                </c:pt>
              </c:numCache>
            </c:numRef>
          </c:val>
          <c:extLst>
            <c:ext xmlns:c16="http://schemas.microsoft.com/office/drawing/2014/chart" uri="{C3380CC4-5D6E-409C-BE32-E72D297353CC}">
              <c16:uniqueId val="{00000001-1242-4F43-A14A-87CFAE59BC4D}"/>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1.5336387369873125E-2"/>
                  <c:y val="4.7660280575372999E-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-£100,000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15:showDataLabelsRange val="0"/>
                </c:ext>
                <c:ext xmlns:c16="http://schemas.microsoft.com/office/drawing/2014/chart" uri="{C3380CC4-5D6E-409C-BE32-E72D297353CC}">
                  <c16:uniqueId val="{00000002-1242-4F43-A14A-87CFAE59BC4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100</c:v>
                </c:pt>
              </c:numCache>
            </c:numRef>
          </c:val>
          <c:extLst>
            <c:ext xmlns:c16="http://schemas.microsoft.com/office/drawing/2014/chart" uri="{C3380CC4-5D6E-409C-BE32-E72D297353CC}">
              <c16:uniqueId val="{00000003-1242-4F43-A14A-87CFAE59BC4D}"/>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6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withinLinear" id="16">
  <a:schemeClr val="accent3"/>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0BD217-A7BA-4B48-9D83-E1938D7920DC}" type="datetimeFigureOut">
              <a:rPr lang="en-GB" smtClean="0"/>
              <a:t>03/09/2021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11D0E-059A-46A1-9448-DDFE758BF58A}" type="slidenum">
              <a:rPr lang="en-GB" smtClean="0"/>
              <a:t>‹#›</a:t>
            </a:fld>
            <a:endParaRPr lang="en-GB"/>
          </a:p>
        </p:txBody>
      </p:sp>
    </p:spTree>
    <p:extLst>
      <p:ext uri="{BB962C8B-B14F-4D97-AF65-F5344CB8AC3E}">
        <p14:creationId xmlns:p14="http://schemas.microsoft.com/office/powerpoint/2010/main" val="3740610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4</a:t>
            </a:fld>
            <a:endParaRPr lang="en-GB" dirty="0"/>
          </a:p>
        </p:txBody>
      </p:sp>
    </p:spTree>
    <p:extLst>
      <p:ext uri="{BB962C8B-B14F-4D97-AF65-F5344CB8AC3E}">
        <p14:creationId xmlns:p14="http://schemas.microsoft.com/office/powerpoint/2010/main" val="227422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6</a:t>
            </a:fld>
            <a:endParaRPr lang="en-GB" dirty="0"/>
          </a:p>
        </p:txBody>
      </p:sp>
    </p:spTree>
    <p:extLst>
      <p:ext uri="{BB962C8B-B14F-4D97-AF65-F5344CB8AC3E}">
        <p14:creationId xmlns:p14="http://schemas.microsoft.com/office/powerpoint/2010/main" val="379677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10</a:t>
            </a:fld>
            <a:endParaRPr lang="en-GB" dirty="0"/>
          </a:p>
        </p:txBody>
      </p:sp>
    </p:spTree>
    <p:extLst>
      <p:ext uri="{BB962C8B-B14F-4D97-AF65-F5344CB8AC3E}">
        <p14:creationId xmlns:p14="http://schemas.microsoft.com/office/powerpoint/2010/main" val="2157713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14</a:t>
            </a:fld>
            <a:endParaRPr lang="en-GB"/>
          </a:p>
        </p:txBody>
      </p:sp>
    </p:spTree>
    <p:extLst>
      <p:ext uri="{BB962C8B-B14F-4D97-AF65-F5344CB8AC3E}">
        <p14:creationId xmlns:p14="http://schemas.microsoft.com/office/powerpoint/2010/main" val="835007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15</a:t>
            </a:fld>
            <a:endParaRPr lang="en-GB"/>
          </a:p>
        </p:txBody>
      </p:sp>
    </p:spTree>
    <p:extLst>
      <p:ext uri="{BB962C8B-B14F-4D97-AF65-F5344CB8AC3E}">
        <p14:creationId xmlns:p14="http://schemas.microsoft.com/office/powerpoint/2010/main" val="2432172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17</a:t>
            </a:fld>
            <a:endParaRPr lang="en-GB"/>
          </a:p>
        </p:txBody>
      </p:sp>
    </p:spTree>
    <p:extLst>
      <p:ext uri="{BB962C8B-B14F-4D97-AF65-F5344CB8AC3E}">
        <p14:creationId xmlns:p14="http://schemas.microsoft.com/office/powerpoint/2010/main" val="1007633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21</a:t>
            </a:fld>
            <a:endParaRPr lang="en-GB"/>
          </a:p>
        </p:txBody>
      </p:sp>
    </p:spTree>
    <p:extLst>
      <p:ext uri="{BB962C8B-B14F-4D97-AF65-F5344CB8AC3E}">
        <p14:creationId xmlns:p14="http://schemas.microsoft.com/office/powerpoint/2010/main" val="2990714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C11D0E-059A-46A1-9448-DDFE758BF58A}" type="slidenum">
              <a:rPr lang="en-GB" smtClean="0"/>
              <a:t>23</a:t>
            </a:fld>
            <a:endParaRPr lang="en-GB"/>
          </a:p>
        </p:txBody>
      </p:sp>
    </p:spTree>
    <p:extLst>
      <p:ext uri="{BB962C8B-B14F-4D97-AF65-F5344CB8AC3E}">
        <p14:creationId xmlns:p14="http://schemas.microsoft.com/office/powerpoint/2010/main" val="3581120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2D12F-BF91-40FB-A1B8-F28419B9B560}"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5345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56449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63276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34700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03/09/2021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62660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2D12F-BF91-40FB-A1B8-F28419B9B560}" type="datetimeFigureOut">
              <a:rPr lang="en-GB" smtClean="0"/>
              <a:t>03/09/2021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86084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2D12F-BF91-40FB-A1B8-F28419B9B560}" type="datetimeFigureOut">
              <a:rPr lang="en-GB" smtClean="0"/>
              <a:t>03/09/2021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77677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2D12F-BF91-40FB-A1B8-F28419B9B560}" type="datetimeFigureOut">
              <a:rPr lang="en-GB" smtClean="0"/>
              <a:t>03/09/2021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12162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03/09/2021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6015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78766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3914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54000">
              <a:schemeClr val="tx1">
                <a:lumMod val="95000"/>
              </a:schemeClr>
            </a:gs>
            <a:gs pos="100000">
              <a:schemeClr val="tx1">
                <a:lumMod val="9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03/09/2021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4104339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23.png"/><Relationship Id="rId7"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4.svg"/><Relationship Id="rId9" Type="http://schemas.openxmlformats.org/officeDocument/2006/relationships/image" Target="../media/image25.svg"/></Relationships>
</file>

<file path=ppt/slides/_rels/slide1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3.xml"/><Relationship Id="rId5" Type="http://schemas.openxmlformats.org/officeDocument/2006/relationships/image" Target="../media/image20.sv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4.xml"/><Relationship Id="rId5" Type="http://schemas.openxmlformats.org/officeDocument/2006/relationships/image" Target="../media/image20.sv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2.svg"/><Relationship Id="rId7" Type="http://schemas.openxmlformats.org/officeDocument/2006/relationships/image" Target="../media/image23.pn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image" Target="../media/image25.svg"/><Relationship Id="rId5" Type="http://schemas.openxmlformats.org/officeDocument/2006/relationships/image" Target="../media/image19.png"/><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chart" Target="../charts/chart6.xml"/><Relationship Id="rId7" Type="http://schemas.openxmlformats.org/officeDocument/2006/relationships/image" Target="../media/image22.sv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21.png"/><Relationship Id="rId5" Type="http://schemas.openxmlformats.org/officeDocument/2006/relationships/image" Target="../media/image24.svg"/><Relationship Id="rId4" Type="http://schemas.openxmlformats.org/officeDocument/2006/relationships/image" Target="../media/image23.png"/><Relationship Id="rId9" Type="http://schemas.openxmlformats.org/officeDocument/2006/relationships/image" Target="../media/image25.svg"/></Relationships>
</file>

<file path=ppt/slides/_rels/slide1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23.png"/><Relationship Id="rId7"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24.svg"/><Relationship Id="rId9"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3.xml"/><Relationship Id="rId6" Type="http://schemas.openxmlformats.org/officeDocument/2006/relationships/slide" Target="slide24.xml"/><Relationship Id="rId5" Type="http://schemas.openxmlformats.org/officeDocument/2006/relationships/slide" Target="slide23.xml"/><Relationship Id="rId4" Type="http://schemas.openxmlformats.org/officeDocument/2006/relationships/slide" Target="slide21.xml"/></Relationships>
</file>

<file path=ppt/slides/_rels/slide1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21.png"/><Relationship Id="rId7"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 Id="rId9" Type="http://schemas.openxmlformats.org/officeDocument/2006/relationships/image" Target="../media/image25.svg"/></Relationships>
</file>

<file path=ppt/slides/_rels/slide18.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8.xml"/><Relationship Id="rId6" Type="http://schemas.openxmlformats.org/officeDocument/2006/relationships/chart" Target="../charts/chart9.xml"/><Relationship Id="rId5" Type="http://schemas.openxmlformats.org/officeDocument/2006/relationships/image" Target="../media/image22.svg"/><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6.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19.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4.svg"/></Relationships>
</file>

<file path=ppt/slides/_rels/slide22.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3.png"/><Relationship Id="rId1" Type="http://schemas.openxmlformats.org/officeDocument/2006/relationships/slideLayout" Target="../slideLayouts/slideLayout8.xml"/><Relationship Id="rId5" Type="http://schemas.openxmlformats.org/officeDocument/2006/relationships/image" Target="../media/image25.svg"/><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chart" Target="../charts/chart11.xml"/><Relationship Id="rId7" Type="http://schemas.openxmlformats.org/officeDocument/2006/relationships/image" Target="../media/image20.sv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19.png"/><Relationship Id="rId5" Type="http://schemas.openxmlformats.org/officeDocument/2006/relationships/image" Target="../media/image24.svg"/><Relationship Id="rId4" Type="http://schemas.openxmlformats.org/officeDocument/2006/relationships/image" Target="../media/image23.png"/><Relationship Id="rId9" Type="http://schemas.openxmlformats.org/officeDocument/2006/relationships/image" Target="../media/image22.svg"/></Relationships>
</file>

<file path=ppt/slides/_rels/slide24.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chart" Target="../charts/chart12.xml"/><Relationship Id="rId5" Type="http://schemas.openxmlformats.org/officeDocument/2006/relationships/image" Target="../media/image22.svg"/><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0.xml"/><Relationship Id="rId7" Type="http://schemas.openxmlformats.org/officeDocument/2006/relationships/slide" Target="slide14.xml"/><Relationship Id="rId2" Type="http://schemas.openxmlformats.org/officeDocument/2006/relationships/slide" Target="slide9.xml"/><Relationship Id="rId1" Type="http://schemas.openxmlformats.org/officeDocument/2006/relationships/slideLayout" Target="../slideLayouts/slideLayout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chart" Target="../charts/chart1.xml"/><Relationship Id="rId5" Type="http://schemas.openxmlformats.org/officeDocument/2006/relationships/image" Target="../media/image22.sv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DBD-4368-4297-9B67-93A21CF962AB}"/>
              </a:ext>
            </a:extLst>
          </p:cNvPr>
          <p:cNvSpPr>
            <a:spLocks noGrp="1"/>
          </p:cNvSpPr>
          <p:nvPr>
            <p:ph type="ctrTitle"/>
          </p:nvPr>
        </p:nvSpPr>
        <p:spPr>
          <a:xfrm>
            <a:off x="1524000" y="1448934"/>
            <a:ext cx="9144000" cy="2387600"/>
          </a:xfrm>
        </p:spPr>
        <p:txBody>
          <a:bodyPr>
            <a:normAutofit fontScale="90000"/>
          </a:bodyPr>
          <a:lstStyle/>
          <a:p>
            <a:br>
              <a:rPr lang="en-GB" sz="4000" dirty="0">
                <a:solidFill>
                  <a:schemeClr val="bg1"/>
                </a:solidFill>
              </a:rPr>
            </a:br>
            <a:r>
              <a:rPr lang="en-GB" sz="4000" dirty="0">
                <a:solidFill>
                  <a:schemeClr val="bg1"/>
                </a:solidFill>
              </a:rPr>
              <a:t>Appendix B</a:t>
            </a:r>
            <a:br>
              <a:rPr lang="en-GB" sz="4000" dirty="0">
                <a:solidFill>
                  <a:schemeClr val="bg1"/>
                </a:solidFill>
              </a:rPr>
            </a:br>
            <a:br>
              <a:rPr lang="en-GB" sz="4000" dirty="0">
                <a:solidFill>
                  <a:schemeClr val="bg1"/>
                </a:solidFill>
              </a:rPr>
            </a:br>
            <a:r>
              <a:rPr lang="en-GB" sz="4400" dirty="0">
                <a:solidFill>
                  <a:schemeClr val="bg1"/>
                </a:solidFill>
              </a:rPr>
              <a:t>East Hampshire District Council</a:t>
            </a:r>
            <a:br>
              <a:rPr lang="en-GB" dirty="0">
                <a:solidFill>
                  <a:schemeClr val="bg1"/>
                </a:solidFill>
              </a:rPr>
            </a:br>
            <a:r>
              <a:rPr lang="en-GB" sz="6700" dirty="0">
                <a:solidFill>
                  <a:schemeClr val="bg1"/>
                </a:solidFill>
              </a:rPr>
              <a:t>Performance Report </a:t>
            </a:r>
            <a:endParaRPr lang="en-GB" dirty="0">
              <a:solidFill>
                <a:schemeClr val="bg1"/>
              </a:solidFill>
            </a:endParaRPr>
          </a:p>
        </p:txBody>
      </p:sp>
      <p:sp>
        <p:nvSpPr>
          <p:cNvPr id="3" name="Subtitle 2">
            <a:extLst>
              <a:ext uri="{FF2B5EF4-FFF2-40B4-BE49-F238E27FC236}">
                <a16:creationId xmlns:a16="http://schemas.microsoft.com/office/drawing/2014/main" id="{66B98902-830D-47D7-AAF7-DCF2F45C398B}"/>
              </a:ext>
            </a:extLst>
          </p:cNvPr>
          <p:cNvSpPr>
            <a:spLocks noGrp="1"/>
          </p:cNvSpPr>
          <p:nvPr>
            <p:ph type="subTitle" idx="1"/>
          </p:nvPr>
        </p:nvSpPr>
        <p:spPr>
          <a:xfrm>
            <a:off x="1524000" y="3836534"/>
            <a:ext cx="9144000" cy="1655762"/>
          </a:xfrm>
        </p:spPr>
        <p:txBody>
          <a:bodyPr>
            <a:normAutofit/>
          </a:bodyPr>
          <a:lstStyle/>
          <a:p>
            <a:r>
              <a:rPr lang="en-GB" sz="4000" dirty="0">
                <a:solidFill>
                  <a:schemeClr val="tx1">
                    <a:lumMod val="50000"/>
                  </a:schemeClr>
                </a:solidFill>
              </a:rPr>
              <a:t>Q1 2021-22, v3</a:t>
            </a:r>
          </a:p>
        </p:txBody>
      </p:sp>
    </p:spTree>
    <p:extLst>
      <p:ext uri="{BB962C8B-B14F-4D97-AF65-F5344CB8AC3E}">
        <p14:creationId xmlns:p14="http://schemas.microsoft.com/office/powerpoint/2010/main" val="306727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Customer Services</a:t>
            </a:r>
            <a:br>
              <a:rPr lang="en-GB" sz="3600" dirty="0">
                <a:solidFill>
                  <a:schemeClr val="bg1"/>
                </a:solidFill>
              </a:rPr>
            </a:br>
            <a:r>
              <a:rPr lang="en-GB" sz="2200" i="1" dirty="0">
                <a:solidFill>
                  <a:schemeClr val="bg1"/>
                </a:solidFill>
              </a:rPr>
              <a:t>Head of Service: Brian Wood</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4413387"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Customer Services, Revenues &amp; Benefits, Corporate Support, Elections, Land Charges, GIS, CRM, Insight</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1682931259"/>
              </p:ext>
            </p:extLst>
          </p:nvPr>
        </p:nvGraphicFramePr>
        <p:xfrm>
          <a:off x="4785876" y="863383"/>
          <a:ext cx="7171618" cy="3579380"/>
        </p:xfrm>
        <a:graphic>
          <a:graphicData uri="http://schemas.openxmlformats.org/drawingml/2006/table">
            <a:tbl>
              <a:tblPr firstRow="1" bandRow="1">
                <a:tableStyleId>{9D7B26C5-4107-4FEC-AEDC-1716B250A1EF}</a:tableStyleId>
              </a:tblPr>
              <a:tblGrid>
                <a:gridCol w="4899504">
                  <a:extLst>
                    <a:ext uri="{9D8B030D-6E8A-4147-A177-3AD203B41FA5}">
                      <a16:colId xmlns:a16="http://schemas.microsoft.com/office/drawing/2014/main" val="1632953638"/>
                    </a:ext>
                  </a:extLst>
                </a:gridCol>
                <a:gridCol w="1249680">
                  <a:extLst>
                    <a:ext uri="{9D8B030D-6E8A-4147-A177-3AD203B41FA5}">
                      <a16:colId xmlns:a16="http://schemas.microsoft.com/office/drawing/2014/main" val="3276194889"/>
                    </a:ext>
                  </a:extLst>
                </a:gridCol>
                <a:gridCol w="1022434">
                  <a:extLst>
                    <a:ext uri="{9D8B030D-6E8A-4147-A177-3AD203B41FA5}">
                      <a16:colId xmlns:a16="http://schemas.microsoft.com/office/drawing/2014/main" val="3436727633"/>
                    </a:ext>
                  </a:extLst>
                </a:gridCol>
              </a:tblGrid>
              <a:tr h="452252">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52252">
                <a:tc>
                  <a:txBody>
                    <a:bodyPr/>
                    <a:lstStyle/>
                    <a:p>
                      <a:pPr algn="l" fontAlgn="ctr"/>
                      <a:r>
                        <a:rPr lang="en-GB" sz="1200" u="none" strike="noStrike" dirty="0">
                          <a:solidFill>
                            <a:schemeClr val="bg1"/>
                          </a:solidFill>
                          <a:effectLst/>
                        </a:rPr>
                        <a:t>Customer satisfaction with CSC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97%</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accent6"/>
                          </a:solidFill>
                        </a:rPr>
                        <a:t>99.1%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52252">
                <a:tc>
                  <a:txBody>
                    <a:bodyPr/>
                    <a:lstStyle/>
                    <a:p>
                      <a:pPr algn="l" fontAlgn="ctr"/>
                      <a:r>
                        <a:rPr lang="en-GB" sz="1200" u="none" strike="noStrike" dirty="0">
                          <a:solidFill>
                            <a:schemeClr val="bg1"/>
                          </a:solidFill>
                          <a:effectLst/>
                        </a:rPr>
                        <a:t>Calls answered and completed by CSC - one and done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65%</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accent6"/>
                          </a:solidFill>
                        </a:rPr>
                        <a:t>86.5%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r h="545995">
                <a:tc>
                  <a:txBody>
                    <a:bodyPr/>
                    <a:lstStyle/>
                    <a:p>
                      <a:pPr algn="l" fontAlgn="ctr"/>
                      <a:r>
                        <a:rPr lang="en-GB" sz="1200" u="none" strike="noStrike" dirty="0">
                          <a:solidFill>
                            <a:schemeClr val="bg1"/>
                          </a:solidFill>
                          <a:effectLst/>
                        </a:rPr>
                        <a:t>Council tax cash collection rate - cumulative (%)</a:t>
                      </a:r>
                      <a:endParaRPr lang="en-GB" sz="12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98.9%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u="none" strike="noStrike" dirty="0">
                          <a:solidFill>
                            <a:schemeClr val="accent4"/>
                          </a:solidFill>
                          <a:effectLst/>
                        </a:rPr>
                        <a:t>29.98%</a:t>
                      </a:r>
                      <a:endParaRPr lang="en-GB" sz="1800" b="1" i="0" u="none" strike="noStrike" dirty="0">
                        <a:solidFill>
                          <a:schemeClr val="accent4"/>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545995">
                <a:tc>
                  <a:txBody>
                    <a:bodyPr/>
                    <a:lstStyle/>
                    <a:p>
                      <a:pPr algn="l" fontAlgn="ctr"/>
                      <a:r>
                        <a:rPr lang="en-GB" sz="1200" u="none" strike="noStrike" dirty="0">
                          <a:solidFill>
                            <a:schemeClr val="bg1"/>
                          </a:solidFill>
                          <a:effectLst/>
                        </a:rPr>
                        <a:t>Non domestic rates cash collection rate - cumulative (%)</a:t>
                      </a:r>
                      <a:endParaRPr lang="en-GB" sz="1200" b="0" i="0" u="none" strike="noStrike" dirty="0">
                        <a:solidFill>
                          <a:schemeClr val="bg1"/>
                        </a:solidFill>
                        <a:effectLst/>
                        <a:latin typeface="Calibri"/>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98.6%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u="none" strike="noStrike" dirty="0">
                          <a:solidFill>
                            <a:schemeClr val="accent4"/>
                          </a:solidFill>
                          <a:effectLst/>
                        </a:rPr>
                        <a:t>29.74%</a:t>
                      </a:r>
                      <a:endParaRPr lang="en-GB" sz="1800" b="1" i="0" u="none" strike="noStrike" dirty="0">
                        <a:solidFill>
                          <a:schemeClr val="accent4"/>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565317">
                <a:tc>
                  <a:txBody>
                    <a:bodyPr/>
                    <a:lstStyle/>
                    <a:p>
                      <a:pPr algn="l" fontAlgn="ctr"/>
                      <a:r>
                        <a:rPr lang="en-GB" sz="1200" u="none" strike="noStrike" dirty="0">
                          <a:solidFill>
                            <a:schemeClr val="bg1"/>
                          </a:solidFill>
                          <a:effectLst/>
                        </a:rPr>
                        <a:t>Average processing time - housing benefit and council tax benefit change events (days)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7</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kern="1200" dirty="0">
                          <a:solidFill>
                            <a:schemeClr val="accent6"/>
                          </a:solidFill>
                          <a:latin typeface="+mn-lt"/>
                          <a:ea typeface="+mn-ea"/>
                          <a:cs typeface="+mn-cs"/>
                        </a:rPr>
                        <a:t>6.69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565317">
                <a:tc>
                  <a:txBody>
                    <a:bodyPr/>
                    <a:lstStyle/>
                    <a:p>
                      <a:pPr algn="l" fontAlgn="ctr"/>
                      <a:r>
                        <a:rPr lang="en-GB" sz="1200" u="none" strike="noStrike" dirty="0">
                          <a:solidFill>
                            <a:schemeClr val="bg1"/>
                          </a:solidFill>
                          <a:effectLst/>
                        </a:rPr>
                        <a:t>Average processing time - housing benefit and council tax benefit - new claims (days)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17</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rgbClr val="FFC000"/>
                          </a:solidFill>
                          <a:effectLst/>
                          <a:latin typeface="Calibri" panose="020F0502020204030204" pitchFamily="34" charset="0"/>
                        </a:rPr>
                        <a:t>18.39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6643787" y="91167"/>
            <a:ext cx="5548213" cy="7027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29387" y="-13298"/>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0770" y="1917141"/>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08561" y="1739685"/>
            <a:ext cx="29538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Q1</a:t>
            </a:r>
          </a:p>
        </p:txBody>
      </p:sp>
      <p:sp>
        <p:nvSpPr>
          <p:cNvPr id="12" name="TextBox 11">
            <a:extLst>
              <a:ext uri="{FF2B5EF4-FFF2-40B4-BE49-F238E27FC236}">
                <a16:creationId xmlns:a16="http://schemas.microsoft.com/office/drawing/2014/main" id="{CD0A3D1C-A0CC-4562-9AB4-B01BFE53ED63}"/>
              </a:ext>
            </a:extLst>
          </p:cNvPr>
          <p:cNvSpPr txBox="1"/>
          <p:nvPr/>
        </p:nvSpPr>
        <p:spPr>
          <a:xfrm>
            <a:off x="317639" y="2696753"/>
            <a:ext cx="4625715" cy="338554"/>
          </a:xfrm>
          <a:prstGeom prst="rect">
            <a:avLst/>
          </a:prstGeom>
          <a:noFill/>
        </p:spPr>
        <p:txBody>
          <a:bodyPr wrap="square" rtlCol="0">
            <a:spAutoFit/>
          </a:bodyPr>
          <a:lstStyle/>
          <a:p>
            <a:r>
              <a:rPr lang="en-GB" sz="1600" dirty="0">
                <a:solidFill>
                  <a:schemeClr val="accent6"/>
                </a:solidFill>
              </a:rPr>
              <a:t>Variance of £229,000</a:t>
            </a:r>
          </a:p>
        </p:txBody>
      </p:sp>
      <p:graphicFrame>
        <p:nvGraphicFramePr>
          <p:cNvPr id="13" name="Chart 12">
            <a:extLst>
              <a:ext uri="{FF2B5EF4-FFF2-40B4-BE49-F238E27FC236}">
                <a16:creationId xmlns:a16="http://schemas.microsoft.com/office/drawing/2014/main" id="{B0361267-A72A-4B67-907F-365BE2A2E92B}"/>
              </a:ext>
            </a:extLst>
          </p:cNvPr>
          <p:cNvGraphicFramePr/>
          <p:nvPr>
            <p:extLst>
              <p:ext uri="{D42A27DB-BD31-4B8C-83A1-F6EECF244321}">
                <p14:modId xmlns:p14="http://schemas.microsoft.com/office/powerpoint/2010/main" val="2795787233"/>
              </p:ext>
            </p:extLst>
          </p:nvPr>
        </p:nvGraphicFramePr>
        <p:xfrm>
          <a:off x="-426720" y="3004530"/>
          <a:ext cx="4625714" cy="3454526"/>
        </p:xfrm>
        <a:graphic>
          <a:graphicData uri="http://schemas.openxmlformats.org/drawingml/2006/chart">
            <c:chart xmlns:c="http://schemas.openxmlformats.org/drawingml/2006/chart" xmlns:r="http://schemas.openxmlformats.org/officeDocument/2006/relationships" r:id="rId7"/>
          </a:graphicData>
        </a:graphic>
      </p:graphicFrame>
      <p:sp>
        <p:nvSpPr>
          <p:cNvPr id="11" name="Speech Bubble: Rectangle with Corners Rounded 10">
            <a:extLst>
              <a:ext uri="{FF2B5EF4-FFF2-40B4-BE49-F238E27FC236}">
                <a16:creationId xmlns:a16="http://schemas.microsoft.com/office/drawing/2014/main" id="{6DC9AC11-59C2-4FD6-AE4E-07948C61059B}"/>
              </a:ext>
            </a:extLst>
          </p:cNvPr>
          <p:cNvSpPr/>
          <p:nvPr/>
        </p:nvSpPr>
        <p:spPr>
          <a:xfrm>
            <a:off x="3258557" y="2681629"/>
            <a:ext cx="1407721" cy="981566"/>
          </a:xfrm>
          <a:prstGeom prst="wedgeRoundRectCallout">
            <a:avLst>
              <a:gd name="adj1" fmla="val 75689"/>
              <a:gd name="adj2" fmla="val -513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Collection rates continue to be impacted by Covid-19</a:t>
            </a:r>
          </a:p>
        </p:txBody>
      </p:sp>
      <p:pic>
        <p:nvPicPr>
          <p:cNvPr id="15" name="Graphic 14" descr="Bullseye">
            <a:extLst>
              <a:ext uri="{FF2B5EF4-FFF2-40B4-BE49-F238E27FC236}">
                <a16:creationId xmlns:a16="http://schemas.microsoft.com/office/drawing/2014/main" id="{3F3E024A-F141-40C6-9985-DC299FB540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94395" y="4456855"/>
            <a:ext cx="786209" cy="786209"/>
          </a:xfrm>
          <a:prstGeom prst="rect">
            <a:avLst/>
          </a:prstGeom>
        </p:spPr>
      </p:pic>
      <p:sp>
        <p:nvSpPr>
          <p:cNvPr id="17" name="Title 3">
            <a:extLst>
              <a:ext uri="{FF2B5EF4-FFF2-40B4-BE49-F238E27FC236}">
                <a16:creationId xmlns:a16="http://schemas.microsoft.com/office/drawing/2014/main" id="{BBE9F78A-532C-4D56-8E8C-C64DACF7D7BD}"/>
              </a:ext>
            </a:extLst>
          </p:cNvPr>
          <p:cNvSpPr txBox="1">
            <a:spLocks/>
          </p:cNvSpPr>
          <p:nvPr/>
        </p:nvSpPr>
        <p:spPr>
          <a:xfrm>
            <a:off x="4318592" y="4694500"/>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B4FE33BC-0A64-4981-BE30-D05D8670343B}"/>
              </a:ext>
            </a:extLst>
          </p:cNvPr>
          <p:cNvGraphicFramePr>
            <a:graphicFrameLocks noGrp="1"/>
          </p:cNvGraphicFramePr>
          <p:nvPr>
            <p:ph idx="1"/>
            <p:extLst>
              <p:ext uri="{D42A27DB-BD31-4B8C-83A1-F6EECF244321}">
                <p14:modId xmlns:p14="http://schemas.microsoft.com/office/powerpoint/2010/main" val="1094150947"/>
              </p:ext>
            </p:extLst>
          </p:nvPr>
        </p:nvGraphicFramePr>
        <p:xfrm>
          <a:off x="3570483" y="5271647"/>
          <a:ext cx="8387011" cy="1135380"/>
        </p:xfrm>
        <a:graphic>
          <a:graphicData uri="http://schemas.openxmlformats.org/drawingml/2006/table">
            <a:tbl>
              <a:tblPr firstRow="1" bandRow="1">
                <a:tableStyleId>{5940675A-B579-460E-94D1-54222C63F5DA}</a:tableStyleId>
              </a:tblPr>
              <a:tblGrid>
                <a:gridCol w="2054109">
                  <a:extLst>
                    <a:ext uri="{9D8B030D-6E8A-4147-A177-3AD203B41FA5}">
                      <a16:colId xmlns:a16="http://schemas.microsoft.com/office/drawing/2014/main" val="326531481"/>
                    </a:ext>
                  </a:extLst>
                </a:gridCol>
                <a:gridCol w="2031285">
                  <a:extLst>
                    <a:ext uri="{9D8B030D-6E8A-4147-A177-3AD203B41FA5}">
                      <a16:colId xmlns:a16="http://schemas.microsoft.com/office/drawing/2014/main" val="3995465828"/>
                    </a:ext>
                  </a:extLst>
                </a:gridCol>
                <a:gridCol w="3866234">
                  <a:extLst>
                    <a:ext uri="{9D8B030D-6E8A-4147-A177-3AD203B41FA5}">
                      <a16:colId xmlns:a16="http://schemas.microsoft.com/office/drawing/2014/main" val="3033096753"/>
                    </a:ext>
                  </a:extLst>
                </a:gridCol>
                <a:gridCol w="435383">
                  <a:extLst>
                    <a:ext uri="{9D8B030D-6E8A-4147-A177-3AD203B41FA5}">
                      <a16:colId xmlns:a16="http://schemas.microsoft.com/office/drawing/2014/main" val="4161796994"/>
                    </a:ext>
                  </a:extLst>
                </a:gridCol>
              </a:tblGrid>
              <a:tr h="453215">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484688">
                <a:tc>
                  <a:txBody>
                    <a:bodyPr/>
                    <a:lstStyle/>
                    <a:p>
                      <a:pPr algn="l" fontAlgn="base"/>
                      <a:r>
                        <a:rPr lang="en-GB" sz="1400" dirty="0">
                          <a:solidFill>
                            <a:schemeClr val="bg1"/>
                          </a:solidFill>
                          <a:effectLst/>
                        </a:rPr>
                        <a:t>Discretionary Rate Relief Schemes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Review of schemes (yearly requirement)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0" dirty="0">
                          <a:solidFill>
                            <a:schemeClr val="accent6"/>
                          </a:solidFill>
                        </a:rPr>
                        <a:t>No progress in Q1 – due to start in Q2</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bl>
          </a:graphicData>
        </a:graphic>
      </p:graphicFrame>
    </p:spTree>
    <p:extLst>
      <p:ext uri="{BB962C8B-B14F-4D97-AF65-F5344CB8AC3E}">
        <p14:creationId xmlns:p14="http://schemas.microsoft.com/office/powerpoint/2010/main" val="2907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58903" y="429921"/>
            <a:ext cx="3687515" cy="761167"/>
          </a:xfrm>
        </p:spPr>
        <p:txBody>
          <a:bodyPr>
            <a:normAutofit fontScale="90000"/>
          </a:bodyPr>
          <a:lstStyle/>
          <a:p>
            <a:r>
              <a:rPr lang="en-GB" sz="4400" dirty="0">
                <a:solidFill>
                  <a:schemeClr val="bg1"/>
                </a:solidFill>
              </a:rPr>
              <a:t>Finance</a:t>
            </a:r>
            <a:br>
              <a:rPr lang="en-GB" sz="3600" dirty="0">
                <a:solidFill>
                  <a:schemeClr val="bg1"/>
                </a:solidFill>
              </a:rPr>
            </a:br>
            <a:r>
              <a:rPr lang="en-GB" sz="2200" i="1" dirty="0">
                <a:solidFill>
                  <a:schemeClr val="bg1"/>
                </a:solidFill>
              </a:rPr>
              <a:t>Head of Service: Matthew Tiller</a:t>
            </a:r>
            <a:endParaRPr lang="en-GB" sz="3600" i="1"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1761" y="1729676"/>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266161" y="197729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12541" y="2631093"/>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6096000" y="2512696"/>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2215448694"/>
              </p:ext>
            </p:extLst>
          </p:nvPr>
        </p:nvGraphicFramePr>
        <p:xfrm>
          <a:off x="4841249" y="3584734"/>
          <a:ext cx="6827862" cy="1544955"/>
        </p:xfrm>
        <a:graphic>
          <a:graphicData uri="http://schemas.openxmlformats.org/drawingml/2006/table">
            <a:tbl>
              <a:tblPr firstRow="1" bandRow="1">
                <a:tableStyleId>{5940675A-B579-460E-94D1-54222C63F5DA}</a:tableStyleId>
              </a:tblPr>
              <a:tblGrid>
                <a:gridCol w="1523628">
                  <a:extLst>
                    <a:ext uri="{9D8B030D-6E8A-4147-A177-3AD203B41FA5}">
                      <a16:colId xmlns:a16="http://schemas.microsoft.com/office/drawing/2014/main" val="326531481"/>
                    </a:ext>
                  </a:extLst>
                </a:gridCol>
                <a:gridCol w="1551214">
                  <a:extLst>
                    <a:ext uri="{9D8B030D-6E8A-4147-A177-3AD203B41FA5}">
                      <a16:colId xmlns:a16="http://schemas.microsoft.com/office/drawing/2014/main" val="4248586171"/>
                    </a:ext>
                  </a:extLst>
                </a:gridCol>
                <a:gridCol w="3308262">
                  <a:extLst>
                    <a:ext uri="{9D8B030D-6E8A-4147-A177-3AD203B41FA5}">
                      <a16:colId xmlns:a16="http://schemas.microsoft.com/office/drawing/2014/main" val="3033096753"/>
                    </a:ext>
                  </a:extLst>
                </a:gridCol>
                <a:gridCol w="444758">
                  <a:extLst>
                    <a:ext uri="{9D8B030D-6E8A-4147-A177-3AD203B41FA5}">
                      <a16:colId xmlns:a16="http://schemas.microsoft.com/office/drawing/2014/main" val="4161796994"/>
                    </a:ext>
                  </a:extLst>
                </a:gridCol>
              </a:tblGrid>
              <a:tr h="345282">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55991">
                <a:tc>
                  <a:txBody>
                    <a:bodyPr/>
                    <a:lstStyle/>
                    <a:p>
                      <a:pPr algn="l" fontAlgn="base"/>
                      <a:r>
                        <a:rPr lang="en-GB" sz="1400" dirty="0">
                          <a:solidFill>
                            <a:schemeClr val="bg1"/>
                          </a:solidFill>
                          <a:effectLst/>
                        </a:rPr>
                        <a:t>Finance service improvement</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400" dirty="0">
                          <a:solidFill>
                            <a:schemeClr val="bg1"/>
                          </a:solidFill>
                          <a:effectLst/>
                        </a:rPr>
                        <a:t>Service improvement work following return inhouse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600" b="0" dirty="0">
                          <a:solidFill>
                            <a:schemeClr val="accent4"/>
                          </a:solidFill>
                          <a:effectLst/>
                        </a:rPr>
                        <a:t>Exchequer function now successfully in-housed. Work commenced on the service improvement plan</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bl>
          </a:graphicData>
        </a:graphic>
      </p:graphicFrame>
      <p:sp>
        <p:nvSpPr>
          <p:cNvPr id="12" name="TextBox 11">
            <a:extLst>
              <a:ext uri="{FF2B5EF4-FFF2-40B4-BE49-F238E27FC236}">
                <a16:creationId xmlns:a16="http://schemas.microsoft.com/office/drawing/2014/main" id="{05634168-5104-4B96-BA58-EB19AE0038B6}"/>
              </a:ext>
            </a:extLst>
          </p:cNvPr>
          <p:cNvSpPr txBox="1"/>
          <p:nvPr/>
        </p:nvSpPr>
        <p:spPr>
          <a:xfrm>
            <a:off x="1129001" y="2668150"/>
            <a:ext cx="4443768" cy="369332"/>
          </a:xfrm>
          <a:prstGeom prst="rect">
            <a:avLst/>
          </a:prstGeom>
          <a:noFill/>
        </p:spPr>
        <p:txBody>
          <a:bodyPr wrap="square" rtlCol="0">
            <a:spAutoFit/>
          </a:bodyPr>
          <a:lstStyle/>
          <a:p>
            <a:r>
              <a:rPr lang="en-GB" dirty="0">
                <a:solidFill>
                  <a:schemeClr val="accent6"/>
                </a:solidFill>
              </a:rPr>
              <a:t>No variance</a:t>
            </a:r>
          </a:p>
        </p:txBody>
      </p:sp>
      <p:graphicFrame>
        <p:nvGraphicFramePr>
          <p:cNvPr id="13" name="Chart 12">
            <a:extLst>
              <a:ext uri="{FF2B5EF4-FFF2-40B4-BE49-F238E27FC236}">
                <a16:creationId xmlns:a16="http://schemas.microsoft.com/office/drawing/2014/main" id="{DC1CFE61-F727-42DD-9A5C-F37B0D2D1FDC}"/>
              </a:ext>
            </a:extLst>
          </p:cNvPr>
          <p:cNvGraphicFramePr/>
          <p:nvPr>
            <p:extLst>
              <p:ext uri="{D42A27DB-BD31-4B8C-83A1-F6EECF244321}">
                <p14:modId xmlns:p14="http://schemas.microsoft.com/office/powerpoint/2010/main" val="3438208787"/>
              </p:ext>
            </p:extLst>
          </p:nvPr>
        </p:nvGraphicFramePr>
        <p:xfrm>
          <a:off x="-110197" y="3181282"/>
          <a:ext cx="4625714" cy="345452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3607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Legal</a:t>
            </a:r>
            <a:br>
              <a:rPr lang="en-GB" sz="3600" dirty="0">
                <a:solidFill>
                  <a:schemeClr val="bg1"/>
                </a:solidFill>
              </a:rPr>
            </a:br>
            <a:r>
              <a:rPr lang="en-GB" sz="2200" i="1" dirty="0">
                <a:solidFill>
                  <a:schemeClr val="bg1"/>
                </a:solidFill>
              </a:rPr>
              <a:t>Head of Service: Daniel Toohey</a:t>
            </a:r>
            <a:endParaRPr lang="en-GB" sz="3600" i="1"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7639" y="1996140"/>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232039" y="2121781"/>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92720" y="1594625"/>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17872" y="1433168"/>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1329844950"/>
              </p:ext>
            </p:extLst>
          </p:nvPr>
        </p:nvGraphicFramePr>
        <p:xfrm>
          <a:off x="5081564" y="2416484"/>
          <a:ext cx="6677521" cy="1930757"/>
        </p:xfrm>
        <a:graphic>
          <a:graphicData uri="http://schemas.openxmlformats.org/drawingml/2006/table">
            <a:tbl>
              <a:tblPr firstRow="1" bandRow="1">
                <a:tableStyleId>{5940675A-B579-460E-94D1-54222C63F5DA}</a:tableStyleId>
              </a:tblPr>
              <a:tblGrid>
                <a:gridCol w="1565609">
                  <a:extLst>
                    <a:ext uri="{9D8B030D-6E8A-4147-A177-3AD203B41FA5}">
                      <a16:colId xmlns:a16="http://schemas.microsoft.com/office/drawing/2014/main" val="326531481"/>
                    </a:ext>
                  </a:extLst>
                </a:gridCol>
                <a:gridCol w="2049761">
                  <a:extLst>
                    <a:ext uri="{9D8B030D-6E8A-4147-A177-3AD203B41FA5}">
                      <a16:colId xmlns:a16="http://schemas.microsoft.com/office/drawing/2014/main" val="3995465828"/>
                    </a:ext>
                  </a:extLst>
                </a:gridCol>
                <a:gridCol w="2725957">
                  <a:extLst>
                    <a:ext uri="{9D8B030D-6E8A-4147-A177-3AD203B41FA5}">
                      <a16:colId xmlns:a16="http://schemas.microsoft.com/office/drawing/2014/main" val="3033096753"/>
                    </a:ext>
                  </a:extLst>
                </a:gridCol>
                <a:gridCol w="336194">
                  <a:extLst>
                    <a:ext uri="{9D8B030D-6E8A-4147-A177-3AD203B41FA5}">
                      <a16:colId xmlns:a16="http://schemas.microsoft.com/office/drawing/2014/main" val="4161796994"/>
                    </a:ext>
                  </a:extLst>
                </a:gridCol>
              </a:tblGrid>
              <a:tr h="559157">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700" b="1"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263283">
                <a:tc>
                  <a:txBody>
                    <a:bodyPr/>
                    <a:lstStyle/>
                    <a:p>
                      <a:pPr algn="l" fontAlgn="base"/>
                      <a:r>
                        <a:rPr lang="en-GB" sz="1600" dirty="0">
                          <a:solidFill>
                            <a:schemeClr val="bg1"/>
                          </a:solidFill>
                          <a:effectLst/>
                        </a:rPr>
                        <a:t>Governance improvement action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400" dirty="0">
                          <a:solidFill>
                            <a:schemeClr val="bg1"/>
                          </a:solidFill>
                          <a:effectLst/>
                        </a:rPr>
                        <a:t>Actions to address recommendations made in governance review by David Bowles in 2020</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400" dirty="0">
                          <a:solidFill>
                            <a:schemeClr val="accent6"/>
                          </a:solidFill>
                          <a:effectLst/>
                        </a:rPr>
                        <a:t>Progress is being made against the actions with a detailed report being taken to Standards Committee in June. An update has also been incorporated into the Annual Governance Statement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9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29202"/>
            <a:ext cx="5286802"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Legal Services, Democratic Services</a:t>
            </a:r>
          </a:p>
        </p:txBody>
      </p:sp>
      <p:sp>
        <p:nvSpPr>
          <p:cNvPr id="14" name="TextBox 13">
            <a:extLst>
              <a:ext uri="{FF2B5EF4-FFF2-40B4-BE49-F238E27FC236}">
                <a16:creationId xmlns:a16="http://schemas.microsoft.com/office/drawing/2014/main" id="{C6961DCD-11D5-4D63-92B8-7CEDF059D36C}"/>
              </a:ext>
            </a:extLst>
          </p:cNvPr>
          <p:cNvSpPr txBox="1"/>
          <p:nvPr/>
        </p:nvSpPr>
        <p:spPr>
          <a:xfrm>
            <a:off x="1160673" y="2821021"/>
            <a:ext cx="4443768" cy="369332"/>
          </a:xfrm>
          <a:prstGeom prst="rect">
            <a:avLst/>
          </a:prstGeom>
          <a:noFill/>
        </p:spPr>
        <p:txBody>
          <a:bodyPr wrap="square" rtlCol="0">
            <a:spAutoFit/>
          </a:bodyPr>
          <a:lstStyle/>
          <a:p>
            <a:r>
              <a:rPr lang="en-GB" dirty="0">
                <a:solidFill>
                  <a:schemeClr val="accent6"/>
                </a:solidFill>
              </a:rPr>
              <a:t>No variance</a:t>
            </a:r>
          </a:p>
        </p:txBody>
      </p:sp>
      <p:graphicFrame>
        <p:nvGraphicFramePr>
          <p:cNvPr id="13" name="Chart 12">
            <a:extLst>
              <a:ext uri="{FF2B5EF4-FFF2-40B4-BE49-F238E27FC236}">
                <a16:creationId xmlns:a16="http://schemas.microsoft.com/office/drawing/2014/main" id="{38685EA0-EC25-4768-9BC1-864E235859A2}"/>
              </a:ext>
            </a:extLst>
          </p:cNvPr>
          <p:cNvGraphicFramePr/>
          <p:nvPr>
            <p:extLst>
              <p:ext uri="{D42A27DB-BD31-4B8C-83A1-F6EECF244321}">
                <p14:modId xmlns:p14="http://schemas.microsoft.com/office/powerpoint/2010/main" val="3238217733"/>
              </p:ext>
            </p:extLst>
          </p:nvPr>
        </p:nvGraphicFramePr>
        <p:xfrm>
          <a:off x="0" y="3240370"/>
          <a:ext cx="4625714" cy="345452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9831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46278" y="368135"/>
            <a:ext cx="7046232" cy="761167"/>
          </a:xfrm>
        </p:spPr>
        <p:txBody>
          <a:bodyPr>
            <a:normAutofit fontScale="90000"/>
          </a:bodyPr>
          <a:lstStyle/>
          <a:p>
            <a:r>
              <a:rPr lang="en-GB" sz="4400" dirty="0">
                <a:solidFill>
                  <a:schemeClr val="bg1"/>
                </a:solidFill>
              </a:rPr>
              <a:t>Organisational Development</a:t>
            </a:r>
            <a:br>
              <a:rPr lang="en-GB" sz="3600" dirty="0">
                <a:solidFill>
                  <a:schemeClr val="bg1"/>
                </a:solidFill>
              </a:rPr>
            </a:br>
            <a:r>
              <a:rPr lang="en-GB" sz="2200" i="1" dirty="0">
                <a:solidFill>
                  <a:schemeClr val="bg1"/>
                </a:solidFill>
              </a:rPr>
              <a:t>Head of Service: Caroline Tickner</a:t>
            </a:r>
            <a:endParaRPr lang="en-GB" sz="3600" i="1" dirty="0">
              <a:solidFill>
                <a:schemeClr val="bg1"/>
              </a:solidFill>
            </a:endParaRPr>
          </a:p>
        </p:txBody>
      </p:sp>
      <p:sp>
        <p:nvSpPr>
          <p:cNvPr id="11" name="Text Placeholder 5">
            <a:extLst>
              <a:ext uri="{FF2B5EF4-FFF2-40B4-BE49-F238E27FC236}">
                <a16:creationId xmlns:a16="http://schemas.microsoft.com/office/drawing/2014/main" id="{04C77C09-DD76-44E8-956B-B7EBA5561855}"/>
              </a:ext>
            </a:extLst>
          </p:cNvPr>
          <p:cNvSpPr>
            <a:spLocks noGrp="1"/>
          </p:cNvSpPr>
          <p:nvPr>
            <p:ph type="body" sz="half" idx="2"/>
          </p:nvPr>
        </p:nvSpPr>
        <p:spPr>
          <a:xfrm>
            <a:off x="246278" y="1109238"/>
            <a:ext cx="5778361"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Human Resources, Communications &amp; Marketing, Emergency Planning &amp; Business Continuity, Health &amp; Safety</a:t>
            </a:r>
          </a:p>
        </p:txBody>
      </p:sp>
      <p:pic>
        <p:nvPicPr>
          <p:cNvPr id="12" name="Graphic 11" descr="Coins">
            <a:extLst>
              <a:ext uri="{FF2B5EF4-FFF2-40B4-BE49-F238E27FC236}">
                <a16:creationId xmlns:a16="http://schemas.microsoft.com/office/drawing/2014/main" id="{45CE87B3-1A75-4B3A-9159-3C0C763D45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38483" y="214902"/>
            <a:ext cx="914400" cy="914400"/>
          </a:xfrm>
          <a:prstGeom prst="rect">
            <a:avLst/>
          </a:prstGeom>
        </p:spPr>
      </p:pic>
      <p:sp>
        <p:nvSpPr>
          <p:cNvPr id="14" name="TextBox 13">
            <a:extLst>
              <a:ext uri="{FF2B5EF4-FFF2-40B4-BE49-F238E27FC236}">
                <a16:creationId xmlns:a16="http://schemas.microsoft.com/office/drawing/2014/main" id="{2F6C7034-E87D-42D7-BB69-BB22C5B04FB4}"/>
              </a:ext>
            </a:extLst>
          </p:cNvPr>
          <p:cNvSpPr txBox="1"/>
          <p:nvPr/>
        </p:nvSpPr>
        <p:spPr>
          <a:xfrm>
            <a:off x="8662608" y="650386"/>
            <a:ext cx="4443768" cy="338554"/>
          </a:xfrm>
          <a:prstGeom prst="rect">
            <a:avLst/>
          </a:prstGeom>
          <a:noFill/>
        </p:spPr>
        <p:txBody>
          <a:bodyPr wrap="square" rtlCol="0">
            <a:spAutoFit/>
          </a:bodyPr>
          <a:lstStyle/>
          <a:p>
            <a:r>
              <a:rPr lang="en-GB" sz="1600" dirty="0">
                <a:solidFill>
                  <a:schemeClr val="accent6"/>
                </a:solidFill>
              </a:rPr>
              <a:t>No variance</a:t>
            </a:r>
          </a:p>
        </p:txBody>
      </p:sp>
      <p:sp>
        <p:nvSpPr>
          <p:cNvPr id="15" name="Title 3">
            <a:extLst>
              <a:ext uri="{FF2B5EF4-FFF2-40B4-BE49-F238E27FC236}">
                <a16:creationId xmlns:a16="http://schemas.microsoft.com/office/drawing/2014/main" id="{8118F0E4-351D-440D-B013-6231A81E0F86}"/>
              </a:ext>
            </a:extLst>
          </p:cNvPr>
          <p:cNvSpPr txBox="1">
            <a:spLocks/>
          </p:cNvSpPr>
          <p:nvPr/>
        </p:nvSpPr>
        <p:spPr>
          <a:xfrm>
            <a:off x="8662608" y="65179"/>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graphicFrame>
        <p:nvGraphicFramePr>
          <p:cNvPr id="13" name="Chart 12">
            <a:extLst>
              <a:ext uri="{FF2B5EF4-FFF2-40B4-BE49-F238E27FC236}">
                <a16:creationId xmlns:a16="http://schemas.microsoft.com/office/drawing/2014/main" id="{4E801306-F674-49DA-85A1-4052ECC39591}"/>
              </a:ext>
            </a:extLst>
          </p:cNvPr>
          <p:cNvGraphicFramePr/>
          <p:nvPr>
            <p:extLst>
              <p:ext uri="{D42A27DB-BD31-4B8C-83A1-F6EECF244321}">
                <p14:modId xmlns:p14="http://schemas.microsoft.com/office/powerpoint/2010/main" val="2369276544"/>
              </p:ext>
            </p:extLst>
          </p:nvPr>
        </p:nvGraphicFramePr>
        <p:xfrm>
          <a:off x="7815887" y="988940"/>
          <a:ext cx="4851224" cy="3735595"/>
        </p:xfrm>
        <a:graphic>
          <a:graphicData uri="http://schemas.openxmlformats.org/drawingml/2006/chart">
            <c:chart xmlns:c="http://schemas.openxmlformats.org/drawingml/2006/chart" xmlns:r="http://schemas.openxmlformats.org/officeDocument/2006/relationships" r:id="rId4"/>
          </a:graphicData>
        </a:graphic>
      </p:graphicFrame>
      <p:pic>
        <p:nvPicPr>
          <p:cNvPr id="16" name="Graphic 15" descr="Bullseye">
            <a:extLst>
              <a:ext uri="{FF2B5EF4-FFF2-40B4-BE49-F238E27FC236}">
                <a16:creationId xmlns:a16="http://schemas.microsoft.com/office/drawing/2014/main" id="{2195C10A-B1A2-4162-82FA-47D5A2EC76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0735" y="1798764"/>
            <a:ext cx="784007" cy="787423"/>
          </a:xfrm>
          <a:prstGeom prst="rect">
            <a:avLst/>
          </a:prstGeom>
        </p:spPr>
      </p:pic>
      <p:sp>
        <p:nvSpPr>
          <p:cNvPr id="17" name="Title 3">
            <a:extLst>
              <a:ext uri="{FF2B5EF4-FFF2-40B4-BE49-F238E27FC236}">
                <a16:creationId xmlns:a16="http://schemas.microsoft.com/office/drawing/2014/main" id="{1D86B54C-7B83-42AA-91F7-C3B189D8FDA7}"/>
              </a:ext>
            </a:extLst>
          </p:cNvPr>
          <p:cNvSpPr txBox="1">
            <a:spLocks/>
          </p:cNvSpPr>
          <p:nvPr/>
        </p:nvSpPr>
        <p:spPr>
          <a:xfrm>
            <a:off x="839198" y="1881133"/>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157A4DF9-0903-419E-B301-D1E3E56EA75E}"/>
              </a:ext>
            </a:extLst>
          </p:cNvPr>
          <p:cNvGraphicFramePr>
            <a:graphicFrameLocks/>
          </p:cNvGraphicFramePr>
          <p:nvPr>
            <p:extLst>
              <p:ext uri="{D42A27DB-BD31-4B8C-83A1-F6EECF244321}">
                <p14:modId xmlns:p14="http://schemas.microsoft.com/office/powerpoint/2010/main" val="282238458"/>
              </p:ext>
            </p:extLst>
          </p:nvPr>
        </p:nvGraphicFramePr>
        <p:xfrm>
          <a:off x="263743" y="2623255"/>
          <a:ext cx="8389140" cy="2224007"/>
        </p:xfrm>
        <a:graphic>
          <a:graphicData uri="http://schemas.openxmlformats.org/drawingml/2006/table">
            <a:tbl>
              <a:tblPr firstRow="1" bandRow="1">
                <a:tableStyleId>{5940675A-B579-460E-94D1-54222C63F5DA}</a:tableStyleId>
              </a:tblPr>
              <a:tblGrid>
                <a:gridCol w="2137806">
                  <a:extLst>
                    <a:ext uri="{9D8B030D-6E8A-4147-A177-3AD203B41FA5}">
                      <a16:colId xmlns:a16="http://schemas.microsoft.com/office/drawing/2014/main" val="326531481"/>
                    </a:ext>
                  </a:extLst>
                </a:gridCol>
                <a:gridCol w="2039499">
                  <a:extLst>
                    <a:ext uri="{9D8B030D-6E8A-4147-A177-3AD203B41FA5}">
                      <a16:colId xmlns:a16="http://schemas.microsoft.com/office/drawing/2014/main" val="3995465828"/>
                    </a:ext>
                  </a:extLst>
                </a:gridCol>
                <a:gridCol w="3810712">
                  <a:extLst>
                    <a:ext uri="{9D8B030D-6E8A-4147-A177-3AD203B41FA5}">
                      <a16:colId xmlns:a16="http://schemas.microsoft.com/office/drawing/2014/main" val="3033096753"/>
                    </a:ext>
                  </a:extLst>
                </a:gridCol>
                <a:gridCol w="401123">
                  <a:extLst>
                    <a:ext uri="{9D8B030D-6E8A-4147-A177-3AD203B41FA5}">
                      <a16:colId xmlns:a16="http://schemas.microsoft.com/office/drawing/2014/main" val="4161796994"/>
                    </a:ext>
                  </a:extLst>
                </a:gridCol>
              </a:tblGrid>
              <a:tr h="276778">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700" b="1"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13367">
                <a:tc>
                  <a:txBody>
                    <a:bodyPr/>
                    <a:lstStyle/>
                    <a:p>
                      <a:pPr algn="l" fontAlgn="base"/>
                      <a:r>
                        <a:rPr lang="en-GB" sz="1600" dirty="0">
                          <a:solidFill>
                            <a:schemeClr val="bg1"/>
                          </a:solidFill>
                          <a:effectLst/>
                        </a:rPr>
                        <a:t>Interim workstyle solutions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bg1"/>
                          </a:solidFill>
                          <a:effectLst/>
                        </a:rPr>
                        <a:t>Approach to co-ordinate next steps for new ways of working for reception and back office in </a:t>
                      </a:r>
                      <a:r>
                        <a:rPr lang="en-GB" sz="1200" dirty="0" err="1">
                          <a:solidFill>
                            <a:schemeClr val="bg1"/>
                          </a:solidFill>
                          <a:effectLst/>
                        </a:rPr>
                        <a:t>Penns</a:t>
                      </a:r>
                      <a:r>
                        <a:rPr lang="en-GB" sz="1200" dirty="0">
                          <a:solidFill>
                            <a:schemeClr val="bg1"/>
                          </a:solidFill>
                          <a:effectLst/>
                        </a:rPr>
                        <a:t> and Plaza</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accent6"/>
                          </a:solidFill>
                          <a:effectLst/>
                        </a:rPr>
                        <a:t>Future Working Styles trial will go live from 19</a:t>
                      </a:r>
                      <a:r>
                        <a:rPr lang="en-GB" sz="1200" baseline="30000" dirty="0">
                          <a:solidFill>
                            <a:schemeClr val="accent6"/>
                          </a:solidFill>
                          <a:effectLst/>
                        </a:rPr>
                        <a:t>th</a:t>
                      </a:r>
                      <a:r>
                        <a:rPr lang="en-GB" sz="1200" dirty="0">
                          <a:solidFill>
                            <a:schemeClr val="accent6"/>
                          </a:solidFill>
                          <a:effectLst/>
                        </a:rPr>
                        <a:t> July, delayed slightly due to the UK roadmap. All aspects of the project are complete to enable the trial to commence. Performance measures are set with regular reporting to Executive Board on progress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913367">
                <a:tc>
                  <a:txBody>
                    <a:bodyPr/>
                    <a:lstStyle/>
                    <a:p>
                      <a:pPr algn="l" fontAlgn="base"/>
                      <a:r>
                        <a:rPr lang="en-GB" sz="1600" dirty="0">
                          <a:solidFill>
                            <a:schemeClr val="bg1"/>
                          </a:solidFill>
                          <a:effectLst/>
                        </a:rPr>
                        <a:t>Communications service review</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dirty="0">
                          <a:solidFill>
                            <a:schemeClr val="bg1"/>
                          </a:solidFill>
                        </a:rPr>
                        <a:t>Consideration of a business case as per budget challenge proposal</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dirty="0">
                          <a:solidFill>
                            <a:schemeClr val="accent4"/>
                          </a:solidFill>
                        </a:rPr>
                        <a:t>Business case is in draft and will be finalised Q2 21/22. There has been a slight delay due to competing priorities and resources to support transformation and other associated OD activity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165365871"/>
                  </a:ext>
                </a:extLst>
              </a:tr>
            </a:tbl>
          </a:graphicData>
        </a:graphic>
      </p:graphicFrame>
      <p:graphicFrame>
        <p:nvGraphicFramePr>
          <p:cNvPr id="20" name="Table 14">
            <a:extLst>
              <a:ext uri="{FF2B5EF4-FFF2-40B4-BE49-F238E27FC236}">
                <a16:creationId xmlns:a16="http://schemas.microsoft.com/office/drawing/2014/main" id="{6BCDC86E-BE34-499C-8F61-CE2A0F866DD3}"/>
              </a:ext>
            </a:extLst>
          </p:cNvPr>
          <p:cNvGraphicFramePr>
            <a:graphicFrameLocks noGrp="1"/>
          </p:cNvGraphicFramePr>
          <p:nvPr>
            <p:extLst>
              <p:ext uri="{D42A27DB-BD31-4B8C-83A1-F6EECF244321}">
                <p14:modId xmlns:p14="http://schemas.microsoft.com/office/powerpoint/2010/main" val="3001934395"/>
              </p:ext>
            </p:extLst>
          </p:nvPr>
        </p:nvGraphicFramePr>
        <p:xfrm>
          <a:off x="5525118" y="5724772"/>
          <a:ext cx="6403139" cy="731520"/>
        </p:xfrm>
        <a:graphic>
          <a:graphicData uri="http://schemas.openxmlformats.org/drawingml/2006/table">
            <a:tbl>
              <a:tblPr firstRow="1" bandRow="1">
                <a:tableStyleId>{9D7B26C5-4107-4FEC-AEDC-1716B250A1EF}</a:tableStyleId>
              </a:tblPr>
              <a:tblGrid>
                <a:gridCol w="4338739">
                  <a:extLst>
                    <a:ext uri="{9D8B030D-6E8A-4147-A177-3AD203B41FA5}">
                      <a16:colId xmlns:a16="http://schemas.microsoft.com/office/drawing/2014/main" val="1632953638"/>
                    </a:ext>
                  </a:extLst>
                </a:gridCol>
                <a:gridCol w="1038032">
                  <a:extLst>
                    <a:ext uri="{9D8B030D-6E8A-4147-A177-3AD203B41FA5}">
                      <a16:colId xmlns:a16="http://schemas.microsoft.com/office/drawing/2014/main" val="3276194889"/>
                    </a:ext>
                  </a:extLst>
                </a:gridCol>
                <a:gridCol w="1026368">
                  <a:extLst>
                    <a:ext uri="{9D8B030D-6E8A-4147-A177-3AD203B41FA5}">
                      <a16:colId xmlns:a16="http://schemas.microsoft.com/office/drawing/2014/main" val="3436727633"/>
                    </a:ext>
                  </a:extLst>
                </a:gridCol>
              </a:tblGrid>
              <a:tr h="251485">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51270">
                <a:tc>
                  <a:txBody>
                    <a:bodyPr/>
                    <a:lstStyle/>
                    <a:p>
                      <a:pPr algn="l" fontAlgn="ctr"/>
                      <a:r>
                        <a:rPr lang="en-GB" sz="1200" u="none" strike="noStrike" dirty="0">
                          <a:solidFill>
                            <a:schemeClr val="bg1"/>
                          </a:solidFill>
                          <a:effectLst/>
                        </a:rPr>
                        <a:t> Number of unique website visitors</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200" u="none" strike="noStrike" dirty="0">
                          <a:solidFill>
                            <a:schemeClr val="bg1"/>
                          </a:solidFill>
                          <a:effectLst/>
                        </a:rPr>
                        <a:t>N/A</a:t>
                      </a:r>
                      <a:endParaRPr lang="en-GB" sz="12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bg1"/>
                          </a:solidFill>
                        </a:rPr>
                        <a:t>88,000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bl>
          </a:graphicData>
        </a:graphic>
      </p:graphicFrame>
      <p:sp>
        <p:nvSpPr>
          <p:cNvPr id="21" name="Title 3">
            <a:extLst>
              <a:ext uri="{FF2B5EF4-FFF2-40B4-BE49-F238E27FC236}">
                <a16:creationId xmlns:a16="http://schemas.microsoft.com/office/drawing/2014/main" id="{54D089D4-3E0F-48B7-852C-1C9237764D9E}"/>
              </a:ext>
            </a:extLst>
          </p:cNvPr>
          <p:cNvSpPr txBox="1">
            <a:spLocks/>
          </p:cNvSpPr>
          <p:nvPr/>
        </p:nvSpPr>
        <p:spPr>
          <a:xfrm>
            <a:off x="6380044" y="4922374"/>
            <a:ext cx="5548213" cy="7027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2" name="Graphic 21" descr="Upward trend">
            <a:extLst>
              <a:ext uri="{FF2B5EF4-FFF2-40B4-BE49-F238E27FC236}">
                <a16:creationId xmlns:a16="http://schemas.microsoft.com/office/drawing/2014/main" id="{3F9E548D-2395-4FE9-8DA5-E903E56A8B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65644" y="4839439"/>
            <a:ext cx="914400" cy="914400"/>
          </a:xfrm>
          <a:prstGeom prst="rect">
            <a:avLst/>
          </a:prstGeom>
        </p:spPr>
      </p:pic>
    </p:spTree>
    <p:extLst>
      <p:ext uri="{BB962C8B-B14F-4D97-AF65-F5344CB8AC3E}">
        <p14:creationId xmlns:p14="http://schemas.microsoft.com/office/powerpoint/2010/main" val="195811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2317B40C-CCF6-47C9-BE1F-81B7781927B1}"/>
              </a:ext>
            </a:extLst>
          </p:cNvPr>
          <p:cNvGraphicFramePr/>
          <p:nvPr>
            <p:extLst>
              <p:ext uri="{D42A27DB-BD31-4B8C-83A1-F6EECF244321}">
                <p14:modId xmlns:p14="http://schemas.microsoft.com/office/powerpoint/2010/main" val="3884834302"/>
              </p:ext>
            </p:extLst>
          </p:nvPr>
        </p:nvGraphicFramePr>
        <p:xfrm>
          <a:off x="6371557" y="1378514"/>
          <a:ext cx="5673842" cy="2396106"/>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Programmes, Redesign &amp; Quality</a:t>
            </a:r>
            <a:br>
              <a:rPr lang="en-GB" sz="3600" dirty="0">
                <a:solidFill>
                  <a:schemeClr val="bg1"/>
                </a:solidFill>
              </a:rPr>
            </a:br>
            <a:r>
              <a:rPr lang="en-GB" sz="2200" i="1" dirty="0">
                <a:solidFill>
                  <a:schemeClr val="bg1"/>
                </a:solidFill>
              </a:rPr>
              <a:t>Head of Service: Sue Parker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6815360"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Business Solutions Unit, Digital Design, Information Governance, Governance Hub, Effective Working, Facilities Management, Street Care</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3161116833"/>
              </p:ext>
            </p:extLst>
          </p:nvPr>
        </p:nvGraphicFramePr>
        <p:xfrm>
          <a:off x="276043" y="2703615"/>
          <a:ext cx="5332277" cy="3071725"/>
        </p:xfrm>
        <a:graphic>
          <a:graphicData uri="http://schemas.openxmlformats.org/drawingml/2006/table">
            <a:tbl>
              <a:tblPr firstRow="1" bandRow="1">
                <a:tableStyleId>{9D7B26C5-4107-4FEC-AEDC-1716B250A1EF}</a:tableStyleId>
              </a:tblPr>
              <a:tblGrid>
                <a:gridCol w="3766394">
                  <a:extLst>
                    <a:ext uri="{9D8B030D-6E8A-4147-A177-3AD203B41FA5}">
                      <a16:colId xmlns:a16="http://schemas.microsoft.com/office/drawing/2014/main" val="1632953638"/>
                    </a:ext>
                  </a:extLst>
                </a:gridCol>
                <a:gridCol w="742669">
                  <a:extLst>
                    <a:ext uri="{9D8B030D-6E8A-4147-A177-3AD203B41FA5}">
                      <a16:colId xmlns:a16="http://schemas.microsoft.com/office/drawing/2014/main" val="3276194889"/>
                    </a:ext>
                  </a:extLst>
                </a:gridCol>
                <a:gridCol w="823214">
                  <a:extLst>
                    <a:ext uri="{9D8B030D-6E8A-4147-A177-3AD203B41FA5}">
                      <a16:colId xmlns:a16="http://schemas.microsoft.com/office/drawing/2014/main" val="3436727633"/>
                    </a:ext>
                  </a:extLst>
                </a:gridCol>
              </a:tblGrid>
              <a:tr h="382069">
                <a:tc>
                  <a:txBody>
                    <a:bodyPr/>
                    <a:lstStyle/>
                    <a:p>
                      <a:r>
                        <a:rPr lang="en-GB" sz="1600"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600"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600"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48276">
                <a:tc>
                  <a:txBody>
                    <a:bodyPr/>
                    <a:lstStyle/>
                    <a:p>
                      <a:pPr algn="l" fontAlgn="ctr"/>
                      <a:r>
                        <a:rPr lang="en-GB" sz="1100" u="none" strike="noStrike" dirty="0">
                          <a:solidFill>
                            <a:schemeClr val="bg1"/>
                          </a:solidFill>
                          <a:effectLst/>
                        </a:rPr>
                        <a:t>Freedom of Information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N/A</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bg1"/>
                          </a:solidFill>
                        </a:rPr>
                        <a:t>140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48276">
                <a:tc>
                  <a:txBody>
                    <a:bodyPr/>
                    <a:lstStyle/>
                    <a:p>
                      <a:pPr algn="l" fontAlgn="ctr"/>
                      <a:r>
                        <a:rPr lang="en-GB" sz="1100" u="none" strike="noStrike" dirty="0">
                          <a:solidFill>
                            <a:schemeClr val="bg1"/>
                          </a:solidFill>
                          <a:effectLst/>
                        </a:rPr>
                        <a:t>Freedom of Information - requests completed within 20 day statutory deadline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accent6"/>
                          </a:solidFill>
                        </a:rPr>
                        <a:t>97.1%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48276">
                <a:tc>
                  <a:txBody>
                    <a:bodyPr/>
                    <a:lstStyle/>
                    <a:p>
                      <a:pPr algn="l" fontAlgn="ctr"/>
                      <a:r>
                        <a:rPr lang="en-GB" sz="1100" u="none" strike="noStrike" dirty="0">
                          <a:solidFill>
                            <a:schemeClr val="bg1"/>
                          </a:solidFill>
                          <a:effectLst/>
                        </a:rPr>
                        <a:t>Environmental Information Regulations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bg1"/>
                          </a:solidFill>
                        </a:rPr>
                        <a:t>23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448276">
                <a:tc>
                  <a:txBody>
                    <a:bodyPr/>
                    <a:lstStyle/>
                    <a:p>
                      <a:pPr algn="l" fontAlgn="ctr"/>
                      <a:r>
                        <a:rPr lang="en-GB" sz="1100" u="none" strike="noStrike" dirty="0">
                          <a:solidFill>
                            <a:schemeClr val="bg1"/>
                          </a:solidFill>
                          <a:effectLst/>
                        </a:rPr>
                        <a:t>Environmental Information Regulations - requests completed within 20 day statutory deadline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accent4"/>
                          </a:solidFill>
                        </a:rPr>
                        <a:t>91.3%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448276">
                <a:tc>
                  <a:txBody>
                    <a:bodyPr/>
                    <a:lstStyle/>
                    <a:p>
                      <a:pPr algn="l" fontAlgn="ctr"/>
                      <a:r>
                        <a:rPr lang="en-GB" sz="1100" u="none" strike="noStrike" dirty="0">
                          <a:solidFill>
                            <a:schemeClr val="bg1"/>
                          </a:solidFill>
                          <a:effectLst/>
                        </a:rPr>
                        <a:t>Subject Access Requests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448276">
                <a:tc>
                  <a:txBody>
                    <a:bodyPr/>
                    <a:lstStyle/>
                    <a:p>
                      <a:pPr algn="l" fontAlgn="ctr"/>
                      <a:r>
                        <a:rPr lang="en-GB" sz="1100" u="none" strike="noStrike" dirty="0">
                          <a:solidFill>
                            <a:schemeClr val="bg1"/>
                          </a:solidFill>
                          <a:effectLst/>
                        </a:rPr>
                        <a:t>Subject Access Requests - requests completed within statutory deadline of one month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95%</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1004363" y="1815401"/>
            <a:ext cx="5154140" cy="7611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2853" y="1789215"/>
            <a:ext cx="914400" cy="914400"/>
          </a:xfrm>
          <a:prstGeom prst="rect">
            <a:avLst/>
          </a:prstGeom>
        </p:spPr>
      </p:pic>
      <p:pic>
        <p:nvPicPr>
          <p:cNvPr id="18" name="Graphic 17" descr="Coins">
            <a:extLst>
              <a:ext uri="{FF2B5EF4-FFF2-40B4-BE49-F238E27FC236}">
                <a16:creationId xmlns:a16="http://schemas.microsoft.com/office/drawing/2014/main" id="{B0986E08-1BF1-4E64-ABC4-40CC6879BCA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82653" y="238395"/>
            <a:ext cx="914400" cy="914400"/>
          </a:xfrm>
          <a:prstGeom prst="rect">
            <a:avLst/>
          </a:prstGeom>
        </p:spPr>
      </p:pic>
      <p:sp>
        <p:nvSpPr>
          <p:cNvPr id="19" name="TextBox 18">
            <a:extLst>
              <a:ext uri="{FF2B5EF4-FFF2-40B4-BE49-F238E27FC236}">
                <a16:creationId xmlns:a16="http://schemas.microsoft.com/office/drawing/2014/main" id="{202B60F1-154B-4306-BE4F-B1B0040A7576}"/>
              </a:ext>
            </a:extLst>
          </p:cNvPr>
          <p:cNvSpPr txBox="1"/>
          <p:nvPr/>
        </p:nvSpPr>
        <p:spPr>
          <a:xfrm>
            <a:off x="8547737" y="921074"/>
            <a:ext cx="3477008" cy="369332"/>
          </a:xfrm>
          <a:prstGeom prst="rect">
            <a:avLst/>
          </a:prstGeom>
          <a:noFill/>
        </p:spPr>
        <p:txBody>
          <a:bodyPr wrap="square" rtlCol="0">
            <a:spAutoFit/>
          </a:bodyPr>
          <a:lstStyle/>
          <a:p>
            <a:r>
              <a:rPr lang="en-GB" dirty="0">
                <a:solidFill>
                  <a:schemeClr val="accent6"/>
                </a:solidFill>
              </a:rPr>
              <a:t>No variance</a:t>
            </a:r>
          </a:p>
        </p:txBody>
      </p:sp>
      <p:sp>
        <p:nvSpPr>
          <p:cNvPr id="21" name="Title 3">
            <a:extLst>
              <a:ext uri="{FF2B5EF4-FFF2-40B4-BE49-F238E27FC236}">
                <a16:creationId xmlns:a16="http://schemas.microsoft.com/office/drawing/2014/main" id="{E5504C55-3A14-48EF-9D9E-A854BCC5DAEF}"/>
              </a:ext>
            </a:extLst>
          </p:cNvPr>
          <p:cNvSpPr txBox="1">
            <a:spLocks/>
          </p:cNvSpPr>
          <p:nvPr/>
        </p:nvSpPr>
        <p:spPr>
          <a:xfrm>
            <a:off x="8357632" y="244714"/>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pic>
        <p:nvPicPr>
          <p:cNvPr id="11" name="Graphic 10" descr="Bullseye">
            <a:extLst>
              <a:ext uri="{FF2B5EF4-FFF2-40B4-BE49-F238E27FC236}">
                <a16:creationId xmlns:a16="http://schemas.microsoft.com/office/drawing/2014/main" id="{534B14D3-E555-43B4-9869-B3C6053C547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71798" y="3811972"/>
            <a:ext cx="599759" cy="599759"/>
          </a:xfrm>
          <a:prstGeom prst="rect">
            <a:avLst/>
          </a:prstGeom>
        </p:spPr>
      </p:pic>
      <p:graphicFrame>
        <p:nvGraphicFramePr>
          <p:cNvPr id="12" name="Table 7">
            <a:extLst>
              <a:ext uri="{FF2B5EF4-FFF2-40B4-BE49-F238E27FC236}">
                <a16:creationId xmlns:a16="http://schemas.microsoft.com/office/drawing/2014/main" id="{17E9A35C-71A1-4EB6-8BFB-DABA247892BA}"/>
              </a:ext>
            </a:extLst>
          </p:cNvPr>
          <p:cNvGraphicFramePr>
            <a:graphicFrameLocks noGrp="1"/>
          </p:cNvGraphicFramePr>
          <p:nvPr>
            <p:ph idx="1"/>
            <p:extLst>
              <p:ext uri="{D42A27DB-BD31-4B8C-83A1-F6EECF244321}">
                <p14:modId xmlns:p14="http://schemas.microsoft.com/office/powerpoint/2010/main" val="1346550255"/>
              </p:ext>
            </p:extLst>
          </p:nvPr>
        </p:nvGraphicFramePr>
        <p:xfrm>
          <a:off x="5825401" y="4559557"/>
          <a:ext cx="6090556" cy="1909238"/>
        </p:xfrm>
        <a:graphic>
          <a:graphicData uri="http://schemas.openxmlformats.org/drawingml/2006/table">
            <a:tbl>
              <a:tblPr firstRow="1" bandRow="1">
                <a:tableStyleId>{5940675A-B579-460E-94D1-54222C63F5DA}</a:tableStyleId>
              </a:tblPr>
              <a:tblGrid>
                <a:gridCol w="1299833">
                  <a:extLst>
                    <a:ext uri="{9D8B030D-6E8A-4147-A177-3AD203B41FA5}">
                      <a16:colId xmlns:a16="http://schemas.microsoft.com/office/drawing/2014/main" val="326531481"/>
                    </a:ext>
                  </a:extLst>
                </a:gridCol>
                <a:gridCol w="1785708">
                  <a:extLst>
                    <a:ext uri="{9D8B030D-6E8A-4147-A177-3AD203B41FA5}">
                      <a16:colId xmlns:a16="http://schemas.microsoft.com/office/drawing/2014/main" val="3995465828"/>
                    </a:ext>
                  </a:extLst>
                </a:gridCol>
                <a:gridCol w="2608147">
                  <a:extLst>
                    <a:ext uri="{9D8B030D-6E8A-4147-A177-3AD203B41FA5}">
                      <a16:colId xmlns:a16="http://schemas.microsoft.com/office/drawing/2014/main" val="3033096753"/>
                    </a:ext>
                  </a:extLst>
                </a:gridCol>
                <a:gridCol w="396868">
                  <a:extLst>
                    <a:ext uri="{9D8B030D-6E8A-4147-A177-3AD203B41FA5}">
                      <a16:colId xmlns:a16="http://schemas.microsoft.com/office/drawing/2014/main" val="4161796994"/>
                    </a:ext>
                  </a:extLst>
                </a:gridCol>
              </a:tblGrid>
              <a:tr h="617695">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291543">
                <a:tc>
                  <a:txBody>
                    <a:bodyPr/>
                    <a:lstStyle/>
                    <a:p>
                      <a:pPr algn="l"/>
                      <a:r>
                        <a:rPr lang="en-GB" sz="1400" kern="1200" dirty="0">
                          <a:solidFill>
                            <a:schemeClr val="bg1"/>
                          </a:solidFill>
                          <a:effectLst/>
                        </a:rPr>
                        <a:t>Digital Strategy</a:t>
                      </a:r>
                      <a:endParaRPr lang="en-GB" sz="14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Numerous projects to deliver the strategy including foundation initiatives such as </a:t>
                      </a:r>
                      <a:r>
                        <a:rPr lang="en-GB" sz="1100" dirty="0" err="1">
                          <a:solidFill>
                            <a:schemeClr val="bg1"/>
                          </a:solidFill>
                          <a:effectLst/>
                        </a:rPr>
                        <a:t>Sharepoint</a:t>
                      </a:r>
                      <a:r>
                        <a:rPr lang="en-GB" sz="1100" dirty="0">
                          <a:solidFill>
                            <a:schemeClr val="bg1"/>
                          </a:solidFill>
                          <a:effectLst/>
                        </a:rPr>
                        <a:t> and transformation related priorities as informed by Shaping our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dirty="0">
                          <a:solidFill>
                            <a:schemeClr val="accent6"/>
                          </a:solidFill>
                        </a:rPr>
                        <a:t>Case management high level designs have been produced, and are now going through an independent peer review. This is due to complete July 2021 and will inform solution design in preparation for implementation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bl>
          </a:graphicData>
        </a:graphic>
      </p:graphicFrame>
      <p:sp>
        <p:nvSpPr>
          <p:cNvPr id="15" name="Title 3">
            <a:extLst>
              <a:ext uri="{FF2B5EF4-FFF2-40B4-BE49-F238E27FC236}">
                <a16:creationId xmlns:a16="http://schemas.microsoft.com/office/drawing/2014/main" id="{D0185C46-F716-4F08-BB44-39989C76D2E2}"/>
              </a:ext>
            </a:extLst>
          </p:cNvPr>
          <p:cNvSpPr txBox="1">
            <a:spLocks/>
          </p:cNvSpPr>
          <p:nvPr/>
        </p:nvSpPr>
        <p:spPr>
          <a:xfrm>
            <a:off x="6302074" y="3803366"/>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Tree>
    <p:extLst>
      <p:ext uri="{BB962C8B-B14F-4D97-AF65-F5344CB8AC3E}">
        <p14:creationId xmlns:p14="http://schemas.microsoft.com/office/powerpoint/2010/main" val="314548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Strategic Commissioning</a:t>
            </a:r>
            <a:br>
              <a:rPr lang="en-GB" sz="3600" dirty="0">
                <a:solidFill>
                  <a:schemeClr val="bg1"/>
                </a:solidFill>
              </a:rPr>
            </a:br>
            <a:r>
              <a:rPr lang="en-GB" sz="2200" i="1" dirty="0">
                <a:solidFill>
                  <a:schemeClr val="bg1"/>
                </a:solidFill>
              </a:rPr>
              <a:t>Head of Service: Trevor Pugh</a:t>
            </a:r>
            <a:endParaRPr lang="en-GB" sz="3600" i="1" dirty="0">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6356969" y="3925097"/>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84680" y="3720244"/>
            <a:ext cx="914400" cy="914400"/>
          </a:xfrm>
          <a:prstGeom prst="rect">
            <a:avLst/>
          </a:prstGeom>
        </p:spPr>
      </p:pic>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92563" y="753773"/>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6301719" y="647032"/>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3590579427"/>
              </p:ext>
            </p:extLst>
          </p:nvPr>
        </p:nvGraphicFramePr>
        <p:xfrm>
          <a:off x="5592563" y="1667436"/>
          <a:ext cx="6224268" cy="1508760"/>
        </p:xfrm>
        <a:graphic>
          <a:graphicData uri="http://schemas.openxmlformats.org/drawingml/2006/table">
            <a:tbl>
              <a:tblPr firstRow="1" bandRow="1">
                <a:tableStyleId>{5940675A-B579-460E-94D1-54222C63F5DA}</a:tableStyleId>
              </a:tblPr>
              <a:tblGrid>
                <a:gridCol w="1670092">
                  <a:extLst>
                    <a:ext uri="{9D8B030D-6E8A-4147-A177-3AD203B41FA5}">
                      <a16:colId xmlns:a16="http://schemas.microsoft.com/office/drawing/2014/main" val="326531481"/>
                    </a:ext>
                  </a:extLst>
                </a:gridCol>
                <a:gridCol w="1165044">
                  <a:extLst>
                    <a:ext uri="{9D8B030D-6E8A-4147-A177-3AD203B41FA5}">
                      <a16:colId xmlns:a16="http://schemas.microsoft.com/office/drawing/2014/main" val="3995465828"/>
                    </a:ext>
                  </a:extLst>
                </a:gridCol>
                <a:gridCol w="2985183">
                  <a:extLst>
                    <a:ext uri="{9D8B030D-6E8A-4147-A177-3AD203B41FA5}">
                      <a16:colId xmlns:a16="http://schemas.microsoft.com/office/drawing/2014/main" val="3033096753"/>
                    </a:ext>
                  </a:extLst>
                </a:gridCol>
                <a:gridCol w="403949">
                  <a:extLst>
                    <a:ext uri="{9D8B030D-6E8A-4147-A177-3AD203B41FA5}">
                      <a16:colId xmlns:a16="http://schemas.microsoft.com/office/drawing/2014/main" val="4161796994"/>
                    </a:ext>
                  </a:extLst>
                </a:gridCol>
              </a:tblGrid>
              <a:tr h="418284">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80797">
                <a:tc>
                  <a:txBody>
                    <a:bodyPr/>
                    <a:lstStyle/>
                    <a:p>
                      <a:pPr algn="l" fontAlgn="base"/>
                      <a:r>
                        <a:rPr lang="en-GB" dirty="0">
                          <a:solidFill>
                            <a:schemeClr val="bg1"/>
                          </a:solidFill>
                          <a:effectLst/>
                        </a:rPr>
                        <a:t>Future waste collection / HCC negotiations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Environment Bill and HCC efficiency savings implications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fontAlgn="base"/>
                      <a:r>
                        <a:rPr lang="en-GB" sz="900" kern="1200" dirty="0">
                          <a:solidFill>
                            <a:srgbClr val="FFC000"/>
                          </a:solidFill>
                          <a:effectLst/>
                          <a:latin typeface="+mn-lt"/>
                          <a:ea typeface="+mn-ea"/>
                          <a:cs typeface="+mn-cs"/>
                        </a:rPr>
                        <a:t>Government response to Env Bill consultation expected Dec/ Jan followed by further consultation on implementation. Draft Hants waste strategy received for comments, initial all Member briefing carried out and further Member engagement tba. Project Integra draft revised MoU expected Sept.</a:t>
                      </a:r>
                      <a:br>
                        <a:rPr lang="en-GB" sz="900" kern="1200" dirty="0">
                          <a:solidFill>
                            <a:srgbClr val="FFC000"/>
                          </a:solidFill>
                          <a:effectLst/>
                          <a:latin typeface="+mn-lt"/>
                          <a:ea typeface="+mn-ea"/>
                          <a:cs typeface="+mn-cs"/>
                        </a:rPr>
                      </a:br>
                      <a:r>
                        <a:rPr lang="en-GB" sz="900" kern="1200" dirty="0">
                          <a:solidFill>
                            <a:srgbClr val="FFC000"/>
                          </a:solidFill>
                          <a:effectLst/>
                          <a:latin typeface="+mn-lt"/>
                          <a:ea typeface="+mn-ea"/>
                          <a:cs typeface="+mn-cs"/>
                        </a:rPr>
                        <a:t>WRAP report received.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r>
                        <a:rPr lang="en-GB" sz="1600" b="1" i="0" u="none" strike="noStrike" dirty="0">
                          <a:solidFill>
                            <a:schemeClr val="accent4"/>
                          </a:solidFill>
                          <a:effectLst/>
                          <a:latin typeface="Calibri" panose="020F0502020204030204" pitchFamily="34" charset="0"/>
                        </a:rPr>
                        <a:t>A</a:t>
                      </a:r>
                      <a:endParaRPr lang="en-GB" sz="1600" dirty="0">
                        <a:solidFill>
                          <a:schemeClr val="accent2"/>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387995111"/>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202298"/>
            <a:ext cx="5286802"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Environmental Services (Norse), Leisure</a:t>
            </a:r>
          </a:p>
        </p:txBody>
      </p:sp>
      <p:graphicFrame>
        <p:nvGraphicFramePr>
          <p:cNvPr id="3" name="Table 2">
            <a:extLst>
              <a:ext uri="{FF2B5EF4-FFF2-40B4-BE49-F238E27FC236}">
                <a16:creationId xmlns:a16="http://schemas.microsoft.com/office/drawing/2014/main" id="{C4115ED2-E034-4825-B91F-FBBA0E0CF15F}"/>
              </a:ext>
            </a:extLst>
          </p:cNvPr>
          <p:cNvGraphicFramePr>
            <a:graphicFrameLocks noGrp="1"/>
          </p:cNvGraphicFramePr>
          <p:nvPr>
            <p:extLst>
              <p:ext uri="{D42A27DB-BD31-4B8C-83A1-F6EECF244321}">
                <p14:modId xmlns:p14="http://schemas.microsoft.com/office/powerpoint/2010/main" val="2331494632"/>
              </p:ext>
            </p:extLst>
          </p:nvPr>
        </p:nvGraphicFramePr>
        <p:xfrm>
          <a:off x="5592564" y="4675185"/>
          <a:ext cx="6224267" cy="1796669"/>
        </p:xfrm>
        <a:graphic>
          <a:graphicData uri="http://schemas.openxmlformats.org/drawingml/2006/table">
            <a:tbl>
              <a:tblPr firstRow="1" bandRow="1">
                <a:tableStyleId>{9D7B26C5-4107-4FEC-AEDC-1716B250A1EF}</a:tableStyleId>
              </a:tblPr>
              <a:tblGrid>
                <a:gridCol w="3722916">
                  <a:extLst>
                    <a:ext uri="{9D8B030D-6E8A-4147-A177-3AD203B41FA5}">
                      <a16:colId xmlns:a16="http://schemas.microsoft.com/office/drawing/2014/main" val="1698638371"/>
                    </a:ext>
                  </a:extLst>
                </a:gridCol>
                <a:gridCol w="1643224">
                  <a:extLst>
                    <a:ext uri="{9D8B030D-6E8A-4147-A177-3AD203B41FA5}">
                      <a16:colId xmlns:a16="http://schemas.microsoft.com/office/drawing/2014/main" val="3063802357"/>
                    </a:ext>
                  </a:extLst>
                </a:gridCol>
                <a:gridCol w="858127">
                  <a:extLst>
                    <a:ext uri="{9D8B030D-6E8A-4147-A177-3AD203B41FA5}">
                      <a16:colId xmlns:a16="http://schemas.microsoft.com/office/drawing/2014/main" val="1364326971"/>
                    </a:ext>
                  </a:extLst>
                </a:gridCol>
              </a:tblGrid>
              <a:tr h="446151">
                <a:tc>
                  <a:txBody>
                    <a:bodyPr/>
                    <a:lstStyle/>
                    <a:p>
                      <a:pPr marL="0" algn="l" rtl="0" eaLnBrk="1" latinLnBrk="0" hangingPunct="1">
                        <a:spcBef>
                          <a:spcPts val="0"/>
                        </a:spcBef>
                        <a:spcAft>
                          <a:spcPts val="0"/>
                        </a:spcAft>
                      </a:pPr>
                      <a:r>
                        <a:rPr lang="en-GB" sz="1800" kern="1200" dirty="0">
                          <a:solidFill>
                            <a:schemeClr val="bg1"/>
                          </a:solidFill>
                          <a:effectLst/>
                        </a:rPr>
                        <a:t>Indicator</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latinLnBrk="0" hangingPunct="1">
                        <a:spcBef>
                          <a:spcPts val="0"/>
                        </a:spcBef>
                        <a:spcAft>
                          <a:spcPts val="0"/>
                        </a:spcAft>
                      </a:pPr>
                      <a:r>
                        <a:rPr lang="en-GB" sz="1800" kern="1200">
                          <a:solidFill>
                            <a:schemeClr val="bg1"/>
                          </a:solidFill>
                          <a:effectLst/>
                        </a:rPr>
                        <a:t>Target</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latinLnBrk="0" hangingPunct="1">
                        <a:spcBef>
                          <a:spcPts val="0"/>
                        </a:spcBef>
                        <a:spcAft>
                          <a:spcPts val="0"/>
                        </a:spcAft>
                      </a:pPr>
                      <a:r>
                        <a:rPr lang="en-GB" sz="1800" kern="1200" dirty="0">
                          <a:solidFill>
                            <a:schemeClr val="bg1"/>
                          </a:solidFill>
                          <a:effectLst/>
                        </a:rPr>
                        <a:t>Q1</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91767829"/>
                  </a:ext>
                </a:extLst>
              </a:tr>
              <a:tr h="283337">
                <a:tc>
                  <a:txBody>
                    <a:bodyPr/>
                    <a:lstStyle/>
                    <a:p>
                      <a:pPr marL="0" algn="l" rtl="0" eaLnBrk="1" fontAlgn="ctr" latinLnBrk="0" hangingPunct="1">
                        <a:spcBef>
                          <a:spcPts val="0"/>
                        </a:spcBef>
                        <a:spcAft>
                          <a:spcPts val="0"/>
                        </a:spcAft>
                      </a:pPr>
                      <a:r>
                        <a:rPr lang="en-GB" sz="1200" kern="1200" dirty="0">
                          <a:solidFill>
                            <a:schemeClr val="bg1"/>
                          </a:solidFill>
                          <a:effectLst/>
                        </a:rPr>
                        <a:t>Number of missed bins</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100" kern="1200">
                          <a:solidFill>
                            <a:schemeClr val="bg1"/>
                          </a:solidFill>
                          <a:effectLst/>
                        </a:rPr>
                        <a:t>Less than 35 per 100,000</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800" b="1" kern="1200" dirty="0">
                          <a:solidFill>
                            <a:srgbClr val="FF0000"/>
                          </a:solidFill>
                          <a:effectLst/>
                        </a:rPr>
                        <a:t>154</a:t>
                      </a:r>
                      <a:endParaRPr lang="en-GB" b="1" dirty="0">
                        <a:solidFill>
                          <a:srgbClr val="FF0000"/>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481402946"/>
                  </a:ext>
                </a:extLst>
              </a:tr>
              <a:tr h="372745">
                <a:tc>
                  <a:txBody>
                    <a:bodyPr/>
                    <a:lstStyle/>
                    <a:p>
                      <a:pPr marL="0" algn="l" rtl="0" eaLnBrk="1" fontAlgn="ctr" latinLnBrk="0" hangingPunct="1">
                        <a:spcBef>
                          <a:spcPts val="0"/>
                        </a:spcBef>
                        <a:spcAft>
                          <a:spcPts val="0"/>
                        </a:spcAft>
                      </a:pPr>
                      <a:r>
                        <a:rPr lang="en-GB" sz="1200" kern="1200" dirty="0">
                          <a:solidFill>
                            <a:schemeClr val="bg1"/>
                          </a:solidFill>
                          <a:effectLst/>
                        </a:rPr>
                        <a:t>Percentage of household waste recycled and composted</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100" kern="1200" dirty="0">
                          <a:solidFill>
                            <a:schemeClr val="bg1"/>
                          </a:solidFill>
                          <a:effectLst/>
                        </a:rPr>
                        <a:t>Above 30%</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800" b="1" kern="1200" dirty="0">
                          <a:solidFill>
                            <a:schemeClr val="accent4"/>
                          </a:solidFill>
                          <a:effectLst/>
                        </a:rPr>
                        <a:t>28%</a:t>
                      </a:r>
                      <a:endParaRPr lang="en-GB" b="1" dirty="0">
                        <a:solidFill>
                          <a:schemeClr val="accent4"/>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224496139"/>
                  </a:ext>
                </a:extLst>
              </a:tr>
              <a:tr h="347345">
                <a:tc>
                  <a:txBody>
                    <a:bodyPr/>
                    <a:lstStyle/>
                    <a:p>
                      <a:pPr marL="0" algn="l" rtl="0" eaLnBrk="1" fontAlgn="ctr" latinLnBrk="0" hangingPunct="1">
                        <a:spcBef>
                          <a:spcPts val="0"/>
                        </a:spcBef>
                        <a:spcAft>
                          <a:spcPts val="0"/>
                        </a:spcAft>
                      </a:pPr>
                      <a:r>
                        <a:rPr lang="en-GB" sz="1200" kern="1200">
                          <a:solidFill>
                            <a:schemeClr val="bg1"/>
                          </a:solidFill>
                          <a:effectLst/>
                        </a:rPr>
                        <a:t>Contamination of recycling (%)</a:t>
                      </a:r>
                      <a:endParaRPr lang="en-GB">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100" kern="1200" dirty="0">
                          <a:solidFill>
                            <a:schemeClr val="bg1"/>
                          </a:solidFill>
                          <a:effectLst/>
                        </a:rPr>
                        <a:t>Less than 10%</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400" b="0" kern="1200" dirty="0">
                          <a:solidFill>
                            <a:srgbClr val="FF0000"/>
                          </a:solidFill>
                          <a:effectLst/>
                        </a:rPr>
                        <a:t>18.41%</a:t>
                      </a:r>
                    </a:p>
                    <a:p>
                      <a:pPr marL="0" algn="ctr" rtl="0" eaLnBrk="1" fontAlgn="ctr" latinLnBrk="0" hangingPunct="1">
                        <a:spcBef>
                          <a:spcPts val="0"/>
                        </a:spcBef>
                        <a:spcAft>
                          <a:spcPts val="0"/>
                        </a:spcAft>
                      </a:pPr>
                      <a:r>
                        <a:rPr lang="en-GB" sz="1100" b="0" kern="1200" dirty="0">
                          <a:solidFill>
                            <a:srgbClr val="FF0000"/>
                          </a:solidFill>
                          <a:effectLst/>
                        </a:rPr>
                        <a:t>(20/21 figure)</a:t>
                      </a:r>
                      <a:endParaRPr lang="en-GB" sz="1100" b="0" dirty="0">
                        <a:solidFill>
                          <a:srgbClr val="FF0000"/>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28386443"/>
                  </a:ext>
                </a:extLst>
              </a:tr>
              <a:tr h="313436">
                <a:tc>
                  <a:txBody>
                    <a:bodyPr/>
                    <a:lstStyle/>
                    <a:p>
                      <a:pPr marL="0" algn="l" rtl="0" eaLnBrk="1" fontAlgn="ctr" latinLnBrk="0" hangingPunct="1">
                        <a:spcBef>
                          <a:spcPts val="0"/>
                        </a:spcBef>
                        <a:spcAft>
                          <a:spcPts val="0"/>
                        </a:spcAft>
                      </a:pPr>
                      <a:r>
                        <a:rPr lang="en-GB" sz="1200" kern="1200" dirty="0">
                          <a:solidFill>
                            <a:schemeClr val="bg1"/>
                          </a:solidFill>
                          <a:effectLst/>
                        </a:rPr>
                        <a:t>Number of fly tips reported</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100" kern="1200" dirty="0">
                          <a:solidFill>
                            <a:schemeClr val="bg1"/>
                          </a:solidFill>
                          <a:effectLst/>
                        </a:rPr>
                        <a:t>Less than 120</a:t>
                      </a:r>
                      <a:endParaRPr lang="en-GB" dirty="0">
                        <a:solidFill>
                          <a:schemeClr val="bg1"/>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n-GB" sz="1800" b="1" kern="1200" dirty="0">
                          <a:solidFill>
                            <a:srgbClr val="FF0000"/>
                          </a:solidFill>
                          <a:effectLst/>
                        </a:rPr>
                        <a:t>230</a:t>
                      </a:r>
                      <a:endParaRPr lang="en-GB" b="1" dirty="0">
                        <a:solidFill>
                          <a:srgbClr val="FF0000"/>
                        </a:solidFill>
                        <a:effectLst/>
                      </a:endParaRPr>
                    </a:p>
                  </a:txBody>
                  <a:tcPr marL="0" marR="0" marT="0" marB="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504821584"/>
                  </a:ext>
                </a:extLst>
              </a:tr>
            </a:tbl>
          </a:graphicData>
        </a:graphic>
      </p:graphicFrame>
      <p:pic>
        <p:nvPicPr>
          <p:cNvPr id="21" name="Graphic 20" descr="Coins">
            <a:extLst>
              <a:ext uri="{FF2B5EF4-FFF2-40B4-BE49-F238E27FC236}">
                <a16:creationId xmlns:a16="http://schemas.microsoft.com/office/drawing/2014/main" id="{3D1F08ED-0DB0-4623-92D0-99DF618006A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82731" y="2023747"/>
            <a:ext cx="914400" cy="914400"/>
          </a:xfrm>
          <a:prstGeom prst="rect">
            <a:avLst/>
          </a:prstGeom>
        </p:spPr>
      </p:pic>
      <p:sp>
        <p:nvSpPr>
          <p:cNvPr id="22" name="Title 3">
            <a:extLst>
              <a:ext uri="{FF2B5EF4-FFF2-40B4-BE49-F238E27FC236}">
                <a16:creationId xmlns:a16="http://schemas.microsoft.com/office/drawing/2014/main" id="{03DE6DA7-ECC2-45A1-8373-24F468D3D755}"/>
              </a:ext>
            </a:extLst>
          </p:cNvPr>
          <p:cNvSpPr txBox="1">
            <a:spLocks/>
          </p:cNvSpPr>
          <p:nvPr/>
        </p:nvSpPr>
        <p:spPr>
          <a:xfrm>
            <a:off x="1185536" y="193944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sp>
        <p:nvSpPr>
          <p:cNvPr id="25" name="TextBox 24">
            <a:extLst>
              <a:ext uri="{FF2B5EF4-FFF2-40B4-BE49-F238E27FC236}">
                <a16:creationId xmlns:a16="http://schemas.microsoft.com/office/drawing/2014/main" id="{1323F25C-69D4-4D52-A7F3-16B576E54374}"/>
              </a:ext>
            </a:extLst>
          </p:cNvPr>
          <p:cNvSpPr txBox="1"/>
          <p:nvPr/>
        </p:nvSpPr>
        <p:spPr>
          <a:xfrm>
            <a:off x="1462111" y="2644394"/>
            <a:ext cx="4022569" cy="338554"/>
          </a:xfrm>
          <a:prstGeom prst="rect">
            <a:avLst/>
          </a:prstGeom>
          <a:noFill/>
        </p:spPr>
        <p:txBody>
          <a:bodyPr wrap="square" rtlCol="0">
            <a:spAutoFit/>
          </a:bodyPr>
          <a:lstStyle/>
          <a:p>
            <a:r>
              <a:rPr lang="en-GB" sz="1600" dirty="0">
                <a:solidFill>
                  <a:srgbClr val="FF0000"/>
                </a:solidFill>
              </a:rPr>
              <a:t>Variance of £158,000</a:t>
            </a:r>
          </a:p>
        </p:txBody>
      </p:sp>
      <p:graphicFrame>
        <p:nvGraphicFramePr>
          <p:cNvPr id="26" name="Chart 25">
            <a:extLst>
              <a:ext uri="{FF2B5EF4-FFF2-40B4-BE49-F238E27FC236}">
                <a16:creationId xmlns:a16="http://schemas.microsoft.com/office/drawing/2014/main" id="{8CF9C858-CC3C-4E17-B8E0-5395098AA855}"/>
              </a:ext>
            </a:extLst>
          </p:cNvPr>
          <p:cNvGraphicFramePr/>
          <p:nvPr>
            <p:extLst>
              <p:ext uri="{D42A27DB-BD31-4B8C-83A1-F6EECF244321}">
                <p14:modId xmlns:p14="http://schemas.microsoft.com/office/powerpoint/2010/main" val="2345861776"/>
              </p:ext>
            </p:extLst>
          </p:nvPr>
        </p:nvGraphicFramePr>
        <p:xfrm>
          <a:off x="77052" y="3200984"/>
          <a:ext cx="4602017" cy="3594918"/>
        </p:xfrm>
        <a:graphic>
          <a:graphicData uri="http://schemas.openxmlformats.org/drawingml/2006/chart">
            <c:chart xmlns:c="http://schemas.openxmlformats.org/drawingml/2006/chart" xmlns:r="http://schemas.openxmlformats.org/officeDocument/2006/relationships" r:id="rId9"/>
          </a:graphicData>
        </a:graphic>
      </p:graphicFrame>
      <p:sp>
        <p:nvSpPr>
          <p:cNvPr id="14" name="Speech Bubble: Rectangle with Corners Rounded 13">
            <a:extLst>
              <a:ext uri="{FF2B5EF4-FFF2-40B4-BE49-F238E27FC236}">
                <a16:creationId xmlns:a16="http://schemas.microsoft.com/office/drawing/2014/main" id="{E1BA6ADC-4410-4C81-AB9F-CFB305500CD7}"/>
              </a:ext>
            </a:extLst>
          </p:cNvPr>
          <p:cNvSpPr/>
          <p:nvPr/>
        </p:nvSpPr>
        <p:spPr>
          <a:xfrm>
            <a:off x="4570280" y="5371940"/>
            <a:ext cx="914400" cy="668132"/>
          </a:xfrm>
          <a:prstGeom prst="wedgeRoundRectCallout">
            <a:avLst>
              <a:gd name="adj1" fmla="val 56234"/>
              <a:gd name="adj2" fmla="val 982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Fly tipping remains high</a:t>
            </a:r>
          </a:p>
        </p:txBody>
      </p:sp>
    </p:spTree>
    <p:extLst>
      <p:ext uri="{BB962C8B-B14F-4D97-AF65-F5344CB8AC3E}">
        <p14:creationId xmlns:p14="http://schemas.microsoft.com/office/powerpoint/2010/main" val="387601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dirty="0">
                <a:solidFill>
                  <a:schemeClr val="bg1"/>
                </a:solidFill>
              </a:rPr>
              <a:t>Regeneration &amp; Place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dirty="0">
                <a:solidFill>
                  <a:schemeClr val="bg1"/>
                </a:solidFill>
              </a:rPr>
              <a:t>Performance information for Q1</a:t>
            </a:r>
          </a:p>
        </p:txBody>
      </p:sp>
      <p:sp>
        <p:nvSpPr>
          <p:cNvPr id="4" name="TextBox 3">
            <a:extLst>
              <a:ext uri="{FF2B5EF4-FFF2-40B4-BE49-F238E27FC236}">
                <a16:creationId xmlns:a16="http://schemas.microsoft.com/office/drawing/2014/main" id="{9D90BC29-E0CC-4001-9353-BD0BF2B9A913}"/>
              </a:ext>
            </a:extLst>
          </p:cNvPr>
          <p:cNvSpPr txBox="1"/>
          <p:nvPr/>
        </p:nvSpPr>
        <p:spPr>
          <a:xfrm>
            <a:off x="7056664" y="3264365"/>
            <a:ext cx="4539343" cy="1938992"/>
          </a:xfrm>
          <a:prstGeom prst="rect">
            <a:avLst/>
          </a:prstGeom>
          <a:noFill/>
        </p:spPr>
        <p:txBody>
          <a:bodyPr wrap="square" rtlCol="0">
            <a:spAutoFit/>
          </a:bodyPr>
          <a:lstStyle/>
          <a:p>
            <a:r>
              <a:rPr lang="en-GB" sz="2400">
                <a:hlinkClick r:id="rId2" action="ppaction://hlinksldjump"/>
              </a:rPr>
              <a:t>Housing &amp; Communities</a:t>
            </a:r>
            <a:endParaRPr lang="en-GB" sz="2400"/>
          </a:p>
          <a:p>
            <a:r>
              <a:rPr lang="en-GB" sz="2400">
                <a:hlinkClick r:id="rId3" action="ppaction://hlinksldjump"/>
              </a:rPr>
              <a:t>Neighbourhood Support</a:t>
            </a:r>
            <a:endParaRPr lang="en-GB" sz="2400"/>
          </a:p>
          <a:p>
            <a:r>
              <a:rPr lang="en-GB" sz="2400">
                <a:hlinkClick r:id="rId4" action="ppaction://hlinksldjump"/>
              </a:rPr>
              <a:t>Planning</a:t>
            </a:r>
            <a:endParaRPr lang="en-GB" sz="2400"/>
          </a:p>
          <a:p>
            <a:r>
              <a:rPr lang="en-GB" sz="2400">
                <a:hlinkClick r:id="rId5" action="ppaction://hlinksldjump"/>
              </a:rPr>
              <a:t>Property</a:t>
            </a:r>
            <a:endParaRPr lang="en-GB" sz="2400"/>
          </a:p>
          <a:p>
            <a:r>
              <a:rPr lang="en-GB" sz="2400">
                <a:hlinkClick r:id="rId6" action="ppaction://hlinksldjump"/>
              </a:rPr>
              <a:t>Regeneration &amp; Economy</a:t>
            </a:r>
            <a:endParaRPr lang="en-GB" sz="2400"/>
          </a:p>
        </p:txBody>
      </p:sp>
    </p:spTree>
    <p:extLst>
      <p:ext uri="{BB962C8B-B14F-4D97-AF65-F5344CB8AC3E}">
        <p14:creationId xmlns:p14="http://schemas.microsoft.com/office/powerpoint/2010/main" val="195295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Housing &amp; Communities</a:t>
            </a:r>
            <a:br>
              <a:rPr lang="en-GB" sz="3600" dirty="0">
                <a:solidFill>
                  <a:schemeClr val="bg1"/>
                </a:solidFill>
              </a:rPr>
            </a:br>
            <a:r>
              <a:rPr lang="en-GB" sz="2200" i="1" dirty="0">
                <a:solidFill>
                  <a:schemeClr val="bg1"/>
                </a:solidFill>
              </a:rPr>
              <a:t>Head of Service: Tracey Wood</a:t>
            </a:r>
            <a:endParaRPr lang="en-GB" sz="3600" i="1" dirty="0">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3732340054"/>
              </p:ext>
            </p:extLst>
          </p:nvPr>
        </p:nvGraphicFramePr>
        <p:xfrm>
          <a:off x="6895623" y="3781395"/>
          <a:ext cx="5173034" cy="2956560"/>
        </p:xfrm>
        <a:graphic>
          <a:graphicData uri="http://schemas.openxmlformats.org/drawingml/2006/table">
            <a:tbl>
              <a:tblPr firstRow="1" bandRow="1">
                <a:tableStyleId>{9D7B26C5-4107-4FEC-AEDC-1716B250A1EF}</a:tableStyleId>
              </a:tblPr>
              <a:tblGrid>
                <a:gridCol w="2795239">
                  <a:extLst>
                    <a:ext uri="{9D8B030D-6E8A-4147-A177-3AD203B41FA5}">
                      <a16:colId xmlns:a16="http://schemas.microsoft.com/office/drawing/2014/main" val="1632953638"/>
                    </a:ext>
                  </a:extLst>
                </a:gridCol>
                <a:gridCol w="1187282">
                  <a:extLst>
                    <a:ext uri="{9D8B030D-6E8A-4147-A177-3AD203B41FA5}">
                      <a16:colId xmlns:a16="http://schemas.microsoft.com/office/drawing/2014/main" val="3276194889"/>
                    </a:ext>
                  </a:extLst>
                </a:gridCol>
                <a:gridCol w="1190513">
                  <a:extLst>
                    <a:ext uri="{9D8B030D-6E8A-4147-A177-3AD203B41FA5}">
                      <a16:colId xmlns:a16="http://schemas.microsoft.com/office/drawing/2014/main" val="3436727633"/>
                    </a:ext>
                  </a:extLst>
                </a:gridCol>
              </a:tblGrid>
              <a:tr h="323228">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04036">
                <a:tc>
                  <a:txBody>
                    <a:bodyPr/>
                    <a:lstStyle/>
                    <a:p>
                      <a:pPr algn="l" fontAlgn="ctr"/>
                      <a:r>
                        <a:rPr lang="en-GB" sz="1400" u="none" strike="noStrike" dirty="0">
                          <a:solidFill>
                            <a:schemeClr val="bg1"/>
                          </a:solidFill>
                          <a:effectLst/>
                        </a:rPr>
                        <a:t>Affordable homes delivered</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225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1" dirty="0">
                          <a:solidFill>
                            <a:schemeClr val="accent4"/>
                          </a:solidFill>
                        </a:rPr>
                        <a:t>17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57907">
                <a:tc>
                  <a:txBody>
                    <a:bodyPr/>
                    <a:lstStyle/>
                    <a:p>
                      <a:pPr algn="l" fontAlgn="ctr"/>
                      <a:r>
                        <a:rPr lang="en-GB" sz="1400" u="none" strike="noStrike" dirty="0">
                          <a:solidFill>
                            <a:schemeClr val="bg1"/>
                          </a:solidFill>
                          <a:effectLst/>
                        </a:rPr>
                        <a:t>Number of homelessness acceptances</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below 60 (year end cumulative)</a:t>
                      </a:r>
                      <a:endParaRPr lang="en-GB" sz="1100" b="0" i="0" u="none" strike="noStrike">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1" dirty="0">
                          <a:solidFill>
                            <a:schemeClr val="accent6"/>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57907">
                <a:tc>
                  <a:txBody>
                    <a:bodyPr/>
                    <a:lstStyle/>
                    <a:p>
                      <a:pPr algn="l" fontAlgn="ctr"/>
                      <a:r>
                        <a:rPr lang="en-GB" sz="1400" u="none" strike="noStrike" dirty="0">
                          <a:solidFill>
                            <a:schemeClr val="bg1"/>
                          </a:solidFill>
                          <a:effectLst/>
                        </a:rPr>
                        <a:t>Number of homelessness interventions</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600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1" dirty="0">
                          <a:solidFill>
                            <a:schemeClr val="accent6"/>
                          </a:solidFill>
                        </a:rPr>
                        <a:t>133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637822">
                <a:tc>
                  <a:txBody>
                    <a:bodyPr/>
                    <a:lstStyle/>
                    <a:p>
                      <a:pPr algn="l" fontAlgn="ctr"/>
                      <a:r>
                        <a:rPr lang="en-GB" sz="1400" u="none" strike="noStrike" dirty="0">
                          <a:solidFill>
                            <a:schemeClr val="bg1"/>
                          </a:solidFill>
                          <a:effectLst/>
                        </a:rPr>
                        <a:t>Number of households in B&amp;B</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40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900" b="1" dirty="0">
                          <a:solidFill>
                            <a:schemeClr val="accent4"/>
                          </a:solidFill>
                        </a:rPr>
                        <a:t>16 households spent time in B&amp;B with 5 remaining at end of quarter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404036">
                <a:tc>
                  <a:txBody>
                    <a:bodyPr/>
                    <a:lstStyle/>
                    <a:p>
                      <a:pPr algn="l" fontAlgn="ctr"/>
                      <a:r>
                        <a:rPr lang="en-GB" sz="1400" u="none" strike="noStrike" dirty="0">
                          <a:solidFill>
                            <a:schemeClr val="bg1"/>
                          </a:solidFill>
                          <a:effectLst/>
                        </a:rPr>
                        <a:t>Number of weeks in B&amp;B</a:t>
                      </a:r>
                      <a:endParaRPr lang="en-GB" sz="14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Tracking only</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defTabSz="914400" rtl="0" eaLnBrk="1" latinLnBrk="0" hangingPunct="1"/>
                      <a:r>
                        <a:rPr lang="en-GB" sz="2400" b="1" kern="1200" dirty="0">
                          <a:solidFill>
                            <a:schemeClr val="accent6"/>
                          </a:solidFill>
                          <a:latin typeface="+mn-lt"/>
                          <a:ea typeface="+mn-ea"/>
                          <a:cs typeface="+mn-cs"/>
                        </a:rPr>
                        <a:t>58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bl>
          </a:graphicData>
        </a:graphic>
      </p:graphicFrame>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50308" y="155332"/>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8598582" y="-173666"/>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sp>
        <p:nvSpPr>
          <p:cNvPr id="15" name="TextBox 14">
            <a:extLst>
              <a:ext uri="{FF2B5EF4-FFF2-40B4-BE49-F238E27FC236}">
                <a16:creationId xmlns:a16="http://schemas.microsoft.com/office/drawing/2014/main" id="{134CDE02-E0C7-436B-99AF-E093A452B6D3}"/>
              </a:ext>
            </a:extLst>
          </p:cNvPr>
          <p:cNvSpPr txBox="1"/>
          <p:nvPr/>
        </p:nvSpPr>
        <p:spPr>
          <a:xfrm>
            <a:off x="8659222" y="679878"/>
            <a:ext cx="1930694" cy="338554"/>
          </a:xfrm>
          <a:prstGeom prst="rect">
            <a:avLst/>
          </a:prstGeom>
          <a:noFill/>
        </p:spPr>
        <p:txBody>
          <a:bodyPr wrap="square" rtlCol="0">
            <a:spAutoFit/>
          </a:bodyPr>
          <a:lstStyle/>
          <a:p>
            <a:r>
              <a:rPr lang="en-GB" sz="1600" dirty="0">
                <a:solidFill>
                  <a:srgbClr val="FF0000"/>
                </a:solidFill>
              </a:rPr>
              <a:t>Variance of £100,000 </a:t>
            </a:r>
          </a:p>
        </p:txBody>
      </p:sp>
      <p:sp>
        <p:nvSpPr>
          <p:cNvPr id="13" name="Title 3">
            <a:extLst>
              <a:ext uri="{FF2B5EF4-FFF2-40B4-BE49-F238E27FC236}">
                <a16:creationId xmlns:a16="http://schemas.microsoft.com/office/drawing/2014/main" id="{4E0D36C7-258E-40CC-B49B-822A4228F300}"/>
              </a:ext>
            </a:extLst>
          </p:cNvPr>
          <p:cNvSpPr txBox="1">
            <a:spLocks/>
          </p:cNvSpPr>
          <p:nvPr/>
        </p:nvSpPr>
        <p:spPr>
          <a:xfrm>
            <a:off x="7636377" y="2991407"/>
            <a:ext cx="5409942" cy="76116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18" name="Graphic 17" descr="Upward trend">
            <a:extLst>
              <a:ext uri="{FF2B5EF4-FFF2-40B4-BE49-F238E27FC236}">
                <a16:creationId xmlns:a16="http://schemas.microsoft.com/office/drawing/2014/main" id="{6C6F7A17-BEC6-400F-891A-14AB1AA2F0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17287" y="2884115"/>
            <a:ext cx="914400" cy="914400"/>
          </a:xfrm>
          <a:prstGeom prst="rect">
            <a:avLst/>
          </a:prstGeom>
        </p:spPr>
      </p:pic>
      <p:graphicFrame>
        <p:nvGraphicFramePr>
          <p:cNvPr id="16" name="Chart 15">
            <a:extLst>
              <a:ext uri="{FF2B5EF4-FFF2-40B4-BE49-F238E27FC236}">
                <a16:creationId xmlns:a16="http://schemas.microsoft.com/office/drawing/2014/main" id="{BD501230-3F8D-42ED-AC6E-EC72585E0756}"/>
              </a:ext>
            </a:extLst>
          </p:cNvPr>
          <p:cNvGraphicFramePr/>
          <p:nvPr>
            <p:extLst>
              <p:ext uri="{D42A27DB-BD31-4B8C-83A1-F6EECF244321}">
                <p14:modId xmlns:p14="http://schemas.microsoft.com/office/powerpoint/2010/main" val="3527911685"/>
              </p:ext>
            </p:extLst>
          </p:nvPr>
        </p:nvGraphicFramePr>
        <p:xfrm>
          <a:off x="7113890" y="1056035"/>
          <a:ext cx="5173034" cy="2417735"/>
        </p:xfrm>
        <a:graphic>
          <a:graphicData uri="http://schemas.openxmlformats.org/drawingml/2006/chart">
            <c:chart xmlns:c="http://schemas.openxmlformats.org/drawingml/2006/chart" xmlns:r="http://schemas.openxmlformats.org/officeDocument/2006/relationships" r:id="rId7"/>
          </a:graphicData>
        </a:graphic>
      </p:graphicFrame>
      <p:pic>
        <p:nvPicPr>
          <p:cNvPr id="10" name="Graphic 9" descr="Bullseye">
            <a:extLst>
              <a:ext uri="{FF2B5EF4-FFF2-40B4-BE49-F238E27FC236}">
                <a16:creationId xmlns:a16="http://schemas.microsoft.com/office/drawing/2014/main" id="{4F7D96A0-49AF-4BAF-8D80-8F3D06BD066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7639" y="1114262"/>
            <a:ext cx="786209" cy="786209"/>
          </a:xfrm>
          <a:prstGeom prst="rect">
            <a:avLst/>
          </a:prstGeom>
        </p:spPr>
      </p:pic>
      <p:graphicFrame>
        <p:nvGraphicFramePr>
          <p:cNvPr id="11" name="Table 7">
            <a:extLst>
              <a:ext uri="{FF2B5EF4-FFF2-40B4-BE49-F238E27FC236}">
                <a16:creationId xmlns:a16="http://schemas.microsoft.com/office/drawing/2014/main" id="{0C44E16F-01FD-4221-B756-8C5B40191C06}"/>
              </a:ext>
            </a:extLst>
          </p:cNvPr>
          <p:cNvGraphicFramePr>
            <a:graphicFrameLocks noGrp="1"/>
          </p:cNvGraphicFramePr>
          <p:nvPr>
            <p:ph idx="1"/>
            <p:extLst>
              <p:ext uri="{D42A27DB-BD31-4B8C-83A1-F6EECF244321}">
                <p14:modId xmlns:p14="http://schemas.microsoft.com/office/powerpoint/2010/main" val="3662338676"/>
              </p:ext>
            </p:extLst>
          </p:nvPr>
        </p:nvGraphicFramePr>
        <p:xfrm>
          <a:off x="326273" y="1875429"/>
          <a:ext cx="6434369" cy="4905569"/>
        </p:xfrm>
        <a:graphic>
          <a:graphicData uri="http://schemas.openxmlformats.org/drawingml/2006/table">
            <a:tbl>
              <a:tblPr firstRow="1" bandRow="1">
                <a:tableStyleId>{5940675A-B579-460E-94D1-54222C63F5DA}</a:tableStyleId>
              </a:tblPr>
              <a:tblGrid>
                <a:gridCol w="1295698">
                  <a:extLst>
                    <a:ext uri="{9D8B030D-6E8A-4147-A177-3AD203B41FA5}">
                      <a16:colId xmlns:a16="http://schemas.microsoft.com/office/drawing/2014/main" val="326531481"/>
                    </a:ext>
                  </a:extLst>
                </a:gridCol>
                <a:gridCol w="2220686">
                  <a:extLst>
                    <a:ext uri="{9D8B030D-6E8A-4147-A177-3AD203B41FA5}">
                      <a16:colId xmlns:a16="http://schemas.microsoft.com/office/drawing/2014/main" val="3995465828"/>
                    </a:ext>
                  </a:extLst>
                </a:gridCol>
                <a:gridCol w="2490766">
                  <a:extLst>
                    <a:ext uri="{9D8B030D-6E8A-4147-A177-3AD203B41FA5}">
                      <a16:colId xmlns:a16="http://schemas.microsoft.com/office/drawing/2014/main" val="3033096753"/>
                    </a:ext>
                  </a:extLst>
                </a:gridCol>
                <a:gridCol w="427219">
                  <a:extLst>
                    <a:ext uri="{9D8B030D-6E8A-4147-A177-3AD203B41FA5}">
                      <a16:colId xmlns:a16="http://schemas.microsoft.com/office/drawing/2014/main" val="4161796994"/>
                    </a:ext>
                  </a:extLst>
                </a:gridCol>
              </a:tblGrid>
              <a:tr h="432342">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588914">
                <a:tc>
                  <a:txBody>
                    <a:bodyPr/>
                    <a:lstStyle/>
                    <a:p>
                      <a:pPr algn="l" fontAlgn="base"/>
                      <a:r>
                        <a:rPr lang="en-GB" sz="1200" dirty="0">
                          <a:solidFill>
                            <a:schemeClr val="bg1"/>
                          </a:solidFill>
                          <a:effectLst/>
                        </a:rPr>
                        <a:t>Community Engagement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Developing a community engagement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accent6"/>
                          </a:solidFill>
                          <a:effectLst/>
                        </a:rPr>
                        <a:t>This is being devised by the Community Development </a:t>
                      </a:r>
                      <a:r>
                        <a:rPr lang="en-GB" sz="1050" dirty="0" err="1">
                          <a:solidFill>
                            <a:schemeClr val="accent6"/>
                          </a:solidFill>
                          <a:effectLst/>
                        </a:rPr>
                        <a:t>SoF</a:t>
                      </a:r>
                      <a:r>
                        <a:rPr lang="en-GB" sz="1050" dirty="0">
                          <a:solidFill>
                            <a:schemeClr val="accent6"/>
                          </a:solidFill>
                          <a:effectLst/>
                        </a:rPr>
                        <a:t> Workstream lead. It is not a dependency of the </a:t>
                      </a:r>
                      <a:r>
                        <a:rPr lang="en-GB" sz="1050" dirty="0" err="1">
                          <a:solidFill>
                            <a:schemeClr val="accent6"/>
                          </a:solidFill>
                          <a:effectLst/>
                        </a:rPr>
                        <a:t>SoF</a:t>
                      </a:r>
                      <a:r>
                        <a:rPr lang="en-GB" sz="1050" dirty="0">
                          <a:solidFill>
                            <a:schemeClr val="accent6"/>
                          </a:solidFill>
                          <a:effectLst/>
                        </a:rPr>
                        <a:t> work but closely linked.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597708292"/>
                  </a:ext>
                </a:extLst>
              </a:tr>
              <a:tr h="588914">
                <a:tc>
                  <a:txBody>
                    <a:bodyPr/>
                    <a:lstStyle/>
                    <a:p>
                      <a:pPr algn="l" fontAlgn="base"/>
                      <a:r>
                        <a:rPr lang="en-GB" sz="1200" dirty="0">
                          <a:solidFill>
                            <a:schemeClr val="bg1"/>
                          </a:solidFill>
                          <a:effectLst/>
                        </a:rPr>
                        <a:t>Homelessness and Rough Sleeping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Implementation of Homelessness Strategy/Action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algn="l" defTabSz="914400" rtl="0" eaLnBrk="1" fontAlgn="base" latinLnBrk="0" hangingPunct="1"/>
                      <a:r>
                        <a:rPr lang="en-GB" sz="1050" kern="1200" dirty="0">
                          <a:solidFill>
                            <a:schemeClr val="accent6"/>
                          </a:solidFill>
                          <a:effectLst/>
                          <a:latin typeface="+mn-lt"/>
                          <a:ea typeface="+mn-ea"/>
                          <a:cs typeface="+mn-cs"/>
                        </a:rPr>
                        <a:t>17 units developed</a:t>
                      </a:r>
                    </a:p>
                    <a:p>
                      <a:pPr marL="0" algn="l" defTabSz="914400" rtl="0" eaLnBrk="1" fontAlgn="base" latinLnBrk="0" hangingPunct="1"/>
                      <a:r>
                        <a:rPr lang="en-GB" sz="1050" kern="1200" dirty="0">
                          <a:solidFill>
                            <a:schemeClr val="accent6"/>
                          </a:solidFill>
                          <a:effectLst/>
                          <a:latin typeface="+mn-lt"/>
                          <a:ea typeface="+mn-ea"/>
                          <a:cs typeface="+mn-cs"/>
                        </a:rPr>
                        <a:t>AH Cabinet Liaison Panel set up; 2 meetings held</a:t>
                      </a:r>
                    </a:p>
                    <a:p>
                      <a:pPr marL="0" algn="l" defTabSz="914400" rtl="0" eaLnBrk="1" fontAlgn="base" latinLnBrk="0" hangingPunct="1"/>
                      <a:r>
                        <a:rPr lang="en-GB" sz="1050" kern="1200" dirty="0">
                          <a:solidFill>
                            <a:schemeClr val="accent6"/>
                          </a:solidFill>
                          <a:effectLst/>
                          <a:latin typeface="+mn-lt"/>
                          <a:ea typeface="+mn-ea"/>
                          <a:cs typeface="+mn-cs"/>
                        </a:rPr>
                        <a:t>Worked with over 100 homeless households</a:t>
                      </a:r>
                    </a:p>
                    <a:p>
                      <a:pPr marL="0" algn="l" defTabSz="914400" rtl="0" eaLnBrk="1" fontAlgn="base" latinLnBrk="0" hangingPunct="1"/>
                      <a:r>
                        <a:rPr lang="en-GB" sz="1050" kern="1200" dirty="0">
                          <a:solidFill>
                            <a:schemeClr val="accent6"/>
                          </a:solidFill>
                          <a:effectLst/>
                          <a:latin typeface="+mn-lt"/>
                          <a:ea typeface="+mn-ea"/>
                          <a:cs typeface="+mn-cs"/>
                        </a:rPr>
                        <a:t>1 Rough Sleeper at the end of Q1</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925453578"/>
                  </a:ext>
                </a:extLst>
              </a:tr>
              <a:tr h="673045">
                <a:tc>
                  <a:txBody>
                    <a:bodyPr/>
                    <a:lstStyle/>
                    <a:p>
                      <a:pPr algn="l" fontAlgn="base"/>
                      <a:r>
                        <a:rPr lang="en-GB" sz="1200" dirty="0">
                          <a:solidFill>
                            <a:schemeClr val="bg1"/>
                          </a:solidFill>
                          <a:effectLst/>
                        </a:rPr>
                        <a:t>S106 contributions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Implementation of plan to ensure S106 contributions for community posts related to new developments are allocated appropriately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accent6"/>
                          </a:solidFill>
                          <a:effectLst/>
                          <a:latin typeface="+mn-lt"/>
                          <a:ea typeface="+mn-ea"/>
                          <a:cs typeface="+mn-cs"/>
                        </a:rPr>
                        <a:t>On track</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rgbClr val="92D05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97995152"/>
                  </a:ext>
                </a:extLst>
              </a:tr>
              <a:tr h="855327">
                <a:tc>
                  <a:txBody>
                    <a:bodyPr/>
                    <a:lstStyle/>
                    <a:p>
                      <a:pPr algn="l" fontAlgn="base"/>
                      <a:r>
                        <a:rPr lang="en-GB" sz="1200" dirty="0">
                          <a:solidFill>
                            <a:schemeClr val="bg1"/>
                          </a:solidFill>
                          <a:effectLst/>
                        </a:rPr>
                        <a:t>Review of play park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Review the provision of play park Review ownership, maintenance and develop a forward refurbishment plan of play area provision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0" dirty="0">
                          <a:solidFill>
                            <a:schemeClr val="accent6"/>
                          </a:solidFill>
                        </a:rPr>
                        <a:t>Specialist play consultants have been appointed to complete review of all play areas, providing recommendations on future refurbishment programme.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160032161"/>
                  </a:ext>
                </a:extLst>
              </a:tr>
              <a:tr h="465107">
                <a:tc>
                  <a:txBody>
                    <a:bodyPr/>
                    <a:lstStyle/>
                    <a:p>
                      <a:pPr algn="l" fontAlgn="base"/>
                      <a:r>
                        <a:rPr lang="en-GB" sz="1200" dirty="0">
                          <a:solidFill>
                            <a:schemeClr val="bg1"/>
                          </a:solidFill>
                          <a:effectLst/>
                        </a:rPr>
                        <a:t>Communities service review</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100" dirty="0">
                          <a:solidFill>
                            <a:schemeClr val="bg1"/>
                          </a:solidFill>
                        </a:rPr>
                        <a:t>Consideration of a business case as per budget challenge proposal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50" b="1" kern="1200" dirty="0">
                          <a:solidFill>
                            <a:schemeClr val="accent4"/>
                          </a:solidFill>
                          <a:latin typeface="+mn-lt"/>
                          <a:ea typeface="+mn-ea"/>
                          <a:cs typeface="+mn-cs"/>
                        </a:rPr>
                        <a:t>Placed on hold, whilst staff seconded to Shaping our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43740113"/>
                  </a:ext>
                </a:extLst>
              </a:tr>
              <a:tr h="420653">
                <a:tc>
                  <a:txBody>
                    <a:bodyPr/>
                    <a:lstStyle/>
                    <a:p>
                      <a:pPr algn="l" fontAlgn="base"/>
                      <a:r>
                        <a:rPr lang="en-GB" sz="1200" dirty="0">
                          <a:solidFill>
                            <a:schemeClr val="bg1"/>
                          </a:solidFill>
                          <a:effectLst/>
                        </a:rPr>
                        <a:t>Welfare and Wellbeing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100" dirty="0">
                          <a:solidFill>
                            <a:schemeClr val="bg1"/>
                          </a:solidFill>
                        </a:rPr>
                        <a:t>Implementation of Welfare and Wellbeing Strategy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accent6"/>
                          </a:solidFill>
                          <a:effectLst/>
                          <a:latin typeface="+mn-lt"/>
                          <a:ea typeface="+mn-ea"/>
                          <a:cs typeface="+mn-cs"/>
                        </a:rPr>
                        <a:t>On track</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dirty="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2611883034"/>
                  </a:ext>
                </a:extLst>
              </a:tr>
            </a:tbl>
          </a:graphicData>
        </a:graphic>
      </p:graphicFrame>
      <p:sp>
        <p:nvSpPr>
          <p:cNvPr id="12" name="Title 3">
            <a:extLst>
              <a:ext uri="{FF2B5EF4-FFF2-40B4-BE49-F238E27FC236}">
                <a16:creationId xmlns:a16="http://schemas.microsoft.com/office/drawing/2014/main" id="{6CB51028-D2E8-413B-ADED-818F3684595A}"/>
              </a:ext>
            </a:extLst>
          </p:cNvPr>
          <p:cNvSpPr txBox="1">
            <a:spLocks/>
          </p:cNvSpPr>
          <p:nvPr/>
        </p:nvSpPr>
        <p:spPr>
          <a:xfrm>
            <a:off x="966688" y="1211003"/>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Tree>
    <p:extLst>
      <p:ext uri="{BB962C8B-B14F-4D97-AF65-F5344CB8AC3E}">
        <p14:creationId xmlns:p14="http://schemas.microsoft.com/office/powerpoint/2010/main" val="262169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5163418" cy="761167"/>
          </a:xfrm>
        </p:spPr>
        <p:txBody>
          <a:bodyPr>
            <a:normAutofit fontScale="90000"/>
          </a:bodyPr>
          <a:lstStyle/>
          <a:p>
            <a:r>
              <a:rPr lang="en-GB" sz="4400" dirty="0">
                <a:solidFill>
                  <a:schemeClr val="bg1"/>
                </a:solidFill>
              </a:rPr>
              <a:t>Neighbourhood Support</a:t>
            </a:r>
            <a:br>
              <a:rPr lang="en-GB" sz="3600" dirty="0">
                <a:solidFill>
                  <a:schemeClr val="bg1"/>
                </a:solidFill>
              </a:rPr>
            </a:br>
            <a:r>
              <a:rPr lang="en-GB" sz="2200" i="1" dirty="0">
                <a:solidFill>
                  <a:schemeClr val="bg1"/>
                </a:solidFill>
              </a:rPr>
              <a:t>Head of Service: Natalie Meagher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3803787"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Environmental Health, Neighbourhood Quality, Parking &amp; Traffic Management</a:t>
            </a: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7977485" y="205052"/>
            <a:ext cx="4810863" cy="6960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6704" y="28205"/>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9851" y="2265660"/>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76147" y="2047702"/>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Q1</a:t>
            </a:r>
          </a:p>
        </p:txBody>
      </p:sp>
      <p:sp>
        <p:nvSpPr>
          <p:cNvPr id="12" name="TextBox 11">
            <a:extLst>
              <a:ext uri="{FF2B5EF4-FFF2-40B4-BE49-F238E27FC236}">
                <a16:creationId xmlns:a16="http://schemas.microsoft.com/office/drawing/2014/main" id="{FE9BCABB-7B62-4C1A-B5E1-3A35F460395F}"/>
              </a:ext>
            </a:extLst>
          </p:cNvPr>
          <p:cNvSpPr txBox="1"/>
          <p:nvPr/>
        </p:nvSpPr>
        <p:spPr>
          <a:xfrm>
            <a:off x="728602" y="3013683"/>
            <a:ext cx="3484493" cy="338554"/>
          </a:xfrm>
          <a:prstGeom prst="rect">
            <a:avLst/>
          </a:prstGeom>
          <a:noFill/>
        </p:spPr>
        <p:txBody>
          <a:bodyPr wrap="square" rtlCol="0">
            <a:spAutoFit/>
          </a:bodyPr>
          <a:lstStyle/>
          <a:p>
            <a:r>
              <a:rPr lang="en-GB" sz="1600" dirty="0">
                <a:solidFill>
                  <a:srgbClr val="FF0000"/>
                </a:solidFill>
              </a:rPr>
              <a:t>Variance of £498,000</a:t>
            </a:r>
          </a:p>
        </p:txBody>
      </p:sp>
      <p:graphicFrame>
        <p:nvGraphicFramePr>
          <p:cNvPr id="13" name="Chart 12">
            <a:extLst>
              <a:ext uri="{FF2B5EF4-FFF2-40B4-BE49-F238E27FC236}">
                <a16:creationId xmlns:a16="http://schemas.microsoft.com/office/drawing/2014/main" id="{D890B8AB-34A9-4690-9FFE-7EC06516A335}"/>
              </a:ext>
            </a:extLst>
          </p:cNvPr>
          <p:cNvGraphicFramePr/>
          <p:nvPr>
            <p:extLst>
              <p:ext uri="{D42A27DB-BD31-4B8C-83A1-F6EECF244321}">
                <p14:modId xmlns:p14="http://schemas.microsoft.com/office/powerpoint/2010/main" val="3193930734"/>
              </p:ext>
            </p:extLst>
          </p:nvPr>
        </p:nvGraphicFramePr>
        <p:xfrm>
          <a:off x="-521775" y="3429001"/>
          <a:ext cx="4755455" cy="30373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Table 14">
            <a:extLst>
              <a:ext uri="{FF2B5EF4-FFF2-40B4-BE49-F238E27FC236}">
                <a16:creationId xmlns:a16="http://schemas.microsoft.com/office/drawing/2014/main" id="{4B5F6C5D-BE00-410F-A0D6-C078168FB706}"/>
              </a:ext>
            </a:extLst>
          </p:cNvPr>
          <p:cNvGraphicFramePr>
            <a:graphicFrameLocks noGrp="1"/>
          </p:cNvGraphicFramePr>
          <p:nvPr>
            <p:extLst>
              <p:ext uri="{D42A27DB-BD31-4B8C-83A1-F6EECF244321}">
                <p14:modId xmlns:p14="http://schemas.microsoft.com/office/powerpoint/2010/main" val="403861642"/>
              </p:ext>
            </p:extLst>
          </p:nvPr>
        </p:nvGraphicFramePr>
        <p:xfrm>
          <a:off x="4233680" y="901139"/>
          <a:ext cx="7771706" cy="5820081"/>
        </p:xfrm>
        <a:graphic>
          <a:graphicData uri="http://schemas.openxmlformats.org/drawingml/2006/table">
            <a:tbl>
              <a:tblPr firstRow="1" bandRow="1">
                <a:tableStyleId>{9D7B26C5-4107-4FEC-AEDC-1716B250A1EF}</a:tableStyleId>
              </a:tblPr>
              <a:tblGrid>
                <a:gridCol w="5497313">
                  <a:extLst>
                    <a:ext uri="{9D8B030D-6E8A-4147-A177-3AD203B41FA5}">
                      <a16:colId xmlns:a16="http://schemas.microsoft.com/office/drawing/2014/main" val="1632953638"/>
                    </a:ext>
                  </a:extLst>
                </a:gridCol>
                <a:gridCol w="965162">
                  <a:extLst>
                    <a:ext uri="{9D8B030D-6E8A-4147-A177-3AD203B41FA5}">
                      <a16:colId xmlns:a16="http://schemas.microsoft.com/office/drawing/2014/main" val="3276194889"/>
                    </a:ext>
                  </a:extLst>
                </a:gridCol>
                <a:gridCol w="1309231">
                  <a:extLst>
                    <a:ext uri="{9D8B030D-6E8A-4147-A177-3AD203B41FA5}">
                      <a16:colId xmlns:a16="http://schemas.microsoft.com/office/drawing/2014/main" val="3436727633"/>
                    </a:ext>
                  </a:extLst>
                </a:gridCol>
              </a:tblGrid>
              <a:tr h="329429">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34091">
                <a:tc>
                  <a:txBody>
                    <a:bodyPr/>
                    <a:lstStyle/>
                    <a:p>
                      <a:pPr algn="l" fontAlgn="ctr"/>
                      <a:r>
                        <a:rPr lang="en-GB" sz="1200" u="none" strike="noStrike" dirty="0">
                          <a:solidFill>
                            <a:schemeClr val="bg1"/>
                          </a:solidFill>
                          <a:effectLst/>
                        </a:rPr>
                        <a:t>Parking and traffic - income from pay and display machines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dirty="0">
                          <a:solidFill>
                            <a:schemeClr val="bg1"/>
                          </a:solidFill>
                          <a:effectLst/>
                        </a:rPr>
                        <a:t>above £323,256</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accent4"/>
                          </a:solidFill>
                        </a:rPr>
                        <a:t>£296,614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34091">
                <a:tc>
                  <a:txBody>
                    <a:bodyPr/>
                    <a:lstStyle/>
                    <a:p>
                      <a:pPr algn="l" fontAlgn="ctr"/>
                      <a:r>
                        <a:rPr lang="en-GB" sz="1200" u="none" strike="noStrike" dirty="0">
                          <a:solidFill>
                            <a:schemeClr val="bg1"/>
                          </a:solidFill>
                          <a:effectLst/>
                        </a:rPr>
                        <a:t>Parking and traffic - income from Penalty Charge Notices (£)</a:t>
                      </a:r>
                      <a:endParaRPr lang="en-GB" sz="12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dirty="0">
                          <a:solidFill>
                            <a:schemeClr val="bg1"/>
                          </a:solidFill>
                          <a:effectLst/>
                        </a:rPr>
                        <a:t>above £23,268</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rgbClr val="FF0000"/>
                          </a:solidFill>
                        </a:rPr>
                        <a:t>£14,843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11786">
                <a:tc>
                  <a:txBody>
                    <a:bodyPr/>
                    <a:lstStyle/>
                    <a:p>
                      <a:pPr algn="l" fontAlgn="ctr"/>
                      <a:r>
                        <a:rPr lang="en-GB" sz="1400" u="none" strike="noStrike" dirty="0">
                          <a:solidFill>
                            <a:schemeClr val="bg1"/>
                          </a:solidFill>
                          <a:effectLst/>
                        </a:rPr>
                        <a:t>Parking and traffic – PCN collection rate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dirty="0">
                          <a:solidFill>
                            <a:schemeClr val="bg1"/>
                          </a:solidFill>
                          <a:effectLst/>
                        </a:rPr>
                        <a:t>Tracking</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bg1"/>
                          </a:solidFill>
                          <a:latin typeface="+mn-lt"/>
                          <a:ea typeface="+mn-ea"/>
                          <a:cs typeface="+mn-cs"/>
                        </a:rPr>
                        <a:t>71.55%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29429">
                <a:tc>
                  <a:txBody>
                    <a:bodyPr/>
                    <a:lstStyle/>
                    <a:p>
                      <a:pPr algn="l" fontAlgn="ctr"/>
                      <a:r>
                        <a:rPr lang="en-GB" sz="1200" b="0" i="0" u="none" strike="noStrike" dirty="0">
                          <a:solidFill>
                            <a:schemeClr val="bg1"/>
                          </a:solidFill>
                          <a:effectLst/>
                          <a:latin typeface="Calibri" panose="020F0502020204030204" pitchFamily="34" charset="0"/>
                        </a:rPr>
                        <a:t>Animal welfare – new and renewal licenses processed within time limit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20%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755412492"/>
                  </a:ext>
                </a:extLst>
              </a:tr>
              <a:tr h="329429">
                <a:tc>
                  <a:txBody>
                    <a:bodyPr/>
                    <a:lstStyle/>
                    <a:p>
                      <a:pPr algn="l" fontAlgn="ctr"/>
                      <a:r>
                        <a:rPr lang="en-GB" sz="1200" b="0" i="0" u="none" strike="noStrike" dirty="0">
                          <a:solidFill>
                            <a:schemeClr val="bg1"/>
                          </a:solidFill>
                          <a:effectLst/>
                          <a:latin typeface="Calibri" panose="020F0502020204030204" pitchFamily="34" charset="0"/>
                        </a:rPr>
                        <a:t>Animal welfare – dog seizure target (1 working day) achieved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100%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77385035"/>
                  </a:ext>
                </a:extLst>
              </a:tr>
              <a:tr h="329429">
                <a:tc>
                  <a:txBody>
                    <a:bodyPr/>
                    <a:lstStyle/>
                    <a:p>
                      <a:pPr algn="l" fontAlgn="ctr"/>
                      <a:r>
                        <a:rPr lang="en-GB" sz="1200" b="0" i="0" u="none" strike="noStrike" dirty="0">
                          <a:solidFill>
                            <a:schemeClr val="bg1"/>
                          </a:solidFill>
                          <a:effectLst/>
                          <a:latin typeface="Calibri" panose="020F0502020204030204" pitchFamily="34" charset="0"/>
                        </a:rPr>
                        <a:t>Animal welfare – first response target achieved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41%</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41446059"/>
                  </a:ext>
                </a:extLst>
              </a:tr>
              <a:tr h="329429">
                <a:tc>
                  <a:txBody>
                    <a:bodyPr/>
                    <a:lstStyle/>
                    <a:p>
                      <a:pPr algn="l" fontAlgn="ctr"/>
                      <a:r>
                        <a:rPr lang="en-GB" sz="1200" b="0" i="0" u="none" strike="noStrike" dirty="0">
                          <a:solidFill>
                            <a:schemeClr val="bg1"/>
                          </a:solidFill>
                          <a:effectLst/>
                          <a:latin typeface="Calibri" panose="020F0502020204030204" pitchFamily="34" charset="0"/>
                        </a:rPr>
                        <a:t>Animal welfare – service requests resolved within 90 days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69%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320750279"/>
                  </a:ext>
                </a:extLst>
              </a:tr>
              <a:tr h="329429">
                <a:tc>
                  <a:txBody>
                    <a:bodyPr/>
                    <a:lstStyle/>
                    <a:p>
                      <a:pPr algn="l" fontAlgn="ctr"/>
                      <a:r>
                        <a:rPr lang="en-GB" sz="1400" b="0" i="0" u="none" strike="noStrike" dirty="0">
                          <a:solidFill>
                            <a:schemeClr val="bg1"/>
                          </a:solidFill>
                          <a:effectLst/>
                          <a:latin typeface="Calibri" panose="020F0502020204030204" pitchFamily="34" charset="0"/>
                        </a:rPr>
                        <a:t>Public health funerals – number of burials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29429">
                <a:tc>
                  <a:txBody>
                    <a:bodyPr/>
                    <a:lstStyle/>
                    <a:p>
                      <a:pPr algn="l" fontAlgn="ctr"/>
                      <a:r>
                        <a:rPr lang="en-GB" sz="1400" b="0" i="0" u="none" strike="noStrike" dirty="0">
                          <a:solidFill>
                            <a:schemeClr val="bg1"/>
                          </a:solidFill>
                          <a:effectLst/>
                          <a:latin typeface="Calibri" panose="020F0502020204030204" pitchFamily="34" charset="0"/>
                        </a:rPr>
                        <a:t>Public health funerals – total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N/A</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771054303"/>
                  </a:ext>
                </a:extLst>
              </a:tr>
              <a:tr h="329429">
                <a:tc>
                  <a:txBody>
                    <a:bodyPr/>
                    <a:lstStyle/>
                    <a:p>
                      <a:pPr algn="l" fontAlgn="ctr"/>
                      <a:r>
                        <a:rPr lang="en-GB" sz="1400" b="0" i="0" u="none" strike="noStrike" dirty="0">
                          <a:solidFill>
                            <a:schemeClr val="bg1"/>
                          </a:solidFill>
                          <a:effectLst/>
                          <a:latin typeface="Calibri" panose="020F0502020204030204" pitchFamily="34" charset="0"/>
                        </a:rPr>
                        <a:t>Public health funerals – recovery of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N/A</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74065406"/>
                  </a:ext>
                </a:extLst>
              </a:tr>
              <a:tr h="379186">
                <a:tc>
                  <a:txBody>
                    <a:bodyPr/>
                    <a:lstStyle/>
                    <a:p>
                      <a:pPr algn="l" fontAlgn="ctr"/>
                      <a:r>
                        <a:rPr lang="en-GB" sz="1200" b="0" i="0" u="none" strike="noStrike" dirty="0">
                          <a:solidFill>
                            <a:schemeClr val="bg1"/>
                          </a:solidFill>
                          <a:effectLst/>
                          <a:latin typeface="Calibri" panose="020F0502020204030204" pitchFamily="34" charset="0"/>
                        </a:rPr>
                        <a:t>Cemeteries – number of interments (including new burials, re-opens, cremations, cremation re-opens)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44</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622723586"/>
                  </a:ext>
                </a:extLst>
              </a:tr>
              <a:tr h="32942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chemeClr val="bg1"/>
                          </a:solidFill>
                          <a:effectLst/>
                          <a:latin typeface="Calibri" panose="020F0502020204030204" pitchFamily="34" charset="0"/>
                        </a:rPr>
                        <a:t>Pest control – number of pest treatments booked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87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26470782"/>
                  </a:ext>
                </a:extLst>
              </a:tr>
              <a:tr h="32942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chemeClr val="bg1"/>
                          </a:solidFill>
                          <a:effectLst/>
                          <a:latin typeface="Calibri" panose="020F0502020204030204" pitchFamily="34" charset="0"/>
                        </a:rPr>
                        <a:t>Pest control – average number of working days between booking and initial visit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12.6 days</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91382625"/>
                  </a:ext>
                </a:extLst>
              </a:tr>
              <a:tr h="329429">
                <a:tc>
                  <a:txBody>
                    <a:bodyPr/>
                    <a:lstStyle/>
                    <a:p>
                      <a:pPr algn="l" fontAlgn="ctr"/>
                      <a:r>
                        <a:rPr lang="en-GB" sz="1400" b="0" i="0" u="none" strike="noStrike" dirty="0">
                          <a:solidFill>
                            <a:schemeClr val="bg1"/>
                          </a:solidFill>
                          <a:effectLst/>
                          <a:latin typeface="Calibri" panose="020F0502020204030204" pitchFamily="34" charset="0"/>
                        </a:rPr>
                        <a:t>Pest control – cumulative income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£8,519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25794234"/>
                  </a:ext>
                </a:extLst>
              </a:tr>
            </a:tbl>
          </a:graphicData>
        </a:graphic>
      </p:graphicFrame>
      <p:sp>
        <p:nvSpPr>
          <p:cNvPr id="11" name="Title 3">
            <a:extLst>
              <a:ext uri="{FF2B5EF4-FFF2-40B4-BE49-F238E27FC236}">
                <a16:creationId xmlns:a16="http://schemas.microsoft.com/office/drawing/2014/main" id="{EA26C85F-C781-4AA1-850F-B07321CED015}"/>
              </a:ext>
            </a:extLst>
          </p:cNvPr>
          <p:cNvSpPr txBox="1">
            <a:spLocks/>
          </p:cNvSpPr>
          <p:nvPr/>
        </p:nvSpPr>
        <p:spPr>
          <a:xfrm>
            <a:off x="9812651" y="6235313"/>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endParaRPr lang="en-GB" sz="1600" dirty="0"/>
          </a:p>
        </p:txBody>
      </p:sp>
    </p:spTree>
    <p:extLst>
      <p:ext uri="{BB962C8B-B14F-4D97-AF65-F5344CB8AC3E}">
        <p14:creationId xmlns:p14="http://schemas.microsoft.com/office/powerpoint/2010/main" val="65279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4">
            <a:extLst>
              <a:ext uri="{FF2B5EF4-FFF2-40B4-BE49-F238E27FC236}">
                <a16:creationId xmlns:a16="http://schemas.microsoft.com/office/drawing/2014/main" id="{6F92758E-A3A6-4EAA-BEDB-9075FF312DA7}"/>
              </a:ext>
            </a:extLst>
          </p:cNvPr>
          <p:cNvGraphicFramePr>
            <a:graphicFrameLocks noGrp="1"/>
          </p:cNvGraphicFramePr>
          <p:nvPr>
            <p:extLst>
              <p:ext uri="{D42A27DB-BD31-4B8C-83A1-F6EECF244321}">
                <p14:modId xmlns:p14="http://schemas.microsoft.com/office/powerpoint/2010/main" val="1867845681"/>
              </p:ext>
            </p:extLst>
          </p:nvPr>
        </p:nvGraphicFramePr>
        <p:xfrm>
          <a:off x="2114550" y="571045"/>
          <a:ext cx="9954108" cy="6126480"/>
        </p:xfrm>
        <a:graphic>
          <a:graphicData uri="http://schemas.openxmlformats.org/drawingml/2006/table">
            <a:tbl>
              <a:tblPr firstRow="1" bandRow="1">
                <a:tableStyleId>{9D7B26C5-4107-4FEC-AEDC-1716B250A1EF}</a:tableStyleId>
              </a:tblPr>
              <a:tblGrid>
                <a:gridCol w="8329488">
                  <a:extLst>
                    <a:ext uri="{9D8B030D-6E8A-4147-A177-3AD203B41FA5}">
                      <a16:colId xmlns:a16="http://schemas.microsoft.com/office/drawing/2014/main" val="1632953638"/>
                    </a:ext>
                  </a:extLst>
                </a:gridCol>
                <a:gridCol w="700212">
                  <a:extLst>
                    <a:ext uri="{9D8B030D-6E8A-4147-A177-3AD203B41FA5}">
                      <a16:colId xmlns:a16="http://schemas.microsoft.com/office/drawing/2014/main" val="3276194889"/>
                    </a:ext>
                  </a:extLst>
                </a:gridCol>
                <a:gridCol w="924408">
                  <a:extLst>
                    <a:ext uri="{9D8B030D-6E8A-4147-A177-3AD203B41FA5}">
                      <a16:colId xmlns:a16="http://schemas.microsoft.com/office/drawing/2014/main" val="2671357903"/>
                    </a:ext>
                  </a:extLst>
                </a:gridCol>
              </a:tblGrid>
              <a:tr h="335033">
                <a:tc>
                  <a:txBody>
                    <a:bodyPr/>
                    <a:lstStyle/>
                    <a:p>
                      <a:r>
                        <a:rPr lang="en-GB" sz="1600"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600"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267444">
                <a:tc>
                  <a:txBody>
                    <a:bodyPr/>
                    <a:lstStyle/>
                    <a:p>
                      <a:pPr algn="l" fontAlgn="ctr"/>
                      <a:r>
                        <a:rPr lang="en-GB" sz="1200" b="0" i="0" u="none" strike="noStrike" dirty="0">
                          <a:solidFill>
                            <a:schemeClr val="bg1"/>
                          </a:solidFill>
                          <a:effectLst/>
                          <a:latin typeface="Calibri" panose="020F0502020204030204" pitchFamily="34" charset="0"/>
                        </a:rPr>
                        <a:t>Food and safety – number of programmed food safety inspections carried out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94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354775546"/>
                  </a:ext>
                </a:extLst>
              </a:tr>
              <a:tr h="267444">
                <a:tc>
                  <a:txBody>
                    <a:bodyPr/>
                    <a:lstStyle/>
                    <a:p>
                      <a:pPr algn="l" fontAlgn="ctr"/>
                      <a:r>
                        <a:rPr lang="en-GB" sz="1200" b="0" i="0" u="none" strike="noStrike" dirty="0">
                          <a:solidFill>
                            <a:schemeClr val="bg1"/>
                          </a:solidFill>
                          <a:effectLst/>
                          <a:latin typeface="Calibri" panose="020F0502020204030204" pitchFamily="34" charset="0"/>
                        </a:rPr>
                        <a:t>Food and safety – number of other food safety inspections carried out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21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968191710"/>
                  </a:ext>
                </a:extLst>
              </a:tr>
              <a:tr h="267444">
                <a:tc>
                  <a:txBody>
                    <a:bodyPr/>
                    <a:lstStyle/>
                    <a:p>
                      <a:pPr algn="l" fontAlgn="ctr"/>
                      <a:r>
                        <a:rPr lang="en-GB" sz="1200" b="0" i="0" u="none" strike="noStrike" dirty="0">
                          <a:solidFill>
                            <a:schemeClr val="bg1"/>
                          </a:solidFill>
                          <a:effectLst/>
                          <a:latin typeface="Calibri" panose="020F0502020204030204" pitchFamily="34" charset="0"/>
                        </a:rPr>
                        <a:t>Food and safety – programmed food inspections carried out within 28 days of due date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19405820"/>
                  </a:ext>
                </a:extLst>
              </a:tr>
              <a:tr h="267444">
                <a:tc>
                  <a:txBody>
                    <a:bodyPr/>
                    <a:lstStyle/>
                    <a:p>
                      <a:pPr algn="l" fontAlgn="ctr"/>
                      <a:r>
                        <a:rPr lang="en-GB" sz="1200" b="0" i="0" u="none" strike="noStrike" dirty="0">
                          <a:solidFill>
                            <a:schemeClr val="bg1"/>
                          </a:solidFill>
                          <a:effectLst/>
                          <a:latin typeface="Calibri" panose="020F0502020204030204" pitchFamily="34" charset="0"/>
                        </a:rPr>
                        <a:t>Food and safety – new food business inspections carried out within 28 days of registration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051118270"/>
                  </a:ext>
                </a:extLst>
              </a:tr>
              <a:tr h="267444">
                <a:tc>
                  <a:txBody>
                    <a:bodyPr/>
                    <a:lstStyle/>
                    <a:p>
                      <a:pPr algn="l" fontAlgn="ctr"/>
                      <a:r>
                        <a:rPr lang="en-GB" sz="1200" b="0" i="0" u="none" strike="noStrike" dirty="0">
                          <a:solidFill>
                            <a:schemeClr val="bg1"/>
                          </a:solidFill>
                          <a:effectLst/>
                          <a:latin typeface="Calibri" panose="020F0502020204030204" pitchFamily="34" charset="0"/>
                        </a:rPr>
                        <a:t>Food and safety – food establishments receiving rating of 2 or lower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250892168"/>
                  </a:ext>
                </a:extLst>
              </a:tr>
              <a:tr h="267444">
                <a:tc>
                  <a:txBody>
                    <a:bodyPr/>
                    <a:lstStyle/>
                    <a:p>
                      <a:pPr algn="l" fontAlgn="ctr"/>
                      <a:r>
                        <a:rPr lang="en-GB" sz="1200" b="0" i="0" u="none" strike="noStrike" dirty="0">
                          <a:solidFill>
                            <a:schemeClr val="bg1"/>
                          </a:solidFill>
                          <a:effectLst/>
                          <a:latin typeface="Calibri" panose="020F0502020204030204" pitchFamily="34" charset="0"/>
                        </a:rPr>
                        <a:t>Food and safety – service requests resolved within 90 days – food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97%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01486647"/>
                  </a:ext>
                </a:extLst>
              </a:tr>
              <a:tr h="26744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chemeClr val="bg1"/>
                          </a:solidFill>
                          <a:effectLst/>
                          <a:latin typeface="Calibri" panose="020F0502020204030204" pitchFamily="34" charset="0"/>
                        </a:rPr>
                        <a:t>Food and safety – service requests resolved within 90 days – H&amp;S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82%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87558413"/>
                  </a:ext>
                </a:extLst>
              </a:tr>
              <a:tr h="267444">
                <a:tc>
                  <a:txBody>
                    <a:bodyPr/>
                    <a:lstStyle/>
                    <a:p>
                      <a:pPr algn="l" fontAlgn="ctr"/>
                      <a:r>
                        <a:rPr lang="en-GB" sz="1200" b="0" i="0" u="none" strike="noStrike" dirty="0">
                          <a:solidFill>
                            <a:schemeClr val="bg1"/>
                          </a:solidFill>
                          <a:effectLst/>
                          <a:latin typeface="Calibri" panose="020F0502020204030204" pitchFamily="34" charset="0"/>
                        </a:rPr>
                        <a:t>Pollution – service requests resolved within 90 days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84%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05784127"/>
                  </a:ext>
                </a:extLst>
              </a:tr>
              <a:tr h="267444">
                <a:tc>
                  <a:txBody>
                    <a:bodyPr/>
                    <a:lstStyle/>
                    <a:p>
                      <a:pPr algn="l" fontAlgn="ctr"/>
                      <a:r>
                        <a:rPr lang="en-GB" sz="1200" b="0" i="0" u="none" strike="noStrike" dirty="0">
                          <a:solidFill>
                            <a:schemeClr val="bg1"/>
                          </a:solidFill>
                          <a:effectLst/>
                          <a:latin typeface="Calibri" panose="020F0502020204030204" pitchFamily="34" charset="0"/>
                        </a:rPr>
                        <a:t>Pollution – number of new rodent cases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32675965"/>
                  </a:ext>
                </a:extLst>
              </a:tr>
              <a:tr h="267444">
                <a:tc>
                  <a:txBody>
                    <a:bodyPr/>
                    <a:lstStyle/>
                    <a:p>
                      <a:pPr algn="l" fontAlgn="ctr"/>
                      <a:r>
                        <a:rPr lang="en-GB" sz="1200" b="0" i="0" u="none" strike="noStrike" dirty="0">
                          <a:solidFill>
                            <a:schemeClr val="bg1"/>
                          </a:solidFill>
                          <a:effectLst/>
                          <a:latin typeface="Calibri" panose="020F0502020204030204" pitchFamily="34" charset="0"/>
                        </a:rPr>
                        <a:t>Pollution – first response target achieved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61%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12007975"/>
                  </a:ext>
                </a:extLst>
              </a:tr>
              <a:tr h="267444">
                <a:tc>
                  <a:txBody>
                    <a:bodyPr/>
                    <a:lstStyle/>
                    <a:p>
                      <a:pPr algn="l" fontAlgn="ctr"/>
                      <a:r>
                        <a:rPr lang="en-GB" sz="1200" b="0" i="0" u="none" strike="noStrike" dirty="0">
                          <a:solidFill>
                            <a:schemeClr val="bg1"/>
                          </a:solidFill>
                          <a:effectLst/>
                          <a:latin typeface="Calibri" panose="020F0502020204030204" pitchFamily="34" charset="0"/>
                        </a:rPr>
                        <a:t>Pollution – consultations responded to within target for Planning and Licensing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33%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88689765"/>
                  </a:ext>
                </a:extLst>
              </a:tr>
              <a:tr h="267444">
                <a:tc>
                  <a:txBody>
                    <a:bodyPr/>
                    <a:lstStyle/>
                    <a:p>
                      <a:pPr algn="l" fontAlgn="ctr"/>
                      <a:r>
                        <a:rPr lang="en-GB" sz="1200" b="0" i="0" u="none" strike="noStrike" dirty="0">
                          <a:solidFill>
                            <a:schemeClr val="bg1"/>
                          </a:solidFill>
                          <a:effectLst/>
                          <a:latin typeface="Calibri" panose="020F0502020204030204" pitchFamily="34" charset="0"/>
                        </a:rPr>
                        <a:t>Private sector housing – total number of DFG cases approved and completed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25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99239772"/>
                  </a:ext>
                </a:extLst>
              </a:tr>
              <a:tr h="272215">
                <a:tc>
                  <a:txBody>
                    <a:bodyPr/>
                    <a:lstStyle/>
                    <a:p>
                      <a:pPr algn="l" fontAlgn="ctr"/>
                      <a:r>
                        <a:rPr lang="en-GB" sz="1200" b="0" i="0" u="none" strike="noStrike" dirty="0">
                          <a:solidFill>
                            <a:schemeClr val="bg1"/>
                          </a:solidFill>
                          <a:effectLst/>
                          <a:latin typeface="Calibri" panose="020F0502020204030204" pitchFamily="34" charset="0"/>
                        </a:rPr>
                        <a:t>Private sector housing – DFG cases (minor adaptations) completed within time limit of 90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88%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07721516"/>
                  </a:ext>
                </a:extLst>
              </a:tr>
              <a:tr h="26744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chemeClr val="bg1"/>
                          </a:solidFill>
                          <a:effectLst/>
                          <a:latin typeface="Calibri" panose="020F0502020204030204" pitchFamily="34" charset="0"/>
                        </a:rPr>
                        <a:t>Private sector housing – DFG cases (complex adaptations) completed within time limit of 120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Tracking</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31%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2915131"/>
                  </a:ext>
                </a:extLst>
              </a:tr>
              <a:tr h="275910">
                <a:tc>
                  <a:txBody>
                    <a:bodyPr/>
                    <a:lstStyle/>
                    <a:p>
                      <a:pPr algn="l" fontAlgn="ctr"/>
                      <a:r>
                        <a:rPr lang="en-GB" sz="1200" b="0" i="0" u="none" strike="noStrike" dirty="0">
                          <a:solidFill>
                            <a:schemeClr val="bg1"/>
                          </a:solidFill>
                          <a:effectLst/>
                          <a:latin typeface="Calibri" panose="020F0502020204030204" pitchFamily="34" charset="0"/>
                        </a:rPr>
                        <a:t>Private sector housing – total DFG spend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£163,957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400375521"/>
                  </a:ext>
                </a:extLst>
              </a:tr>
              <a:tr h="267444">
                <a:tc>
                  <a:txBody>
                    <a:bodyPr/>
                    <a:lstStyle/>
                    <a:p>
                      <a:pPr algn="l" fontAlgn="ctr"/>
                      <a:r>
                        <a:rPr lang="en-GB" sz="1200" b="0" i="0" u="none" strike="noStrike" dirty="0">
                          <a:solidFill>
                            <a:schemeClr val="bg1"/>
                          </a:solidFill>
                          <a:effectLst/>
                          <a:latin typeface="Calibri" panose="020F0502020204030204" pitchFamily="34" charset="0"/>
                        </a:rPr>
                        <a:t>Private sector housing – number of HMO licences issued under Housing Act 2004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20220305"/>
                  </a:ext>
                </a:extLst>
              </a:tr>
              <a:tr h="267444">
                <a:tc>
                  <a:txBody>
                    <a:bodyPr/>
                    <a:lstStyle/>
                    <a:p>
                      <a:pPr algn="l" fontAlgn="ctr"/>
                      <a:r>
                        <a:rPr lang="en-GB" sz="1200" b="0" i="0" u="none" strike="noStrike" dirty="0">
                          <a:solidFill>
                            <a:schemeClr val="bg1"/>
                          </a:solidFill>
                          <a:effectLst/>
                          <a:latin typeface="Calibri" panose="020F0502020204030204" pitchFamily="34" charset="0"/>
                        </a:rPr>
                        <a:t>Private sector housing – service requests resolved within 90 days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93%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940839690"/>
                  </a:ext>
                </a:extLst>
              </a:tr>
              <a:tr h="267444">
                <a:tc>
                  <a:txBody>
                    <a:bodyPr/>
                    <a:lstStyle/>
                    <a:p>
                      <a:pPr algn="l" fontAlgn="ctr"/>
                      <a:r>
                        <a:rPr lang="en-GB" sz="1200" b="0" i="0" u="none" strike="noStrike" dirty="0">
                          <a:solidFill>
                            <a:schemeClr val="bg1"/>
                          </a:solidFill>
                          <a:effectLst/>
                          <a:latin typeface="Calibri" panose="020F0502020204030204" pitchFamily="34" charset="0"/>
                        </a:rPr>
                        <a:t>Private sector housing – number of properties improved through informal action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78175548"/>
                  </a:ext>
                </a:extLst>
              </a:tr>
              <a:tr h="267444">
                <a:tc>
                  <a:txBody>
                    <a:bodyPr/>
                    <a:lstStyle/>
                    <a:p>
                      <a:pPr algn="l" fontAlgn="ctr"/>
                      <a:r>
                        <a:rPr lang="en-GB" sz="1200" b="0" i="0" u="none" strike="noStrike" dirty="0">
                          <a:solidFill>
                            <a:schemeClr val="bg1"/>
                          </a:solidFill>
                          <a:effectLst/>
                          <a:latin typeface="Calibri" panose="020F0502020204030204" pitchFamily="34" charset="0"/>
                        </a:rPr>
                        <a:t>Private sector housing – number of properties improved through formal action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43225598"/>
                  </a:ext>
                </a:extLst>
              </a:tr>
            </a:tbl>
          </a:graphicData>
        </a:graphic>
      </p:graphicFrame>
      <p:sp>
        <p:nvSpPr>
          <p:cNvPr id="5" name="Title 3">
            <a:extLst>
              <a:ext uri="{FF2B5EF4-FFF2-40B4-BE49-F238E27FC236}">
                <a16:creationId xmlns:a16="http://schemas.microsoft.com/office/drawing/2014/main" id="{C3B51C52-440D-4DF9-AEF2-1331B5246451}"/>
              </a:ext>
            </a:extLst>
          </p:cNvPr>
          <p:cNvSpPr>
            <a:spLocks noGrp="1"/>
          </p:cNvSpPr>
          <p:nvPr>
            <p:ph type="title"/>
          </p:nvPr>
        </p:nvSpPr>
        <p:spPr>
          <a:xfrm>
            <a:off x="123343" y="192852"/>
            <a:ext cx="5625961" cy="415372"/>
          </a:xfrm>
        </p:spPr>
        <p:txBody>
          <a:bodyPr>
            <a:noAutofit/>
          </a:bodyPr>
          <a:lstStyle/>
          <a:p>
            <a:r>
              <a:rPr lang="en-GB" sz="3600" dirty="0">
                <a:solidFill>
                  <a:schemeClr val="bg1"/>
                </a:solidFill>
              </a:rPr>
              <a:t>Neighbourhood Support</a:t>
            </a:r>
            <a:endParaRPr lang="en-GB" sz="2800" i="1" dirty="0">
              <a:solidFill>
                <a:schemeClr val="bg1"/>
              </a:solidFill>
            </a:endParaRPr>
          </a:p>
        </p:txBody>
      </p:sp>
      <p:sp>
        <p:nvSpPr>
          <p:cNvPr id="8" name="Title 3">
            <a:extLst>
              <a:ext uri="{FF2B5EF4-FFF2-40B4-BE49-F238E27FC236}">
                <a16:creationId xmlns:a16="http://schemas.microsoft.com/office/drawing/2014/main" id="{87A9A7B2-1CFD-461B-95C5-F55D0043A320}"/>
              </a:ext>
            </a:extLst>
          </p:cNvPr>
          <p:cNvSpPr txBox="1">
            <a:spLocks/>
          </p:cNvSpPr>
          <p:nvPr/>
        </p:nvSpPr>
        <p:spPr>
          <a:xfrm>
            <a:off x="7925079" y="-125043"/>
            <a:ext cx="4810863" cy="6960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10" name="Graphic 9" descr="Upward trend">
            <a:extLst>
              <a:ext uri="{FF2B5EF4-FFF2-40B4-BE49-F238E27FC236}">
                <a16:creationId xmlns:a16="http://schemas.microsoft.com/office/drawing/2014/main" id="{AFC81661-215C-4EFE-8D38-7035410A3E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9266" y="-60728"/>
            <a:ext cx="678086" cy="678086"/>
          </a:xfrm>
          <a:prstGeom prst="rect">
            <a:avLst/>
          </a:prstGeom>
        </p:spPr>
      </p:pic>
    </p:spTree>
    <p:extLst>
      <p:ext uri="{BB962C8B-B14F-4D97-AF65-F5344CB8AC3E}">
        <p14:creationId xmlns:p14="http://schemas.microsoft.com/office/powerpoint/2010/main" val="47029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39B5-04E0-4F2C-860D-3BEC61D970E3}"/>
              </a:ext>
            </a:extLst>
          </p:cNvPr>
          <p:cNvSpPr>
            <a:spLocks noGrp="1"/>
          </p:cNvSpPr>
          <p:nvPr>
            <p:ph type="title"/>
          </p:nvPr>
        </p:nvSpPr>
        <p:spPr/>
        <p:txBody>
          <a:bodyPr/>
          <a:lstStyle/>
          <a:p>
            <a:r>
              <a:rPr lang="en-GB" dirty="0">
                <a:solidFill>
                  <a:schemeClr val="bg1"/>
                </a:solidFill>
              </a:rPr>
              <a:t>Contents</a:t>
            </a:r>
          </a:p>
        </p:txBody>
      </p:sp>
      <p:sp>
        <p:nvSpPr>
          <p:cNvPr id="3" name="Content Placeholder 2">
            <a:extLst>
              <a:ext uri="{FF2B5EF4-FFF2-40B4-BE49-F238E27FC236}">
                <a16:creationId xmlns:a16="http://schemas.microsoft.com/office/drawing/2014/main" id="{5A4C40A3-0512-474B-BFBC-9857409BA014}"/>
              </a:ext>
            </a:extLst>
          </p:cNvPr>
          <p:cNvSpPr>
            <a:spLocks noGrp="1"/>
          </p:cNvSpPr>
          <p:nvPr>
            <p:ph idx="1"/>
          </p:nvPr>
        </p:nvSpPr>
        <p:spPr/>
        <p:txBody>
          <a:bodyPr>
            <a:normAutofit/>
          </a:bodyPr>
          <a:lstStyle/>
          <a:p>
            <a:pPr marL="514350" indent="-514350">
              <a:buFont typeface="+mj-lt"/>
              <a:buAutoNum type="arabicPeriod"/>
            </a:pPr>
            <a:r>
              <a:rPr lang="en-GB" dirty="0">
                <a:solidFill>
                  <a:schemeClr val="bg1"/>
                </a:solidFill>
                <a:hlinkClick r:id="rId2" action="ppaction://hlinksldjump"/>
              </a:rPr>
              <a:t>Headline achievements for Q1</a:t>
            </a:r>
            <a:endParaRPr lang="en-GB" dirty="0">
              <a:solidFill>
                <a:schemeClr val="bg1"/>
              </a:solidFill>
            </a:endParaRPr>
          </a:p>
          <a:p>
            <a:pPr marL="514350" indent="-514350">
              <a:buFont typeface="+mj-lt"/>
              <a:buAutoNum type="arabicPeriod"/>
            </a:pPr>
            <a:r>
              <a:rPr lang="en-GB" dirty="0">
                <a:solidFill>
                  <a:schemeClr val="bg1"/>
                </a:solidFill>
                <a:hlinkClick r:id="rId3" action="ppaction://hlinksldjump"/>
              </a:rPr>
              <a:t>People – key statistics for Q1</a:t>
            </a:r>
            <a:endParaRPr lang="en-GB" dirty="0">
              <a:solidFill>
                <a:schemeClr val="bg1"/>
              </a:solidFill>
            </a:endParaRPr>
          </a:p>
          <a:p>
            <a:pPr marL="514350" indent="-514350">
              <a:buFont typeface="+mj-lt"/>
              <a:buAutoNum type="arabicPeriod"/>
            </a:pPr>
            <a:r>
              <a:rPr lang="en-GB" dirty="0">
                <a:solidFill>
                  <a:schemeClr val="bg1"/>
                </a:solidFill>
                <a:hlinkClick r:id="rId4" action="ppaction://hlinksldjump">
                  <a:extLst>
                    <a:ext uri="{A12FA001-AC4F-418D-AE19-62706E023703}">
                      <ahyp:hlinkClr xmlns:ahyp="http://schemas.microsoft.com/office/drawing/2018/hyperlinkcolor" val="tx"/>
                    </a:ext>
                  </a:extLst>
                </a:hlinkClick>
              </a:rPr>
              <a:t>Finance</a:t>
            </a:r>
            <a:endParaRPr lang="en-GB" dirty="0">
              <a:solidFill>
                <a:schemeClr val="bg1"/>
              </a:solidFill>
            </a:endParaRPr>
          </a:p>
          <a:p>
            <a:pPr marL="514350" indent="-514350">
              <a:buFont typeface="+mj-lt"/>
              <a:buAutoNum type="arabicPeriod"/>
            </a:pPr>
            <a:r>
              <a:rPr lang="en-GB" dirty="0">
                <a:solidFill>
                  <a:schemeClr val="bg1"/>
                </a:solidFill>
                <a:hlinkClick r:id="rId5" action="ppaction://hlinksldjump"/>
              </a:rPr>
              <a:t>Corporate governance – key statistics for Q1</a:t>
            </a:r>
            <a:endParaRPr lang="en-GB" dirty="0">
              <a:solidFill>
                <a:schemeClr val="bg1"/>
              </a:solidFill>
            </a:endParaRPr>
          </a:p>
          <a:p>
            <a:pPr marL="514350" indent="-514350">
              <a:buFont typeface="+mj-lt"/>
              <a:buAutoNum type="arabicPeriod"/>
            </a:pPr>
            <a:r>
              <a:rPr lang="en-GB" dirty="0">
                <a:solidFill>
                  <a:schemeClr val="bg1"/>
                </a:solidFill>
              </a:rPr>
              <a:t>Service dashboards (containing in-depth information about Corporate Action Plan objectives, KPIs, and budget variance)</a:t>
            </a:r>
          </a:p>
          <a:p>
            <a:pPr marL="0" indent="0">
              <a:buNone/>
            </a:pPr>
            <a:r>
              <a:rPr lang="en-GB" dirty="0">
                <a:solidFill>
                  <a:schemeClr val="bg1"/>
                </a:solidFill>
              </a:rPr>
              <a:t>	</a:t>
            </a:r>
            <a:r>
              <a:rPr lang="en-GB" dirty="0">
                <a:solidFill>
                  <a:schemeClr val="bg1"/>
                </a:solidFill>
                <a:hlinkClick r:id="rId6" action="ppaction://hlinksldjump">
                  <a:extLst>
                    <a:ext uri="{A12FA001-AC4F-418D-AE19-62706E023703}">
                      <ahyp:hlinkClr xmlns:ahyp="http://schemas.microsoft.com/office/drawing/2018/hyperlinkcolor" val="tx"/>
                    </a:ext>
                  </a:extLst>
                </a:hlinkClick>
              </a:rPr>
              <a:t>Corporate Services</a:t>
            </a:r>
            <a:endParaRPr lang="en-GB" dirty="0">
              <a:solidFill>
                <a:schemeClr val="bg1"/>
              </a:solidFill>
            </a:endParaRPr>
          </a:p>
          <a:p>
            <a:pPr marL="0" indent="0">
              <a:buNone/>
            </a:pPr>
            <a:r>
              <a:rPr lang="en-GB" dirty="0">
                <a:solidFill>
                  <a:schemeClr val="bg1"/>
                </a:solidFill>
              </a:rPr>
              <a:t>	</a:t>
            </a:r>
            <a:r>
              <a:rPr lang="en-GB" dirty="0">
                <a:solidFill>
                  <a:schemeClr val="bg1"/>
                </a:solidFill>
                <a:hlinkClick r:id="rId7" action="ppaction://hlinksldjump">
                  <a:extLst>
                    <a:ext uri="{A12FA001-AC4F-418D-AE19-62706E023703}">
                      <ahyp:hlinkClr xmlns:ahyp="http://schemas.microsoft.com/office/drawing/2018/hyperlinkcolor" val="tx"/>
                    </a:ext>
                  </a:extLst>
                </a:hlinkClick>
              </a:rPr>
              <a:t>Regeneration &amp; Place</a:t>
            </a:r>
            <a:endParaRPr lang="en-GB" dirty="0">
              <a:solidFill>
                <a:schemeClr val="bg1"/>
              </a:solidFill>
            </a:endParaRPr>
          </a:p>
        </p:txBody>
      </p:sp>
    </p:spTree>
    <p:extLst>
      <p:ext uri="{BB962C8B-B14F-4D97-AF65-F5344CB8AC3E}">
        <p14:creationId xmlns:p14="http://schemas.microsoft.com/office/powerpoint/2010/main" val="1978376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3B51C52-440D-4DF9-AEF2-1331B5246451}"/>
              </a:ext>
            </a:extLst>
          </p:cNvPr>
          <p:cNvSpPr>
            <a:spLocks noGrp="1"/>
          </p:cNvSpPr>
          <p:nvPr>
            <p:ph type="title"/>
          </p:nvPr>
        </p:nvSpPr>
        <p:spPr>
          <a:xfrm>
            <a:off x="219513" y="371517"/>
            <a:ext cx="5625961" cy="415372"/>
          </a:xfrm>
        </p:spPr>
        <p:txBody>
          <a:bodyPr>
            <a:normAutofit fontScale="90000"/>
          </a:bodyPr>
          <a:lstStyle/>
          <a:p>
            <a:r>
              <a:rPr lang="en-GB" sz="4400" dirty="0">
                <a:solidFill>
                  <a:schemeClr val="bg1"/>
                </a:solidFill>
              </a:rPr>
              <a:t>Neighbourhood Support</a:t>
            </a:r>
            <a:endParaRPr lang="en-GB" sz="3600" i="1" dirty="0">
              <a:solidFill>
                <a:schemeClr val="bg1"/>
              </a:solidFill>
            </a:endParaRPr>
          </a:p>
        </p:txBody>
      </p:sp>
      <p:pic>
        <p:nvPicPr>
          <p:cNvPr id="8" name="Graphic 7" descr="Bullseye">
            <a:extLst>
              <a:ext uri="{FF2B5EF4-FFF2-40B4-BE49-F238E27FC236}">
                <a16:creationId xmlns:a16="http://schemas.microsoft.com/office/drawing/2014/main" id="{F2A439DF-2586-49D6-B323-03AF137DA9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543" y="985486"/>
            <a:ext cx="786209" cy="786209"/>
          </a:xfrm>
          <a:prstGeom prst="rect">
            <a:avLst/>
          </a:prstGeom>
        </p:spPr>
      </p:pic>
      <p:graphicFrame>
        <p:nvGraphicFramePr>
          <p:cNvPr id="10" name="Table 7">
            <a:extLst>
              <a:ext uri="{FF2B5EF4-FFF2-40B4-BE49-F238E27FC236}">
                <a16:creationId xmlns:a16="http://schemas.microsoft.com/office/drawing/2014/main" id="{AD8B307A-8D7B-4FC8-BE6A-A3ADB753E940}"/>
              </a:ext>
            </a:extLst>
          </p:cNvPr>
          <p:cNvGraphicFramePr>
            <a:graphicFrameLocks/>
          </p:cNvGraphicFramePr>
          <p:nvPr>
            <p:extLst>
              <p:ext uri="{D42A27DB-BD31-4B8C-83A1-F6EECF244321}">
                <p14:modId xmlns:p14="http://schemas.microsoft.com/office/powerpoint/2010/main" val="3335323520"/>
              </p:ext>
            </p:extLst>
          </p:nvPr>
        </p:nvGraphicFramePr>
        <p:xfrm>
          <a:off x="1053482" y="1983695"/>
          <a:ext cx="10301906" cy="3445183"/>
        </p:xfrm>
        <a:graphic>
          <a:graphicData uri="http://schemas.openxmlformats.org/drawingml/2006/table">
            <a:tbl>
              <a:tblPr firstRow="1" bandRow="1">
                <a:tableStyleId>{5940675A-B579-460E-94D1-54222C63F5DA}</a:tableStyleId>
              </a:tblPr>
              <a:tblGrid>
                <a:gridCol w="1930332">
                  <a:extLst>
                    <a:ext uri="{9D8B030D-6E8A-4147-A177-3AD203B41FA5}">
                      <a16:colId xmlns:a16="http://schemas.microsoft.com/office/drawing/2014/main" val="326531481"/>
                    </a:ext>
                  </a:extLst>
                </a:gridCol>
                <a:gridCol w="2438400">
                  <a:extLst>
                    <a:ext uri="{9D8B030D-6E8A-4147-A177-3AD203B41FA5}">
                      <a16:colId xmlns:a16="http://schemas.microsoft.com/office/drawing/2014/main" val="3995465828"/>
                    </a:ext>
                  </a:extLst>
                </a:gridCol>
                <a:gridCol w="5453311">
                  <a:extLst>
                    <a:ext uri="{9D8B030D-6E8A-4147-A177-3AD203B41FA5}">
                      <a16:colId xmlns:a16="http://schemas.microsoft.com/office/drawing/2014/main" val="3033096753"/>
                    </a:ext>
                  </a:extLst>
                </a:gridCol>
                <a:gridCol w="479863">
                  <a:extLst>
                    <a:ext uri="{9D8B030D-6E8A-4147-A177-3AD203B41FA5}">
                      <a16:colId xmlns:a16="http://schemas.microsoft.com/office/drawing/2014/main" val="4161796994"/>
                    </a:ext>
                  </a:extLst>
                </a:gridCol>
              </a:tblGrid>
              <a:tr h="488623">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96363">
                <a:tc>
                  <a:txBody>
                    <a:bodyPr/>
                    <a:lstStyle/>
                    <a:p>
                      <a:pPr algn="l" fontAlgn="base"/>
                      <a:r>
                        <a:rPr lang="en-GB" sz="1600" dirty="0">
                          <a:solidFill>
                            <a:schemeClr val="bg1"/>
                          </a:solidFill>
                          <a:effectLst/>
                        </a:rPr>
                        <a:t>Outbreak Control Plan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dirty="0">
                          <a:solidFill>
                            <a:schemeClr val="bg1"/>
                          </a:solidFill>
                          <a:effectLst/>
                        </a:rPr>
                        <a:t>Development of plan for potential future </a:t>
                      </a:r>
                      <a:r>
                        <a:rPr lang="en-GB" sz="1600" dirty="0" err="1">
                          <a:solidFill>
                            <a:schemeClr val="bg1"/>
                          </a:solidFill>
                          <a:effectLst/>
                        </a:rPr>
                        <a:t>Covid</a:t>
                      </a:r>
                      <a:r>
                        <a:rPr lang="en-GB" sz="1600" dirty="0">
                          <a:solidFill>
                            <a:schemeClr val="bg1"/>
                          </a:solidFill>
                          <a:effectLst/>
                        </a:rPr>
                        <a:t> outbreaks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accent6"/>
                          </a:solidFill>
                          <a:effectLst/>
                        </a:rPr>
                        <a:t>Restrictions are due to be lifted imminently, so this item will remain a live document, and will be reviewed should further restrictions be required if a third wave becomes a reality.</a:t>
                      </a:r>
                    </a:p>
                    <a:p>
                      <a:pPr algn="l" fontAlgn="base"/>
                      <a:endParaRPr lang="en-GB" sz="1400" dirty="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597708292"/>
                  </a:ext>
                </a:extLst>
              </a:tr>
              <a:tr h="1134171">
                <a:tc>
                  <a:txBody>
                    <a:bodyPr/>
                    <a:lstStyle/>
                    <a:p>
                      <a:pPr algn="l" fontAlgn="base"/>
                      <a:r>
                        <a:rPr lang="en-GB" sz="1400" dirty="0">
                          <a:solidFill>
                            <a:schemeClr val="bg1"/>
                          </a:solidFill>
                          <a:effectLst/>
                        </a:rPr>
                        <a:t>Licensing service review</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Resourcing review of service across both EHDC and HBC</a:t>
                      </a:r>
                    </a:p>
                    <a:p>
                      <a:pPr algn="l" fontAlgn="base"/>
                      <a:endParaRPr lang="en-GB" sz="1400" dirty="0">
                        <a:solidFill>
                          <a:schemeClr val="bg1"/>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accent6"/>
                          </a:solidFill>
                          <a:effectLst/>
                        </a:rPr>
                        <a:t>Engaged with Business Solutions Unit and arranged for a capacity analysis to be undertaken for HBC &amp; EHDC. Previously carried out for EHDC only (2017) as HBC were being transferred to Capita, but ultimately the service has remained in house. Capacity analysis will be completed in Q2. This will then feed into how the service review will be taken forward. Business Process Mapping has also been undertaken (to support DSIP) but this has resulted in a number of process changes to increase efficiency.</a:t>
                      </a:r>
                    </a:p>
                    <a:p>
                      <a:pPr algn="l" fontAlgn="base"/>
                      <a:endParaRPr lang="en-GB" sz="1400" dirty="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2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949567474"/>
                  </a:ext>
                </a:extLst>
              </a:tr>
            </a:tbl>
          </a:graphicData>
        </a:graphic>
      </p:graphicFrame>
      <p:sp>
        <p:nvSpPr>
          <p:cNvPr id="11" name="Title 3">
            <a:extLst>
              <a:ext uri="{FF2B5EF4-FFF2-40B4-BE49-F238E27FC236}">
                <a16:creationId xmlns:a16="http://schemas.microsoft.com/office/drawing/2014/main" id="{EE59FF80-043F-417F-9259-B38F083EB3F4}"/>
              </a:ext>
            </a:extLst>
          </p:cNvPr>
          <p:cNvSpPr txBox="1">
            <a:spLocks/>
          </p:cNvSpPr>
          <p:nvPr/>
        </p:nvSpPr>
        <p:spPr>
          <a:xfrm>
            <a:off x="1627457" y="1133994"/>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spTree>
    <p:extLst>
      <p:ext uri="{BB962C8B-B14F-4D97-AF65-F5344CB8AC3E}">
        <p14:creationId xmlns:p14="http://schemas.microsoft.com/office/powerpoint/2010/main" val="160205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64275" y="194301"/>
            <a:ext cx="7046232" cy="881743"/>
          </a:xfrm>
        </p:spPr>
        <p:txBody>
          <a:bodyPr>
            <a:normAutofit fontScale="90000"/>
          </a:bodyPr>
          <a:lstStyle/>
          <a:p>
            <a:r>
              <a:rPr lang="en-GB" sz="4400" dirty="0">
                <a:solidFill>
                  <a:schemeClr val="bg1"/>
                </a:solidFill>
              </a:rPr>
              <a:t>Planning</a:t>
            </a:r>
            <a:br>
              <a:rPr lang="en-GB" sz="3600" dirty="0">
                <a:solidFill>
                  <a:schemeClr val="bg1"/>
                </a:solidFill>
              </a:rPr>
            </a:br>
            <a:r>
              <a:rPr lang="en-GB" sz="2200" i="1" dirty="0">
                <a:solidFill>
                  <a:schemeClr val="bg1"/>
                </a:solidFill>
              </a:rPr>
              <a:t>Interim Heads of Service: Julia Mansi and Vicki Potts</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264274" y="1076044"/>
            <a:ext cx="6479425" cy="604094"/>
          </a:xfrm>
        </p:spPr>
        <p:txBody>
          <a:bodyPr>
            <a:normAutofit fontScale="92500"/>
          </a:bodyPr>
          <a:lstStyle/>
          <a:p>
            <a:r>
              <a:rPr lang="en-GB" dirty="0">
                <a:solidFill>
                  <a:schemeClr val="bg1"/>
                </a:solidFill>
              </a:rPr>
              <a:t>Incorporating:</a:t>
            </a:r>
            <a:br>
              <a:rPr lang="en-GB" dirty="0">
                <a:solidFill>
                  <a:schemeClr val="bg1"/>
                </a:solidFill>
              </a:rPr>
            </a:br>
            <a:r>
              <a:rPr lang="en-GB" sz="1400" dirty="0">
                <a:solidFill>
                  <a:schemeClr val="bg1"/>
                </a:solidFill>
              </a:rPr>
              <a:t>Development Management, Planning Policy, Building Heritage, Building Control, </a:t>
            </a:r>
            <a:r>
              <a:rPr lang="en-GB" sz="1400" dirty="0" err="1">
                <a:solidFill>
                  <a:schemeClr val="bg1"/>
                </a:solidFill>
              </a:rPr>
              <a:t>RegenCo</a:t>
            </a:r>
            <a:endParaRPr lang="en-GB" dirty="0">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7865295" y="1053866"/>
            <a:ext cx="4448356" cy="8061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27170" y="1131803"/>
            <a:ext cx="786556" cy="786556"/>
          </a:xfrm>
          <a:prstGeom prst="rect">
            <a:avLst/>
          </a:prstGeom>
        </p:spPr>
      </p:pic>
      <p:sp>
        <p:nvSpPr>
          <p:cNvPr id="15" name="Title 3">
            <a:extLst>
              <a:ext uri="{FF2B5EF4-FFF2-40B4-BE49-F238E27FC236}">
                <a16:creationId xmlns:a16="http://schemas.microsoft.com/office/drawing/2014/main" id="{34D54449-878D-48A3-994D-589A0F8ACA6A}"/>
              </a:ext>
            </a:extLst>
          </p:cNvPr>
          <p:cNvSpPr txBox="1">
            <a:spLocks/>
          </p:cNvSpPr>
          <p:nvPr/>
        </p:nvSpPr>
        <p:spPr>
          <a:xfrm>
            <a:off x="1058626" y="1871689"/>
            <a:ext cx="6090557" cy="68174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Q1</a:t>
            </a:r>
          </a:p>
        </p:txBody>
      </p:sp>
      <p:sp>
        <p:nvSpPr>
          <p:cNvPr id="17" name="TextBox 16">
            <a:extLst>
              <a:ext uri="{FF2B5EF4-FFF2-40B4-BE49-F238E27FC236}">
                <a16:creationId xmlns:a16="http://schemas.microsoft.com/office/drawing/2014/main" id="{B5654304-F48C-484F-A512-53E002B29F16}"/>
              </a:ext>
            </a:extLst>
          </p:cNvPr>
          <p:cNvSpPr txBox="1"/>
          <p:nvPr/>
        </p:nvSpPr>
        <p:spPr>
          <a:xfrm>
            <a:off x="1058626" y="2569106"/>
            <a:ext cx="3352954" cy="338554"/>
          </a:xfrm>
          <a:prstGeom prst="rect">
            <a:avLst/>
          </a:prstGeom>
          <a:noFill/>
        </p:spPr>
        <p:txBody>
          <a:bodyPr wrap="square" rtlCol="0">
            <a:spAutoFit/>
          </a:bodyPr>
          <a:lstStyle/>
          <a:p>
            <a:r>
              <a:rPr lang="en-GB" sz="1600" dirty="0">
                <a:solidFill>
                  <a:srgbClr val="FF0000"/>
                </a:solidFill>
              </a:rPr>
              <a:t>Variance of £161,000</a:t>
            </a:r>
          </a:p>
        </p:txBody>
      </p:sp>
      <p:graphicFrame>
        <p:nvGraphicFramePr>
          <p:cNvPr id="19" name="Table 14">
            <a:extLst>
              <a:ext uri="{FF2B5EF4-FFF2-40B4-BE49-F238E27FC236}">
                <a16:creationId xmlns:a16="http://schemas.microsoft.com/office/drawing/2014/main" id="{EEB02A6E-DA73-463C-9D62-B823A950634C}"/>
              </a:ext>
            </a:extLst>
          </p:cNvPr>
          <p:cNvGraphicFramePr>
            <a:graphicFrameLocks noGrp="1"/>
          </p:cNvGraphicFramePr>
          <p:nvPr>
            <p:extLst>
              <p:ext uri="{D42A27DB-BD31-4B8C-83A1-F6EECF244321}">
                <p14:modId xmlns:p14="http://schemas.microsoft.com/office/powerpoint/2010/main" val="1212112532"/>
              </p:ext>
            </p:extLst>
          </p:nvPr>
        </p:nvGraphicFramePr>
        <p:xfrm>
          <a:off x="5529009" y="1915819"/>
          <a:ext cx="6376703" cy="4275997"/>
        </p:xfrm>
        <a:graphic>
          <a:graphicData uri="http://schemas.openxmlformats.org/drawingml/2006/table">
            <a:tbl>
              <a:tblPr firstRow="1" bandRow="1">
                <a:tableStyleId>{9D7B26C5-4107-4FEC-AEDC-1716B250A1EF}</a:tableStyleId>
              </a:tblPr>
              <a:tblGrid>
                <a:gridCol w="4770120">
                  <a:extLst>
                    <a:ext uri="{9D8B030D-6E8A-4147-A177-3AD203B41FA5}">
                      <a16:colId xmlns:a16="http://schemas.microsoft.com/office/drawing/2014/main" val="1632953638"/>
                    </a:ext>
                  </a:extLst>
                </a:gridCol>
                <a:gridCol w="871791">
                  <a:extLst>
                    <a:ext uri="{9D8B030D-6E8A-4147-A177-3AD203B41FA5}">
                      <a16:colId xmlns:a16="http://schemas.microsoft.com/office/drawing/2014/main" val="3276194889"/>
                    </a:ext>
                  </a:extLst>
                </a:gridCol>
                <a:gridCol w="734792">
                  <a:extLst>
                    <a:ext uri="{9D8B030D-6E8A-4147-A177-3AD203B41FA5}">
                      <a16:colId xmlns:a16="http://schemas.microsoft.com/office/drawing/2014/main" val="3262140094"/>
                    </a:ext>
                  </a:extLst>
                </a:gridCol>
              </a:tblGrid>
              <a:tr h="384159">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a:solidFill>
                            <a:schemeClr val="bg1"/>
                          </a:solidFill>
                        </a:rPr>
                        <a:t>Target</a:t>
                      </a:r>
                      <a:endParaRPr lang="en-GB" sz="16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10170">
                <a:tc>
                  <a:txBody>
                    <a:bodyPr/>
                    <a:lstStyle/>
                    <a:p>
                      <a:pPr algn="l" fontAlgn="ctr"/>
                      <a:r>
                        <a:rPr lang="en-GB" sz="1100" b="0" i="0" u="none" strike="noStrike" dirty="0">
                          <a:solidFill>
                            <a:schemeClr val="bg1"/>
                          </a:solidFill>
                          <a:effectLst/>
                          <a:latin typeface="Calibri" panose="020F0502020204030204" pitchFamily="34" charset="0"/>
                        </a:rPr>
                        <a:t>Number of non-compliances found under the LABC Quality Management Scheme registered under ISO 9001:2015 (internal review)</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dirty="0">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4"/>
                          </a:solidFill>
                          <a:effectLst/>
                          <a:latin typeface="Calibri" panose="020F0502020204030204" pitchFamily="34" charset="0"/>
                        </a:rPr>
                        <a:t>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442183">
                <a:tc>
                  <a:txBody>
                    <a:bodyPr/>
                    <a:lstStyle/>
                    <a:p>
                      <a:pPr algn="l" fontAlgn="ctr"/>
                      <a:r>
                        <a:rPr lang="en-GB" sz="1100" b="0" i="0" u="none" strike="noStrike" dirty="0">
                          <a:solidFill>
                            <a:schemeClr val="bg1"/>
                          </a:solidFill>
                          <a:effectLst/>
                          <a:latin typeface="Calibri" panose="020F0502020204030204" pitchFamily="34" charset="0"/>
                        </a:rPr>
                        <a:t>Number of previous non-compliances under the LABC Quality Management Scheme reviewed and resolved</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800" b="0" i="0" u="none" strike="noStrike" dirty="0">
                          <a:solidFill>
                            <a:schemeClr val="bg1"/>
                          </a:solidFill>
                          <a:effectLst/>
                          <a:latin typeface="Calibri" panose="020F0502020204030204" pitchFamily="34" charset="0"/>
                        </a:rPr>
                        <a:t>Number of non-compliances found in previous quarter</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45902470"/>
                  </a:ext>
                </a:extLst>
              </a:tr>
              <a:tr h="441537">
                <a:tc>
                  <a:txBody>
                    <a:bodyPr/>
                    <a:lstStyle/>
                    <a:p>
                      <a:pPr algn="l" fontAlgn="ctr"/>
                      <a:r>
                        <a:rPr lang="en-GB" sz="1100" b="0" i="0" u="none" strike="noStrike" dirty="0">
                          <a:solidFill>
                            <a:schemeClr val="bg1"/>
                          </a:solidFill>
                          <a:effectLst/>
                          <a:latin typeface="Calibri" panose="020F0502020204030204" pitchFamily="34" charset="0"/>
                        </a:rPr>
                        <a:t>Number of claims submitted against the Council for Building Control negligence / non-compliance that the Council was unsuccessful in defending</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dirty="0">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267019830"/>
                  </a:ext>
                </a:extLst>
              </a:tr>
              <a:tr h="378157">
                <a:tc>
                  <a:txBody>
                    <a:bodyPr/>
                    <a:lstStyle/>
                    <a:p>
                      <a:pPr algn="l" fontAlgn="ctr"/>
                      <a:r>
                        <a:rPr lang="en-GB" sz="1100" b="0" i="0" u="none" strike="noStrike" dirty="0">
                          <a:solidFill>
                            <a:schemeClr val="bg1"/>
                          </a:solidFill>
                          <a:effectLst/>
                          <a:latin typeface="Calibri" panose="020F0502020204030204" pitchFamily="34" charset="0"/>
                        </a:rPr>
                        <a:t>Number of Building Regulations projects commenced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800" b="1" i="0" u="none" strike="noStrike" dirty="0">
                          <a:solidFill>
                            <a:schemeClr val="bg1"/>
                          </a:solidFill>
                          <a:effectLst/>
                          <a:latin typeface="Calibri" panose="020F0502020204030204" pitchFamily="34" charset="0"/>
                        </a:rPr>
                        <a:t>242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4322771"/>
                  </a:ext>
                </a:extLst>
              </a:tr>
              <a:tr h="378157">
                <a:tc>
                  <a:txBody>
                    <a:bodyPr/>
                    <a:lstStyle/>
                    <a:p>
                      <a:pPr algn="l" fontAlgn="ctr"/>
                      <a:r>
                        <a:rPr lang="en-GB" sz="1100" b="0" i="0" u="none" strike="noStrike" dirty="0">
                          <a:solidFill>
                            <a:schemeClr val="bg1"/>
                          </a:solidFill>
                          <a:effectLst/>
                          <a:latin typeface="Calibri" panose="020F0502020204030204" pitchFamily="34" charset="0"/>
                        </a:rPr>
                        <a:t>Number of Building Regulations projects completed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69745579"/>
                  </a:ext>
                </a:extLst>
              </a:tr>
              <a:tr h="410170">
                <a:tc>
                  <a:txBody>
                    <a:bodyPr/>
                    <a:lstStyle/>
                    <a:p>
                      <a:pPr algn="l" fontAlgn="ctr"/>
                      <a:r>
                        <a:rPr lang="en-GB" sz="1100" b="0" i="0" u="none" strike="noStrike" dirty="0">
                          <a:solidFill>
                            <a:schemeClr val="bg1"/>
                          </a:solidFill>
                          <a:effectLst/>
                          <a:latin typeface="Calibri" panose="020F0502020204030204" pitchFamily="34" charset="0"/>
                        </a:rPr>
                        <a:t>Dangerous structures receiving an initial risk assessment within 24 hours of report being received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dirty="0">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6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154192068"/>
                  </a:ext>
                </a:extLst>
              </a:tr>
              <a:tr h="596974">
                <a:tc>
                  <a:txBody>
                    <a:bodyPr/>
                    <a:lstStyle/>
                    <a:p>
                      <a:pPr algn="l" fontAlgn="ctr"/>
                      <a:r>
                        <a:rPr lang="en-GB" sz="1100" b="0" i="0" u="none" strike="noStrike" dirty="0">
                          <a:solidFill>
                            <a:schemeClr val="bg1"/>
                          </a:solidFill>
                          <a:effectLst/>
                          <a:latin typeface="Calibri" panose="020F0502020204030204" pitchFamily="34" charset="0"/>
                        </a:rPr>
                        <a:t>Full Plans applications decided within statutory time limit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dirty="0">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0" i="0" u="none" strike="noStrike" dirty="0" err="1">
                          <a:solidFill>
                            <a:srgbClr val="FF0000"/>
                          </a:solidFill>
                          <a:effectLst/>
                          <a:latin typeface="Calibri" panose="020F0502020204030204" pitchFamily="34" charset="0"/>
                        </a:rPr>
                        <a:t>Approx</a:t>
                      </a:r>
                      <a:r>
                        <a:rPr lang="en-GB" sz="1000" b="0" i="0" u="none" strike="noStrike" dirty="0">
                          <a:solidFill>
                            <a:srgbClr val="FF0000"/>
                          </a:solidFill>
                          <a:effectLst/>
                          <a:latin typeface="Calibri" panose="020F0502020204030204" pitchFamily="34" charset="0"/>
                        </a:rPr>
                        <a:t> 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875024444"/>
                  </a:ext>
                </a:extLst>
              </a:tr>
              <a:tr h="636622">
                <a:tc>
                  <a:txBody>
                    <a:bodyPr/>
                    <a:lstStyle/>
                    <a:p>
                      <a:pPr algn="l" fontAlgn="ctr"/>
                      <a:r>
                        <a:rPr lang="en-GB" sz="1100" b="0" i="0" u="none" strike="noStrike" dirty="0">
                          <a:solidFill>
                            <a:schemeClr val="bg1"/>
                          </a:solidFill>
                          <a:effectLst/>
                          <a:latin typeface="Calibri" panose="020F0502020204030204" pitchFamily="34" charset="0"/>
                        </a:rPr>
                        <a:t>Full Plans applications checked within 15 days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100" b="0" i="0" u="none" strike="noStrike" dirty="0">
                          <a:solidFill>
                            <a:schemeClr val="bg1"/>
                          </a:solidFill>
                          <a:effectLst/>
                          <a:latin typeface="Calibri" panose="020F0502020204030204" pitchFamily="34" charset="0"/>
                        </a:rPr>
                        <a:t>above 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800" b="0" i="0" u="none" strike="noStrike" dirty="0">
                          <a:solidFill>
                            <a:srgbClr val="FFC000"/>
                          </a:solidFill>
                          <a:effectLst/>
                          <a:latin typeface="Calibri" panose="020F0502020204030204" pitchFamily="34" charset="0"/>
                        </a:rPr>
                        <a:t>85%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pic>
        <p:nvPicPr>
          <p:cNvPr id="20" name="Graphic 19" descr="Coins">
            <a:extLst>
              <a:ext uri="{FF2B5EF4-FFF2-40B4-BE49-F238E27FC236}">
                <a16:creationId xmlns:a16="http://schemas.microsoft.com/office/drawing/2014/main" id="{7A3D3A9A-1D7B-4EE7-A6C8-F9F0A0347E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6288" y="1971424"/>
            <a:ext cx="772338" cy="772338"/>
          </a:xfrm>
          <a:prstGeom prst="rect">
            <a:avLst/>
          </a:prstGeom>
        </p:spPr>
      </p:pic>
      <p:graphicFrame>
        <p:nvGraphicFramePr>
          <p:cNvPr id="13" name="Chart 12">
            <a:extLst>
              <a:ext uri="{FF2B5EF4-FFF2-40B4-BE49-F238E27FC236}">
                <a16:creationId xmlns:a16="http://schemas.microsoft.com/office/drawing/2014/main" id="{42993EBA-90C8-4D14-A8CE-8475A9A91956}"/>
              </a:ext>
            </a:extLst>
          </p:cNvPr>
          <p:cNvGraphicFramePr/>
          <p:nvPr>
            <p:extLst>
              <p:ext uri="{D42A27DB-BD31-4B8C-83A1-F6EECF244321}">
                <p14:modId xmlns:p14="http://schemas.microsoft.com/office/powerpoint/2010/main" val="1214957548"/>
              </p:ext>
            </p:extLst>
          </p:nvPr>
        </p:nvGraphicFramePr>
        <p:xfrm>
          <a:off x="-467680" y="3097750"/>
          <a:ext cx="4895281" cy="3565949"/>
        </p:xfrm>
        <a:graphic>
          <a:graphicData uri="http://schemas.openxmlformats.org/drawingml/2006/chart">
            <c:chart xmlns:c="http://schemas.openxmlformats.org/drawingml/2006/chart" xmlns:r="http://schemas.openxmlformats.org/officeDocument/2006/relationships" r:id="rId7"/>
          </a:graphicData>
        </a:graphic>
      </p:graphicFrame>
      <p:sp>
        <p:nvSpPr>
          <p:cNvPr id="11" name="Speech Bubble: Rectangle with Corners Rounded 10">
            <a:extLst>
              <a:ext uri="{FF2B5EF4-FFF2-40B4-BE49-F238E27FC236}">
                <a16:creationId xmlns:a16="http://schemas.microsoft.com/office/drawing/2014/main" id="{95CD37A4-D921-40FE-ABCA-64104A86054C}"/>
              </a:ext>
            </a:extLst>
          </p:cNvPr>
          <p:cNvSpPr/>
          <p:nvPr/>
        </p:nvSpPr>
        <p:spPr>
          <a:xfrm>
            <a:off x="5905500" y="6332475"/>
            <a:ext cx="3498233" cy="435999"/>
          </a:xfrm>
          <a:prstGeom prst="wedgeRoundRectCallout">
            <a:avLst>
              <a:gd name="adj1" fmla="val 102157"/>
              <a:gd name="adj2" fmla="val -16179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Large influx of applications in April 21 (40% over normal levels)</a:t>
            </a:r>
          </a:p>
        </p:txBody>
      </p:sp>
    </p:spTree>
    <p:extLst>
      <p:ext uri="{BB962C8B-B14F-4D97-AF65-F5344CB8AC3E}">
        <p14:creationId xmlns:p14="http://schemas.microsoft.com/office/powerpoint/2010/main" val="88894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0BCEE0A-4463-40CF-9ED5-719BC33C4F08}"/>
              </a:ext>
            </a:extLst>
          </p:cNvPr>
          <p:cNvSpPr txBox="1">
            <a:spLocks/>
          </p:cNvSpPr>
          <p:nvPr/>
        </p:nvSpPr>
        <p:spPr>
          <a:xfrm>
            <a:off x="2447356" y="4919679"/>
            <a:ext cx="2486595" cy="16146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r"/>
            <a:r>
              <a:rPr lang="en-GB" sz="2800" dirty="0">
                <a:solidFill>
                  <a:schemeClr val="bg1"/>
                </a:solidFill>
              </a:rPr>
              <a:t>Key Performance Indicators</a:t>
            </a:r>
          </a:p>
        </p:txBody>
      </p:sp>
      <p:pic>
        <p:nvPicPr>
          <p:cNvPr id="6" name="Graphic 5" descr="Upward trend">
            <a:extLst>
              <a:ext uri="{FF2B5EF4-FFF2-40B4-BE49-F238E27FC236}">
                <a16:creationId xmlns:a16="http://schemas.microsoft.com/office/drawing/2014/main" id="{B3287512-FAF8-4643-8200-E8ADB0A83E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47395" y="4659261"/>
            <a:ext cx="786556" cy="786556"/>
          </a:xfrm>
          <a:prstGeom prst="rect">
            <a:avLst/>
          </a:prstGeom>
        </p:spPr>
      </p:pic>
      <p:graphicFrame>
        <p:nvGraphicFramePr>
          <p:cNvPr id="7" name="Table 14">
            <a:extLst>
              <a:ext uri="{FF2B5EF4-FFF2-40B4-BE49-F238E27FC236}">
                <a16:creationId xmlns:a16="http://schemas.microsoft.com/office/drawing/2014/main" id="{360FF64F-014A-423E-923A-C8443EB47D35}"/>
              </a:ext>
            </a:extLst>
          </p:cNvPr>
          <p:cNvGraphicFramePr>
            <a:graphicFrameLocks noGrp="1"/>
          </p:cNvGraphicFramePr>
          <p:nvPr>
            <p:extLst>
              <p:ext uri="{D42A27DB-BD31-4B8C-83A1-F6EECF244321}">
                <p14:modId xmlns:p14="http://schemas.microsoft.com/office/powerpoint/2010/main" val="3450346604"/>
              </p:ext>
            </p:extLst>
          </p:nvPr>
        </p:nvGraphicFramePr>
        <p:xfrm>
          <a:off x="4933951" y="566078"/>
          <a:ext cx="6989177" cy="5826989"/>
        </p:xfrm>
        <a:graphic>
          <a:graphicData uri="http://schemas.openxmlformats.org/drawingml/2006/table">
            <a:tbl>
              <a:tblPr firstRow="1" bandRow="1">
                <a:tableStyleId>{9D7B26C5-4107-4FEC-AEDC-1716B250A1EF}</a:tableStyleId>
              </a:tblPr>
              <a:tblGrid>
                <a:gridCol w="5168176">
                  <a:extLst>
                    <a:ext uri="{9D8B030D-6E8A-4147-A177-3AD203B41FA5}">
                      <a16:colId xmlns:a16="http://schemas.microsoft.com/office/drawing/2014/main" val="1632953638"/>
                    </a:ext>
                  </a:extLst>
                </a:gridCol>
                <a:gridCol w="1023229">
                  <a:extLst>
                    <a:ext uri="{9D8B030D-6E8A-4147-A177-3AD203B41FA5}">
                      <a16:colId xmlns:a16="http://schemas.microsoft.com/office/drawing/2014/main" val="3276194889"/>
                    </a:ext>
                  </a:extLst>
                </a:gridCol>
                <a:gridCol w="797772">
                  <a:extLst>
                    <a:ext uri="{9D8B030D-6E8A-4147-A177-3AD203B41FA5}">
                      <a16:colId xmlns:a16="http://schemas.microsoft.com/office/drawing/2014/main" val="3436727633"/>
                    </a:ext>
                  </a:extLst>
                </a:gridCol>
              </a:tblGrid>
              <a:tr h="360196">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dirty="0">
                          <a:solidFill>
                            <a:schemeClr val="bg1"/>
                          </a:solidFill>
                        </a:rPr>
                        <a:t>Target</a:t>
                      </a:r>
                      <a:endParaRPr lang="en-GB" sz="1600"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234503">
                <a:tc>
                  <a:txBody>
                    <a:bodyPr/>
                    <a:lstStyle/>
                    <a:p>
                      <a:pPr algn="l" fontAlgn="ctr"/>
                      <a:r>
                        <a:rPr lang="en-GB" sz="1100" b="0" i="0" u="none" strike="noStrike" dirty="0">
                          <a:solidFill>
                            <a:schemeClr val="bg1"/>
                          </a:solidFill>
                          <a:effectLst/>
                          <a:latin typeface="Calibri" panose="020F0502020204030204" pitchFamily="34" charset="0"/>
                        </a:rPr>
                        <a:t>Major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84585">
                <a:tc>
                  <a:txBody>
                    <a:bodyPr/>
                    <a:lstStyle/>
                    <a:p>
                      <a:pPr algn="l" fontAlgn="ctr"/>
                      <a:r>
                        <a:rPr lang="en-GB" sz="1100" b="0" i="0" u="none" strike="noStrike" dirty="0">
                          <a:solidFill>
                            <a:schemeClr val="bg1"/>
                          </a:solidFill>
                          <a:effectLst/>
                          <a:latin typeface="Calibri" panose="020F0502020204030204" pitchFamily="34" charset="0"/>
                        </a:rPr>
                        <a:t>Major planning applications - % decided within 13 weeks or agreed time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70%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67804613"/>
                  </a:ext>
                </a:extLst>
              </a:tr>
              <a:tr h="264519">
                <a:tc>
                  <a:txBody>
                    <a:bodyPr/>
                    <a:lstStyle/>
                    <a:p>
                      <a:pPr algn="l" fontAlgn="ctr"/>
                      <a:r>
                        <a:rPr lang="en-GB" sz="1100" b="0" i="0" u="none" strike="noStrike" dirty="0">
                          <a:solidFill>
                            <a:schemeClr val="bg1"/>
                          </a:solidFill>
                          <a:effectLst/>
                          <a:latin typeface="Calibri" panose="020F0502020204030204" pitchFamily="34" charset="0"/>
                        </a:rPr>
                        <a:t>Minor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54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8966800"/>
                  </a:ext>
                </a:extLst>
              </a:tr>
              <a:tr h="384585">
                <a:tc>
                  <a:txBody>
                    <a:bodyPr/>
                    <a:lstStyle/>
                    <a:p>
                      <a:pPr algn="l" fontAlgn="ctr"/>
                      <a:r>
                        <a:rPr lang="en-GB" sz="1100" b="0" i="0" u="none" strike="noStrike" dirty="0">
                          <a:solidFill>
                            <a:schemeClr val="bg1"/>
                          </a:solidFill>
                          <a:effectLst/>
                          <a:latin typeface="Calibri" panose="020F0502020204030204" pitchFamily="34" charset="0"/>
                        </a:rPr>
                        <a:t>Minor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65%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78%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1132898"/>
                  </a:ext>
                </a:extLst>
              </a:tr>
              <a:tr h="264519">
                <a:tc>
                  <a:txBody>
                    <a:bodyPr/>
                    <a:lstStyle/>
                    <a:p>
                      <a:pPr algn="l" fontAlgn="ctr"/>
                      <a:r>
                        <a:rPr lang="en-GB" sz="1100" b="0" i="0" u="none" strike="noStrike" dirty="0">
                          <a:solidFill>
                            <a:schemeClr val="bg1"/>
                          </a:solidFill>
                          <a:effectLst/>
                          <a:latin typeface="Calibri" panose="020F0502020204030204" pitchFamily="34" charset="0"/>
                        </a:rPr>
                        <a:t>Other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184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78094767"/>
                  </a:ext>
                </a:extLst>
              </a:tr>
              <a:tr h="384585">
                <a:tc>
                  <a:txBody>
                    <a:bodyPr/>
                    <a:lstStyle/>
                    <a:p>
                      <a:pPr algn="l" fontAlgn="ctr"/>
                      <a:r>
                        <a:rPr lang="en-GB" sz="1100" b="0" i="0" u="none" strike="noStrike" dirty="0">
                          <a:solidFill>
                            <a:schemeClr val="bg1"/>
                          </a:solidFill>
                          <a:effectLst/>
                          <a:latin typeface="Calibri" panose="020F0502020204030204" pitchFamily="34" charset="0"/>
                        </a:rPr>
                        <a:t>Other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95%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1741657"/>
                  </a:ext>
                </a:extLst>
              </a:tr>
              <a:tr h="263656">
                <a:tc>
                  <a:txBody>
                    <a:bodyPr/>
                    <a:lstStyle/>
                    <a:p>
                      <a:pPr algn="l" fontAlgn="ctr"/>
                      <a:r>
                        <a:rPr lang="en-GB" sz="1100" b="0" i="0" u="none" strike="noStrike" dirty="0">
                          <a:solidFill>
                            <a:schemeClr val="bg1"/>
                          </a:solidFill>
                          <a:effectLst/>
                          <a:latin typeface="Calibri" panose="020F0502020204030204" pitchFamily="34" charset="0"/>
                        </a:rPr>
                        <a:t>All applications - % decided within 26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98%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98%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29563302"/>
                  </a:ext>
                </a:extLst>
              </a:tr>
              <a:tr h="299851">
                <a:tc>
                  <a:txBody>
                    <a:bodyPr/>
                    <a:lstStyle/>
                    <a:p>
                      <a:pPr algn="l" fontAlgn="ctr"/>
                      <a:r>
                        <a:rPr lang="en-GB" sz="1100" b="0" i="0" u="none" strike="noStrike" dirty="0">
                          <a:solidFill>
                            <a:schemeClr val="bg1"/>
                          </a:solidFill>
                          <a:effectLst/>
                          <a:latin typeface="Calibri" panose="020F0502020204030204" pitchFamily="34" charset="0"/>
                        </a:rPr>
                        <a:t>Discharge of condition applications - % decided within 8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4"/>
                          </a:solidFill>
                          <a:effectLst/>
                          <a:latin typeface="Calibri" panose="020F0502020204030204" pitchFamily="34" charset="0"/>
                        </a:rPr>
                        <a:t>66%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033718946"/>
                  </a:ext>
                </a:extLst>
              </a:tr>
              <a:tr h="283075">
                <a:tc>
                  <a:txBody>
                    <a:bodyPr/>
                    <a:lstStyle/>
                    <a:p>
                      <a:pPr algn="l" fontAlgn="ctr"/>
                      <a:r>
                        <a:rPr lang="en-GB" sz="1100" b="0" i="0" u="none" strike="noStrike" dirty="0">
                          <a:solidFill>
                            <a:schemeClr val="bg1"/>
                          </a:solidFill>
                          <a:effectLst/>
                          <a:latin typeface="Calibri" panose="020F0502020204030204" pitchFamily="34" charset="0"/>
                        </a:rPr>
                        <a:t>Major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below 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97606389"/>
                  </a:ext>
                </a:extLst>
              </a:tr>
              <a:tr h="384585">
                <a:tc>
                  <a:txBody>
                    <a:bodyPr/>
                    <a:lstStyle/>
                    <a:p>
                      <a:pPr algn="l" fontAlgn="ctr"/>
                      <a:r>
                        <a:rPr lang="en-GB" sz="1100" b="0" i="0" u="none" strike="noStrike" dirty="0">
                          <a:solidFill>
                            <a:schemeClr val="bg1"/>
                          </a:solidFill>
                          <a:effectLst/>
                          <a:latin typeface="Calibri" panose="020F0502020204030204" pitchFamily="34" charset="0"/>
                        </a:rPr>
                        <a:t>Minor and other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below 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0.9%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01169055"/>
                  </a:ext>
                </a:extLst>
              </a:tr>
              <a:tr h="264519">
                <a:tc>
                  <a:txBody>
                    <a:bodyPr/>
                    <a:lstStyle/>
                    <a:p>
                      <a:pPr algn="l" fontAlgn="ctr"/>
                      <a:r>
                        <a:rPr lang="en-GB" sz="1100" b="0" i="0" u="none" strike="noStrike" dirty="0">
                          <a:solidFill>
                            <a:schemeClr val="bg1"/>
                          </a:solidFill>
                          <a:effectLst/>
                          <a:latin typeface="Calibri" panose="020F0502020204030204" pitchFamily="34" charset="0"/>
                        </a:rPr>
                        <a:t>SDNP major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25875803"/>
                  </a:ext>
                </a:extLst>
              </a:tr>
              <a:tr h="384585">
                <a:tc>
                  <a:txBody>
                    <a:bodyPr/>
                    <a:lstStyle/>
                    <a:p>
                      <a:pPr algn="l" fontAlgn="ctr"/>
                      <a:r>
                        <a:rPr lang="en-GB" sz="1100" b="0" i="0" u="none" strike="noStrike" dirty="0">
                          <a:solidFill>
                            <a:schemeClr val="bg1"/>
                          </a:solidFill>
                          <a:effectLst/>
                          <a:latin typeface="Calibri" panose="020F0502020204030204" pitchFamily="34" charset="0"/>
                        </a:rPr>
                        <a:t>SDNP major planning applications - % decided within 13 weeks or agreed time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60%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rgbClr val="FF0000"/>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808316791"/>
                  </a:ext>
                </a:extLst>
              </a:tr>
              <a:tr h="264519">
                <a:tc>
                  <a:txBody>
                    <a:bodyPr/>
                    <a:lstStyle/>
                    <a:p>
                      <a:pPr algn="l" fontAlgn="ctr"/>
                      <a:r>
                        <a:rPr lang="en-GB" sz="1100" b="0" i="0" u="none" strike="noStrike" dirty="0">
                          <a:solidFill>
                            <a:schemeClr val="bg1"/>
                          </a:solidFill>
                          <a:effectLst/>
                          <a:latin typeface="Calibri" panose="020F0502020204030204" pitchFamily="34" charset="0"/>
                        </a:rPr>
                        <a:t>SDNP minor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25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962340131"/>
                  </a:ext>
                </a:extLst>
              </a:tr>
              <a:tr h="384585">
                <a:tc>
                  <a:txBody>
                    <a:bodyPr/>
                    <a:lstStyle/>
                    <a:p>
                      <a:pPr algn="l" fontAlgn="ctr"/>
                      <a:r>
                        <a:rPr lang="en-GB" sz="1100" b="0" i="0" u="none" strike="noStrike" dirty="0">
                          <a:solidFill>
                            <a:schemeClr val="bg1"/>
                          </a:solidFill>
                          <a:effectLst/>
                          <a:latin typeface="Calibri" panose="020F0502020204030204" pitchFamily="34" charset="0"/>
                        </a:rPr>
                        <a:t>SDNP minor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65%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84%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449150145"/>
                  </a:ext>
                </a:extLst>
              </a:tr>
              <a:tr h="264519">
                <a:tc>
                  <a:txBody>
                    <a:bodyPr/>
                    <a:lstStyle/>
                    <a:p>
                      <a:pPr algn="l" fontAlgn="ctr"/>
                      <a:r>
                        <a:rPr lang="en-GB" sz="1100" b="0" i="0" u="none" strike="noStrike" dirty="0">
                          <a:solidFill>
                            <a:schemeClr val="bg1"/>
                          </a:solidFill>
                          <a:effectLst/>
                          <a:latin typeface="Calibri" panose="020F0502020204030204" pitchFamily="34" charset="0"/>
                        </a:rPr>
                        <a:t>SDNP other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bg1"/>
                          </a:solidFill>
                          <a:effectLst/>
                          <a:latin typeface="Calibri" panose="020F0502020204030204" pitchFamily="34" charset="0"/>
                        </a:rPr>
                        <a:t>113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584422123"/>
                  </a:ext>
                </a:extLst>
              </a:tr>
              <a:tr h="353373">
                <a:tc>
                  <a:txBody>
                    <a:bodyPr/>
                    <a:lstStyle/>
                    <a:p>
                      <a:pPr algn="l" fontAlgn="ctr"/>
                      <a:r>
                        <a:rPr lang="en-GB" sz="1100" b="0" i="0" u="none" strike="noStrike" dirty="0">
                          <a:solidFill>
                            <a:schemeClr val="bg1"/>
                          </a:solidFill>
                          <a:effectLst/>
                          <a:latin typeface="Calibri" panose="020F0502020204030204" pitchFamily="34" charset="0"/>
                        </a:rPr>
                        <a:t>SDNP other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91%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549885257"/>
                  </a:ext>
                </a:extLst>
              </a:tr>
              <a:tr h="299733">
                <a:tc>
                  <a:txBody>
                    <a:bodyPr/>
                    <a:lstStyle/>
                    <a:p>
                      <a:pPr algn="l" fontAlgn="ctr"/>
                      <a:r>
                        <a:rPr lang="en-GB" sz="1100" b="0" i="0" u="none" strike="noStrike" dirty="0">
                          <a:solidFill>
                            <a:schemeClr val="bg1"/>
                          </a:solidFill>
                          <a:effectLst/>
                          <a:latin typeface="Calibri" panose="020F0502020204030204" pitchFamily="34" charset="0"/>
                        </a:rPr>
                        <a:t>CIL and S106 agreements - monitoring fees collected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50" b="0" i="0" u="none" strike="noStrike" dirty="0">
                          <a:solidFill>
                            <a:schemeClr val="bg1"/>
                          </a:solidFill>
                          <a:effectLst/>
                          <a:latin typeface="Calibri" panose="020F0502020204030204" pitchFamily="34" charset="0"/>
                        </a:rPr>
                        <a:t>above £44,000 </a:t>
                      </a:r>
                      <a:r>
                        <a:rPr lang="en-GB" sz="800" b="0" i="0" u="none" strike="noStrike" dirty="0">
                          <a:solidFill>
                            <a:schemeClr val="bg1"/>
                          </a:solidFill>
                          <a:effectLst/>
                          <a:latin typeface="Calibri" panose="020F0502020204030204" pitchFamily="34" charset="0"/>
                        </a:rPr>
                        <a:t>(year end cumulative)</a:t>
                      </a:r>
                      <a:endParaRPr lang="en-GB" sz="105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1400" b="1" i="0" u="none" strike="noStrike" dirty="0">
                          <a:solidFill>
                            <a:schemeClr val="accent6"/>
                          </a:solidFill>
                          <a:effectLst/>
                          <a:latin typeface="Calibri" panose="020F0502020204030204" pitchFamily="34" charset="0"/>
                        </a:rPr>
                        <a:t>£72,903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bl>
          </a:graphicData>
        </a:graphic>
      </p:graphicFrame>
      <p:sp>
        <p:nvSpPr>
          <p:cNvPr id="8" name="Title 3">
            <a:extLst>
              <a:ext uri="{FF2B5EF4-FFF2-40B4-BE49-F238E27FC236}">
                <a16:creationId xmlns:a16="http://schemas.microsoft.com/office/drawing/2014/main" id="{E4BE7C47-CE6E-427C-8094-AEBBBC46468E}"/>
              </a:ext>
            </a:extLst>
          </p:cNvPr>
          <p:cNvSpPr>
            <a:spLocks noGrp="1"/>
          </p:cNvSpPr>
          <p:nvPr>
            <p:ph type="title"/>
          </p:nvPr>
        </p:nvSpPr>
        <p:spPr>
          <a:xfrm>
            <a:off x="376808" y="464933"/>
            <a:ext cx="5625961" cy="415372"/>
          </a:xfrm>
        </p:spPr>
        <p:txBody>
          <a:bodyPr>
            <a:normAutofit fontScale="90000"/>
          </a:bodyPr>
          <a:lstStyle/>
          <a:p>
            <a:r>
              <a:rPr lang="en-GB" sz="4400" dirty="0">
                <a:solidFill>
                  <a:schemeClr val="bg1"/>
                </a:solidFill>
              </a:rPr>
              <a:t>Planning</a:t>
            </a:r>
            <a:endParaRPr lang="en-GB" sz="3600" i="1" dirty="0">
              <a:solidFill>
                <a:schemeClr val="bg1"/>
              </a:solidFill>
            </a:endParaRPr>
          </a:p>
        </p:txBody>
      </p:sp>
      <p:pic>
        <p:nvPicPr>
          <p:cNvPr id="9" name="Graphic 8" descr="Bullseye">
            <a:extLst>
              <a:ext uri="{FF2B5EF4-FFF2-40B4-BE49-F238E27FC236}">
                <a16:creationId xmlns:a16="http://schemas.microsoft.com/office/drawing/2014/main" id="{2C4EEE40-6CB5-4718-8EA5-B9CD146E9A2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8872" y="893624"/>
            <a:ext cx="838885" cy="838885"/>
          </a:xfrm>
          <a:prstGeom prst="rect">
            <a:avLst/>
          </a:prstGeom>
        </p:spPr>
      </p:pic>
      <p:sp>
        <p:nvSpPr>
          <p:cNvPr id="10" name="Title 3">
            <a:extLst>
              <a:ext uri="{FF2B5EF4-FFF2-40B4-BE49-F238E27FC236}">
                <a16:creationId xmlns:a16="http://schemas.microsoft.com/office/drawing/2014/main" id="{1830CF79-C5EE-4D67-913D-2A62E97DF5D8}"/>
              </a:ext>
            </a:extLst>
          </p:cNvPr>
          <p:cNvSpPr txBox="1">
            <a:spLocks/>
          </p:cNvSpPr>
          <p:nvPr/>
        </p:nvSpPr>
        <p:spPr>
          <a:xfrm>
            <a:off x="983363" y="1000549"/>
            <a:ext cx="3507944" cy="786556"/>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1" name="Table 7">
            <a:extLst>
              <a:ext uri="{FF2B5EF4-FFF2-40B4-BE49-F238E27FC236}">
                <a16:creationId xmlns:a16="http://schemas.microsoft.com/office/drawing/2014/main" id="{A7BA06B8-8D41-4DBC-8D4D-D7A58EE6CDC3}"/>
              </a:ext>
            </a:extLst>
          </p:cNvPr>
          <p:cNvGraphicFramePr>
            <a:graphicFrameLocks noGrp="1"/>
          </p:cNvGraphicFramePr>
          <p:nvPr>
            <p:ph idx="1"/>
            <p:extLst>
              <p:ext uri="{D42A27DB-BD31-4B8C-83A1-F6EECF244321}">
                <p14:modId xmlns:p14="http://schemas.microsoft.com/office/powerpoint/2010/main" val="2220922457"/>
              </p:ext>
            </p:extLst>
          </p:nvPr>
        </p:nvGraphicFramePr>
        <p:xfrm>
          <a:off x="268872" y="1873815"/>
          <a:ext cx="4492947" cy="2735580"/>
        </p:xfrm>
        <a:graphic>
          <a:graphicData uri="http://schemas.openxmlformats.org/drawingml/2006/table">
            <a:tbl>
              <a:tblPr firstRow="1" bandRow="1">
                <a:tableStyleId>{5940675A-B579-460E-94D1-54222C63F5DA}</a:tableStyleId>
              </a:tblPr>
              <a:tblGrid>
                <a:gridCol w="1187884">
                  <a:extLst>
                    <a:ext uri="{9D8B030D-6E8A-4147-A177-3AD203B41FA5}">
                      <a16:colId xmlns:a16="http://schemas.microsoft.com/office/drawing/2014/main" val="326531481"/>
                    </a:ext>
                  </a:extLst>
                </a:gridCol>
                <a:gridCol w="1180277">
                  <a:extLst>
                    <a:ext uri="{9D8B030D-6E8A-4147-A177-3AD203B41FA5}">
                      <a16:colId xmlns:a16="http://schemas.microsoft.com/office/drawing/2014/main" val="3995465828"/>
                    </a:ext>
                  </a:extLst>
                </a:gridCol>
                <a:gridCol w="1668267">
                  <a:extLst>
                    <a:ext uri="{9D8B030D-6E8A-4147-A177-3AD203B41FA5}">
                      <a16:colId xmlns:a16="http://schemas.microsoft.com/office/drawing/2014/main" val="3033096753"/>
                    </a:ext>
                  </a:extLst>
                </a:gridCol>
                <a:gridCol w="456519">
                  <a:extLst>
                    <a:ext uri="{9D8B030D-6E8A-4147-A177-3AD203B41FA5}">
                      <a16:colId xmlns:a16="http://schemas.microsoft.com/office/drawing/2014/main" val="4161796994"/>
                    </a:ext>
                  </a:extLst>
                </a:gridCol>
              </a:tblGrid>
              <a:tr h="429141">
                <a:tc>
                  <a:txBody>
                    <a:bodyPr/>
                    <a:lstStyle/>
                    <a:p>
                      <a:pPr algn="l"/>
                      <a:r>
                        <a:rPr lang="en-GB" sz="12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070696">
                <a:tc>
                  <a:txBody>
                    <a:bodyPr/>
                    <a:lstStyle/>
                    <a:p>
                      <a:pPr algn="l" fontAlgn="base"/>
                      <a:r>
                        <a:rPr lang="en-GB" sz="1200" dirty="0">
                          <a:solidFill>
                            <a:schemeClr val="bg1"/>
                          </a:solidFill>
                          <a:effectLst/>
                        </a:rPr>
                        <a:t>DSIP: Planning / Land Charges / Environmental Health system replacement</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200" b="0" i="0" kern="1200" dirty="0">
                          <a:solidFill>
                            <a:schemeClr val="bg1"/>
                          </a:solidFill>
                          <a:effectLst/>
                          <a:latin typeface="+mn-lt"/>
                          <a:ea typeface="+mn-ea"/>
                          <a:cs typeface="+mn-cs"/>
                        </a:rPr>
                        <a:t>Procurement and implementation of replacement system (to replace </a:t>
                      </a:r>
                      <a:r>
                        <a:rPr lang="en-GB" sz="1200" b="0" i="0" kern="1200" dirty="0" err="1">
                          <a:solidFill>
                            <a:schemeClr val="bg1"/>
                          </a:solidFill>
                          <a:effectLst/>
                          <a:latin typeface="+mn-lt"/>
                          <a:ea typeface="+mn-ea"/>
                          <a:cs typeface="+mn-cs"/>
                        </a:rPr>
                        <a:t>Acolaid</a:t>
                      </a:r>
                      <a:r>
                        <a:rPr lang="en-GB" sz="1200" b="0" i="0" kern="1200" dirty="0">
                          <a:solidFill>
                            <a:schemeClr val="bg1"/>
                          </a:solidFill>
                          <a:effectLst/>
                          <a:latin typeface="+mn-lt"/>
                          <a:ea typeface="+mn-ea"/>
                          <a:cs typeface="+mn-cs"/>
                        </a:rPr>
                        <a: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accent4"/>
                          </a:solidFill>
                          <a:effectLst/>
                        </a:rPr>
                        <a:t>Project still paused pending work on TOM</a:t>
                      </a:r>
                    </a:p>
                    <a:p>
                      <a:pPr algn="l" fontAlgn="base"/>
                      <a:endParaRPr lang="en-GB" sz="10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endParaRPr lang="en-GB" sz="10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910298">
                <a:tc>
                  <a:txBody>
                    <a:bodyPr/>
                    <a:lstStyle/>
                    <a:p>
                      <a:r>
                        <a:rPr lang="en-GB" dirty="0">
                          <a:solidFill>
                            <a:schemeClr val="bg1"/>
                          </a:solidFill>
                        </a:rPr>
                        <a:t>Local Plan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dirty="0">
                          <a:solidFill>
                            <a:schemeClr val="bg1"/>
                          </a:solidFill>
                          <a:effectLst/>
                        </a:rPr>
                        <a:t>Progress of production of Local Plan</a:t>
                      </a:r>
                    </a:p>
                    <a:p>
                      <a:pPr algn="l" fontAlgn="base"/>
                      <a:endParaRPr lang="en-GB" sz="16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rgbClr val="92D050"/>
                          </a:solidFill>
                          <a:effectLst/>
                        </a:rPr>
                        <a:t>Second Reg 18 on large sites completed, working towards Reg 18 early in 2022</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bg1"/>
                        </a:solidFill>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2590137866"/>
                  </a:ext>
                </a:extLst>
              </a:tr>
            </a:tbl>
          </a:graphicData>
        </a:graphic>
      </p:graphicFrame>
    </p:spTree>
    <p:extLst>
      <p:ext uri="{BB962C8B-B14F-4D97-AF65-F5344CB8AC3E}">
        <p14:creationId xmlns:p14="http://schemas.microsoft.com/office/powerpoint/2010/main" val="26553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a:extLst>
              <a:ext uri="{FF2B5EF4-FFF2-40B4-BE49-F238E27FC236}">
                <a16:creationId xmlns:a16="http://schemas.microsoft.com/office/drawing/2014/main" id="{43C7C561-ABEB-49A4-B09D-6E3494E92839}"/>
              </a:ext>
            </a:extLst>
          </p:cNvPr>
          <p:cNvGraphicFramePr/>
          <p:nvPr>
            <p:extLst>
              <p:ext uri="{D42A27DB-BD31-4B8C-83A1-F6EECF244321}">
                <p14:modId xmlns:p14="http://schemas.microsoft.com/office/powerpoint/2010/main" val="4120778248"/>
              </p:ext>
            </p:extLst>
          </p:nvPr>
        </p:nvGraphicFramePr>
        <p:xfrm>
          <a:off x="-532407" y="1502732"/>
          <a:ext cx="5173034" cy="44748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2225565676"/>
              </p:ext>
            </p:extLst>
          </p:nvPr>
        </p:nvGraphicFramePr>
        <p:xfrm>
          <a:off x="4787276" y="761581"/>
          <a:ext cx="7283047" cy="4109085"/>
        </p:xfrm>
        <a:graphic>
          <a:graphicData uri="http://schemas.openxmlformats.org/drawingml/2006/table">
            <a:tbl>
              <a:tblPr firstRow="1" bandRow="1">
                <a:tableStyleId>{5940675A-B579-460E-94D1-54222C63F5DA}</a:tableStyleId>
              </a:tblPr>
              <a:tblGrid>
                <a:gridCol w="1401436">
                  <a:extLst>
                    <a:ext uri="{9D8B030D-6E8A-4147-A177-3AD203B41FA5}">
                      <a16:colId xmlns:a16="http://schemas.microsoft.com/office/drawing/2014/main" val="326531481"/>
                    </a:ext>
                  </a:extLst>
                </a:gridCol>
                <a:gridCol w="1372881">
                  <a:extLst>
                    <a:ext uri="{9D8B030D-6E8A-4147-A177-3AD203B41FA5}">
                      <a16:colId xmlns:a16="http://schemas.microsoft.com/office/drawing/2014/main" val="3995465828"/>
                    </a:ext>
                  </a:extLst>
                </a:gridCol>
                <a:gridCol w="4102531">
                  <a:extLst>
                    <a:ext uri="{9D8B030D-6E8A-4147-A177-3AD203B41FA5}">
                      <a16:colId xmlns:a16="http://schemas.microsoft.com/office/drawing/2014/main" val="3033096753"/>
                    </a:ext>
                  </a:extLst>
                </a:gridCol>
                <a:gridCol w="406199">
                  <a:extLst>
                    <a:ext uri="{9D8B030D-6E8A-4147-A177-3AD203B41FA5}">
                      <a16:colId xmlns:a16="http://schemas.microsoft.com/office/drawing/2014/main" val="4161796994"/>
                    </a:ext>
                  </a:extLst>
                </a:gridCol>
              </a:tblGrid>
              <a:tr h="376522">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620405">
                <a:tc>
                  <a:txBody>
                    <a:bodyPr/>
                    <a:lstStyle/>
                    <a:p>
                      <a:pPr algn="l" fontAlgn="base"/>
                      <a:r>
                        <a:rPr lang="en-GB" sz="1100" b="0" i="0" kern="1200" dirty="0">
                          <a:solidFill>
                            <a:schemeClr val="bg1"/>
                          </a:solidFill>
                          <a:effectLst/>
                          <a:latin typeface="+mn-lt"/>
                          <a:ea typeface="+mn-ea"/>
                          <a:cs typeface="+mn-cs"/>
                        </a:rPr>
                        <a:t>Property management system</a:t>
                      </a:r>
                      <a:endParaRPr lang="en-GB" sz="11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Procurement and implementation of new property management system</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accent6"/>
                          </a:solidFill>
                          <a:effectLst/>
                        </a:rPr>
                        <a:t>Soft market testing undertaken, expressions of interest received from four providers. BPM and CJM completed. Currently finalising financials in specification and costs with Capita.</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620405">
                <a:tc>
                  <a:txBody>
                    <a:bodyPr/>
                    <a:lstStyle/>
                    <a:p>
                      <a:pPr algn="l" fontAlgn="base"/>
                      <a:r>
                        <a:rPr lang="en-GB" sz="1100" dirty="0">
                          <a:solidFill>
                            <a:schemeClr val="bg1"/>
                          </a:solidFill>
                          <a:effectLst/>
                        </a:rPr>
                        <a:t>Estates and Facilities team options including accommodation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Consideration of business case as per budget challenge proposal</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accent6"/>
                          </a:solidFill>
                          <a:effectLst/>
                        </a:rPr>
                        <a:t>Not yet commenced. Dependencies include - Shaping our Future </a:t>
                      </a:r>
                      <a:r>
                        <a:rPr lang="en-GB" sz="900" dirty="0" err="1">
                          <a:solidFill>
                            <a:schemeClr val="accent6"/>
                          </a:solidFill>
                          <a:effectLst/>
                        </a:rPr>
                        <a:t>ToM</a:t>
                      </a:r>
                      <a:r>
                        <a:rPr lang="en-GB" sz="900" dirty="0">
                          <a:solidFill>
                            <a:schemeClr val="accent6"/>
                          </a:solidFill>
                          <a:effectLst/>
                        </a:rPr>
                        <a:t>, organisational design, future ways of working pilot, property management system implementation.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2470608"/>
                  </a:ext>
                </a:extLst>
              </a:tr>
              <a:tr h="620405">
                <a:tc>
                  <a:txBody>
                    <a:bodyPr/>
                    <a:lstStyle/>
                    <a:p>
                      <a:pPr algn="l" fontAlgn="base"/>
                      <a:r>
                        <a:rPr lang="en-GB" sz="1100" dirty="0">
                          <a:solidFill>
                            <a:schemeClr val="bg1"/>
                          </a:solidFill>
                          <a:effectLst/>
                        </a:rPr>
                        <a:t>Future operational estate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Review of </a:t>
                      </a:r>
                      <a:r>
                        <a:rPr lang="en-GB" sz="1050" dirty="0" err="1">
                          <a:solidFill>
                            <a:schemeClr val="bg1"/>
                          </a:solidFill>
                          <a:effectLst/>
                        </a:rPr>
                        <a:t>Penns</a:t>
                      </a:r>
                      <a:r>
                        <a:rPr lang="en-GB" sz="1050" dirty="0">
                          <a:solidFill>
                            <a:schemeClr val="bg1"/>
                          </a:solidFill>
                          <a:effectLst/>
                        </a:rPr>
                        <a:t> Place and strategy for accommodation needs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accent6"/>
                          </a:solidFill>
                          <a:effectLst/>
                        </a:rPr>
                        <a:t>Cabinet paper approved to secure funds to pursue planning permission for residential on the </a:t>
                      </a:r>
                      <a:r>
                        <a:rPr lang="en-GB" sz="900" dirty="0" err="1">
                          <a:solidFill>
                            <a:schemeClr val="accent6"/>
                          </a:solidFill>
                          <a:effectLst/>
                        </a:rPr>
                        <a:t>Penns</a:t>
                      </a:r>
                      <a:r>
                        <a:rPr lang="en-GB" sz="900" dirty="0">
                          <a:solidFill>
                            <a:schemeClr val="accent6"/>
                          </a:solidFill>
                          <a:effectLst/>
                        </a:rPr>
                        <a:t> Place site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872660941"/>
                  </a:ext>
                </a:extLst>
              </a:tr>
              <a:tr h="838617">
                <a:tc>
                  <a:txBody>
                    <a:bodyPr/>
                    <a:lstStyle/>
                    <a:p>
                      <a:pPr algn="l" fontAlgn="base"/>
                      <a:r>
                        <a:rPr lang="en-GB" sz="1100" dirty="0">
                          <a:solidFill>
                            <a:schemeClr val="bg1"/>
                          </a:solidFill>
                          <a:effectLst/>
                        </a:rPr>
                        <a:t>Property investment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dirty="0">
                          <a:solidFill>
                            <a:schemeClr val="bg1"/>
                          </a:solidFill>
                          <a:effectLst/>
                        </a:rPr>
                        <a:t>Continued property investment as per Commercial Investment Strategy</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700" dirty="0">
                          <a:solidFill>
                            <a:schemeClr val="accent6"/>
                          </a:solidFill>
                          <a:effectLst/>
                        </a:rPr>
                        <a:t>Portfolio void reduced to 3.6% and 97% 5 quarter rolling average rent collection achieved. </a:t>
                      </a:r>
                      <a:r>
                        <a:rPr lang="en-GB" sz="700" dirty="0" err="1">
                          <a:solidFill>
                            <a:schemeClr val="accent6"/>
                          </a:solidFill>
                          <a:effectLst/>
                        </a:rPr>
                        <a:t>Approx</a:t>
                      </a:r>
                      <a:r>
                        <a:rPr lang="en-GB" sz="700" dirty="0">
                          <a:solidFill>
                            <a:schemeClr val="accent6"/>
                          </a:solidFill>
                          <a:effectLst/>
                        </a:rPr>
                        <a:t> 40% of existing void now under offer. Detailed asset plans currently being refreshed. Annual Investment Strategy review completed and presented to both PRIB (formally PIB) and Cabinet Briefing. All active renewals / breaks / reviews are being intensively managed.</a:t>
                      </a:r>
                      <a:br>
                        <a:rPr lang="en-GB" sz="700" dirty="0">
                          <a:solidFill>
                            <a:schemeClr val="accent6"/>
                          </a:solidFill>
                          <a:effectLst/>
                        </a:rPr>
                      </a:br>
                      <a:r>
                        <a:rPr lang="en-GB" sz="700" dirty="0">
                          <a:solidFill>
                            <a:schemeClr val="accent6"/>
                          </a:solidFill>
                          <a:effectLst/>
                        </a:rPr>
                        <a:t>Changes to PWLB have provided a significant constraint to re-investment options. Currently working with Finance to flow through options in relation to one of the larger assets.</a:t>
                      </a:r>
                      <a:br>
                        <a:rPr lang="en-GB" sz="700" dirty="0">
                          <a:solidFill>
                            <a:schemeClr val="accent6"/>
                          </a:solidFill>
                          <a:effectLst/>
                        </a:rPr>
                      </a:br>
                      <a:r>
                        <a:rPr lang="en-GB" sz="700" dirty="0">
                          <a:solidFill>
                            <a:schemeClr val="accent6"/>
                          </a:solidFill>
                          <a:effectLst/>
                        </a:rPr>
                        <a:t>Sought to progress but the existing process is now under scrutiny to seek to provide sufficient freedom to meet the timescales demanded by the wider market. Regen are following up with Legal regarding Constitution.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836097236"/>
                  </a:ext>
                </a:extLst>
              </a:tr>
            </a:tbl>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Property</a:t>
            </a:r>
            <a:br>
              <a:rPr lang="en-GB" sz="3600" dirty="0">
                <a:solidFill>
                  <a:schemeClr val="bg1"/>
                </a:solidFill>
              </a:rPr>
            </a:br>
            <a:r>
              <a:rPr lang="en-GB" sz="2200" i="1" dirty="0">
                <a:solidFill>
                  <a:schemeClr val="bg1"/>
                </a:solidFill>
              </a:rPr>
              <a:t>Interim Head of Service: Natalie Meagher</a:t>
            </a:r>
            <a:endParaRPr lang="en-GB" sz="3600" i="1" dirty="0">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2367857696"/>
              </p:ext>
            </p:extLst>
          </p:nvPr>
        </p:nvGraphicFramePr>
        <p:xfrm>
          <a:off x="3962179" y="5326803"/>
          <a:ext cx="7461306" cy="1390650"/>
        </p:xfrm>
        <a:graphic>
          <a:graphicData uri="http://schemas.openxmlformats.org/drawingml/2006/table">
            <a:tbl>
              <a:tblPr firstRow="1" bandRow="1">
                <a:tableStyleId>{9D7B26C5-4107-4FEC-AEDC-1716B250A1EF}</a:tableStyleId>
              </a:tblPr>
              <a:tblGrid>
                <a:gridCol w="4565586">
                  <a:extLst>
                    <a:ext uri="{9D8B030D-6E8A-4147-A177-3AD203B41FA5}">
                      <a16:colId xmlns:a16="http://schemas.microsoft.com/office/drawing/2014/main" val="1632953638"/>
                    </a:ext>
                  </a:extLst>
                </a:gridCol>
                <a:gridCol w="1234373">
                  <a:extLst>
                    <a:ext uri="{9D8B030D-6E8A-4147-A177-3AD203B41FA5}">
                      <a16:colId xmlns:a16="http://schemas.microsoft.com/office/drawing/2014/main" val="3276194889"/>
                    </a:ext>
                  </a:extLst>
                </a:gridCol>
                <a:gridCol w="1661347">
                  <a:extLst>
                    <a:ext uri="{9D8B030D-6E8A-4147-A177-3AD203B41FA5}">
                      <a16:colId xmlns:a16="http://schemas.microsoft.com/office/drawing/2014/main" val="3436727633"/>
                    </a:ext>
                  </a:extLst>
                </a:gridCol>
              </a:tblGrid>
              <a:tr h="262809">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68206">
                <a:tc>
                  <a:txBody>
                    <a:bodyPr/>
                    <a:lstStyle/>
                    <a:p>
                      <a:pPr algn="l" fontAlgn="ctr"/>
                      <a:r>
                        <a:rPr lang="en-GB" sz="1400" b="0" i="0" u="none" strike="noStrike" dirty="0">
                          <a:solidFill>
                            <a:schemeClr val="bg1"/>
                          </a:solidFill>
                          <a:effectLst/>
                          <a:latin typeface="Calibri" panose="020F0502020204030204" pitchFamily="34" charset="0"/>
                        </a:rPr>
                        <a:t>Rent arrears for all tenanted commercial property – average across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200" b="0" i="0" u="none" strike="noStrike" dirty="0">
                          <a:solidFill>
                            <a:schemeClr val="bg1"/>
                          </a:solidFill>
                          <a:effectLst/>
                          <a:latin typeface="Calibri" panose="020F0502020204030204" pitchFamily="34" charset="0"/>
                        </a:rPr>
                        <a:t>Below 10%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dirty="0">
                          <a:solidFill>
                            <a:schemeClr val="accent6"/>
                          </a:solidFill>
                          <a:effectLst/>
                          <a:latin typeface="Calibri" panose="020F0502020204030204" pitchFamily="34" charset="0"/>
                        </a:rPr>
                        <a:t>£659,797</a:t>
                      </a:r>
                    </a:p>
                    <a:p>
                      <a:pPr algn="ctr" fontAlgn="ctr"/>
                      <a:r>
                        <a:rPr lang="en-GB" sz="1000" b="0" i="0" u="none" strike="noStrike" dirty="0">
                          <a:solidFill>
                            <a:schemeClr val="accent6"/>
                          </a:solidFill>
                          <a:effectLst/>
                          <a:latin typeface="Calibri" panose="020F0502020204030204" pitchFamily="34" charset="0"/>
                        </a:rPr>
                        <a:t>5.81%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68206">
                <a:tc>
                  <a:txBody>
                    <a:bodyPr/>
                    <a:lstStyle/>
                    <a:p>
                      <a:pPr algn="l" fontAlgn="ctr"/>
                      <a:r>
                        <a:rPr lang="en-GB" sz="1400" b="0" i="0" u="none" strike="noStrike" dirty="0">
                          <a:solidFill>
                            <a:schemeClr val="bg1"/>
                          </a:solidFill>
                          <a:effectLst/>
                          <a:latin typeface="Calibri" panose="020F0502020204030204" pitchFamily="34" charset="0"/>
                        </a:rPr>
                        <a:t>Rent arrears over 90 days (aged debts) for all tenanted commercial property – at end of quarter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200" b="0" i="0" u="none" strike="noStrike" dirty="0">
                          <a:solidFill>
                            <a:schemeClr val="bg1"/>
                          </a:solidFill>
                          <a:effectLst/>
                          <a:latin typeface="Calibri" panose="020F0502020204030204" pitchFamily="34" charset="0"/>
                        </a:rPr>
                        <a:t>Below 5%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fontAlgn="ctr"/>
                      <a:r>
                        <a:rPr lang="en-GB" sz="2000" b="0" i="0" u="none" strike="noStrike" dirty="0">
                          <a:solidFill>
                            <a:schemeClr val="accent6"/>
                          </a:solidFill>
                          <a:effectLst/>
                          <a:latin typeface="Calibri" panose="020F0502020204030204" pitchFamily="34" charset="0"/>
                        </a:rPr>
                        <a:t>£178,073</a:t>
                      </a:r>
                    </a:p>
                    <a:p>
                      <a:pPr algn="ctr" fontAlgn="ctr"/>
                      <a:r>
                        <a:rPr lang="en-GB" sz="1000" b="0" i="0" u="none" strike="noStrike" dirty="0">
                          <a:solidFill>
                            <a:schemeClr val="accent6"/>
                          </a:solidFill>
                          <a:effectLst/>
                          <a:latin typeface="Calibri" panose="020F0502020204030204" pitchFamily="34" charset="0"/>
                        </a:rPr>
                        <a:t>1.57% of gross annual income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4549102" y="4695416"/>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9552" y="4450022"/>
            <a:ext cx="914400" cy="914400"/>
          </a:xfrm>
          <a:prstGeom prst="rect">
            <a:avLst/>
          </a:prstGeom>
        </p:spPr>
      </p:pic>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53447" y="11487"/>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6528427" y="-123605"/>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pic>
        <p:nvPicPr>
          <p:cNvPr id="19" name="Graphic 18" descr="Coins">
            <a:extLst>
              <a:ext uri="{FF2B5EF4-FFF2-40B4-BE49-F238E27FC236}">
                <a16:creationId xmlns:a16="http://schemas.microsoft.com/office/drawing/2014/main" id="{50F396B4-B077-419F-9396-2D24FDDC971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2063" y="1755348"/>
            <a:ext cx="914400" cy="914400"/>
          </a:xfrm>
          <a:prstGeom prst="rect">
            <a:avLst/>
          </a:prstGeom>
        </p:spPr>
      </p:pic>
      <p:sp>
        <p:nvSpPr>
          <p:cNvPr id="21" name="Title 3">
            <a:extLst>
              <a:ext uri="{FF2B5EF4-FFF2-40B4-BE49-F238E27FC236}">
                <a16:creationId xmlns:a16="http://schemas.microsoft.com/office/drawing/2014/main" id="{CE56184A-7076-4B4D-B86B-FBB03DD58CC2}"/>
              </a:ext>
            </a:extLst>
          </p:cNvPr>
          <p:cNvSpPr txBox="1">
            <a:spLocks/>
          </p:cNvSpPr>
          <p:nvPr/>
        </p:nvSpPr>
        <p:spPr>
          <a:xfrm>
            <a:off x="1376463" y="1892713"/>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sp>
        <p:nvSpPr>
          <p:cNvPr id="22" name="TextBox 21">
            <a:extLst>
              <a:ext uri="{FF2B5EF4-FFF2-40B4-BE49-F238E27FC236}">
                <a16:creationId xmlns:a16="http://schemas.microsoft.com/office/drawing/2014/main" id="{04656C06-5201-4824-B8E2-B8CB99B6D20E}"/>
              </a:ext>
            </a:extLst>
          </p:cNvPr>
          <p:cNvSpPr txBox="1"/>
          <p:nvPr/>
        </p:nvSpPr>
        <p:spPr>
          <a:xfrm>
            <a:off x="576889" y="2671570"/>
            <a:ext cx="3938487" cy="369332"/>
          </a:xfrm>
          <a:prstGeom prst="rect">
            <a:avLst/>
          </a:prstGeom>
          <a:noFill/>
        </p:spPr>
        <p:txBody>
          <a:bodyPr wrap="square" rtlCol="0">
            <a:spAutoFit/>
          </a:bodyPr>
          <a:lstStyle/>
          <a:p>
            <a:r>
              <a:rPr lang="en-GB" dirty="0">
                <a:solidFill>
                  <a:schemeClr val="accent6"/>
                </a:solidFill>
              </a:rPr>
              <a:t>No variance</a:t>
            </a:r>
          </a:p>
        </p:txBody>
      </p:sp>
    </p:spTree>
    <p:extLst>
      <p:ext uri="{BB962C8B-B14F-4D97-AF65-F5344CB8AC3E}">
        <p14:creationId xmlns:p14="http://schemas.microsoft.com/office/powerpoint/2010/main" val="39356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Regeneration &amp; Economy</a:t>
            </a:r>
            <a:br>
              <a:rPr lang="en-GB" sz="3600" dirty="0">
                <a:solidFill>
                  <a:schemeClr val="bg1"/>
                </a:solidFill>
              </a:rPr>
            </a:br>
            <a:r>
              <a:rPr lang="en-GB" sz="2200" i="1" dirty="0">
                <a:solidFill>
                  <a:schemeClr val="bg1"/>
                </a:solidFill>
              </a:rPr>
              <a:t>Head of Service: Clare Chester</a:t>
            </a:r>
            <a:endParaRPr lang="en-GB" sz="3600" i="1" dirty="0">
              <a:solidFill>
                <a:schemeClr val="bg1"/>
              </a:solidFill>
            </a:endParaRP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06973" y="144740"/>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63871" y="-9673"/>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231121743"/>
              </p:ext>
            </p:extLst>
          </p:nvPr>
        </p:nvGraphicFramePr>
        <p:xfrm>
          <a:off x="5834187" y="1059140"/>
          <a:ext cx="6040174" cy="3924300"/>
        </p:xfrm>
        <a:graphic>
          <a:graphicData uri="http://schemas.openxmlformats.org/drawingml/2006/table">
            <a:tbl>
              <a:tblPr firstRow="1" bandRow="1">
                <a:tableStyleId>{5940675A-B579-460E-94D1-54222C63F5DA}</a:tableStyleId>
              </a:tblPr>
              <a:tblGrid>
                <a:gridCol w="1611804">
                  <a:extLst>
                    <a:ext uri="{9D8B030D-6E8A-4147-A177-3AD203B41FA5}">
                      <a16:colId xmlns:a16="http://schemas.microsoft.com/office/drawing/2014/main" val="326531481"/>
                    </a:ext>
                  </a:extLst>
                </a:gridCol>
                <a:gridCol w="1250893">
                  <a:extLst>
                    <a:ext uri="{9D8B030D-6E8A-4147-A177-3AD203B41FA5}">
                      <a16:colId xmlns:a16="http://schemas.microsoft.com/office/drawing/2014/main" val="3995465828"/>
                    </a:ext>
                  </a:extLst>
                </a:gridCol>
                <a:gridCol w="2758303">
                  <a:extLst>
                    <a:ext uri="{9D8B030D-6E8A-4147-A177-3AD203B41FA5}">
                      <a16:colId xmlns:a16="http://schemas.microsoft.com/office/drawing/2014/main" val="3033096753"/>
                    </a:ext>
                  </a:extLst>
                </a:gridCol>
                <a:gridCol w="419174">
                  <a:extLst>
                    <a:ext uri="{9D8B030D-6E8A-4147-A177-3AD203B41FA5}">
                      <a16:colId xmlns:a16="http://schemas.microsoft.com/office/drawing/2014/main" val="4161796994"/>
                    </a:ext>
                  </a:extLst>
                </a:gridCol>
              </a:tblGrid>
              <a:tr h="439243">
                <a:tc>
                  <a:txBody>
                    <a:bodyPr/>
                    <a:lstStyle/>
                    <a:p>
                      <a:pPr algn="l"/>
                      <a:r>
                        <a:rPr lang="en-GB" sz="14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1"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30235">
                <a:tc>
                  <a:txBody>
                    <a:bodyPr/>
                    <a:lstStyle/>
                    <a:p>
                      <a:pPr algn="l" fontAlgn="base"/>
                      <a:r>
                        <a:rPr lang="en-GB" sz="1400" dirty="0">
                          <a:solidFill>
                            <a:schemeClr val="bg1"/>
                          </a:solidFill>
                          <a:effectLst/>
                        </a:rPr>
                        <a:t>Review of shared Regeneration arrangements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bg1"/>
                          </a:solidFill>
                          <a:effectLst/>
                        </a:rPr>
                        <a:t>Consideration of a business case as per budget challenge proposal</a:t>
                      </a:r>
                    </a:p>
                    <a:p>
                      <a:pPr algn="l" fontAlgn="base"/>
                      <a:endParaRPr lang="en-GB" sz="12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dirty="0">
                          <a:solidFill>
                            <a:schemeClr val="accent4"/>
                          </a:solidFill>
                          <a:effectLst/>
                        </a:rPr>
                        <a:t>Consultation with staff concluded and transition to new arrangements underway (to be completed beginning Q2).</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566554">
                <a:tc>
                  <a:txBody>
                    <a:bodyPr/>
                    <a:lstStyle/>
                    <a:p>
                      <a:pPr algn="l" fontAlgn="base"/>
                      <a:r>
                        <a:rPr lang="en-GB" sz="1400" dirty="0">
                          <a:solidFill>
                            <a:schemeClr val="bg1"/>
                          </a:solidFill>
                          <a:effectLst/>
                        </a:rPr>
                        <a:t>Whitehill and Bordon town centre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Redevelopment of town centre site</a:t>
                      </a:r>
                    </a:p>
                    <a:p>
                      <a:pPr algn="l" fontAlgn="base"/>
                      <a:endParaRPr lang="en-GB" sz="14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accent6"/>
                          </a:solidFill>
                          <a:effectLst/>
                        </a:rPr>
                        <a:t>Negotiations progressing with key partners on an operational model to ensure that a planning application can be submitted.  Paper agreed at Cabinet 1st July 2021.</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69104792"/>
                  </a:ext>
                </a:extLst>
              </a:tr>
              <a:tr h="798623">
                <a:tc>
                  <a:txBody>
                    <a:bodyPr/>
                    <a:lstStyle/>
                    <a:p>
                      <a:pPr algn="l" fontAlgn="base"/>
                      <a:r>
                        <a:rPr lang="en-GB" sz="1400" dirty="0">
                          <a:solidFill>
                            <a:schemeClr val="bg1"/>
                          </a:solidFill>
                          <a:effectLst/>
                        </a:rPr>
                        <a:t>Enhance East Hants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dirty="0">
                          <a:solidFill>
                            <a:schemeClr val="bg1"/>
                          </a:solidFill>
                        </a:rPr>
                        <a:t>Regeneration strategy for the district of East Hampshire</a:t>
                      </a:r>
                    </a:p>
                    <a:p>
                      <a:endParaRPr lang="en-GB" sz="14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accent6"/>
                          </a:solidFill>
                          <a:effectLst/>
                        </a:rPr>
                        <a:t>Continued good progress with place making projects across the district and ongoing liaison amongst all tiers of local government to support delivery of projects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29202"/>
            <a:ext cx="4579584"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Regeneration &amp; Placemaking, Economic Development </a:t>
            </a:r>
          </a:p>
        </p:txBody>
      </p:sp>
      <p:sp>
        <p:nvSpPr>
          <p:cNvPr id="14" name="TextBox 13">
            <a:extLst>
              <a:ext uri="{FF2B5EF4-FFF2-40B4-BE49-F238E27FC236}">
                <a16:creationId xmlns:a16="http://schemas.microsoft.com/office/drawing/2014/main" id="{D788F694-0AEF-4488-9A27-41317B0001C9}"/>
              </a:ext>
            </a:extLst>
          </p:cNvPr>
          <p:cNvSpPr txBox="1"/>
          <p:nvPr/>
        </p:nvSpPr>
        <p:spPr>
          <a:xfrm>
            <a:off x="1229075" y="2494345"/>
            <a:ext cx="3487172" cy="338554"/>
          </a:xfrm>
          <a:prstGeom prst="rect">
            <a:avLst/>
          </a:prstGeom>
          <a:noFill/>
        </p:spPr>
        <p:txBody>
          <a:bodyPr wrap="square" rtlCol="0">
            <a:spAutoFit/>
          </a:bodyPr>
          <a:lstStyle/>
          <a:p>
            <a:r>
              <a:rPr lang="en-GB" sz="1600" dirty="0">
                <a:solidFill>
                  <a:schemeClr val="accent6"/>
                </a:solidFill>
              </a:rPr>
              <a:t>No variance</a:t>
            </a:r>
          </a:p>
        </p:txBody>
      </p:sp>
      <p:pic>
        <p:nvPicPr>
          <p:cNvPr id="16" name="Graphic 15" descr="Coins">
            <a:extLst>
              <a:ext uri="{FF2B5EF4-FFF2-40B4-BE49-F238E27FC236}">
                <a16:creationId xmlns:a16="http://schemas.microsoft.com/office/drawing/2014/main" id="{B6435F27-CF69-4533-B418-69819B682E3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7639" y="1875370"/>
            <a:ext cx="914400" cy="914400"/>
          </a:xfrm>
          <a:prstGeom prst="rect">
            <a:avLst/>
          </a:prstGeom>
        </p:spPr>
      </p:pic>
      <p:sp>
        <p:nvSpPr>
          <p:cNvPr id="21" name="Title 3">
            <a:extLst>
              <a:ext uri="{FF2B5EF4-FFF2-40B4-BE49-F238E27FC236}">
                <a16:creationId xmlns:a16="http://schemas.microsoft.com/office/drawing/2014/main" id="{957EB501-DE50-4361-AA38-C034DB63CF0C}"/>
              </a:ext>
            </a:extLst>
          </p:cNvPr>
          <p:cNvSpPr txBox="1">
            <a:spLocks/>
          </p:cNvSpPr>
          <p:nvPr/>
        </p:nvSpPr>
        <p:spPr>
          <a:xfrm>
            <a:off x="1232039" y="1851259"/>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graphicFrame>
        <p:nvGraphicFramePr>
          <p:cNvPr id="13" name="Chart 12">
            <a:extLst>
              <a:ext uri="{FF2B5EF4-FFF2-40B4-BE49-F238E27FC236}">
                <a16:creationId xmlns:a16="http://schemas.microsoft.com/office/drawing/2014/main" id="{DAE9453D-F176-45ED-BBB8-9FD77E4536B3}"/>
              </a:ext>
            </a:extLst>
          </p:cNvPr>
          <p:cNvGraphicFramePr/>
          <p:nvPr>
            <p:extLst>
              <p:ext uri="{D42A27DB-BD31-4B8C-83A1-F6EECF244321}">
                <p14:modId xmlns:p14="http://schemas.microsoft.com/office/powerpoint/2010/main" val="931583121"/>
              </p:ext>
            </p:extLst>
          </p:nvPr>
        </p:nvGraphicFramePr>
        <p:xfrm>
          <a:off x="-64734" y="2945012"/>
          <a:ext cx="4780981" cy="322814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3300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p:txBody>
          <a:bodyPr>
            <a:normAutofit/>
          </a:bodyPr>
          <a:lstStyle/>
          <a:p>
            <a:pPr algn="ctr"/>
            <a:r>
              <a:rPr lang="en-GB" sz="4800" dirty="0">
                <a:solidFill>
                  <a:schemeClr val="bg1"/>
                </a:solidFill>
              </a:rPr>
              <a:t>Headline achievements in Q1</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437438"/>
            <a:ext cx="10515600" cy="4739525"/>
          </a:xfrm>
        </p:spPr>
        <p:txBody>
          <a:bodyPr vert="horz" lIns="91440" tIns="45720" rIns="91440" bIns="45720" rtlCol="0" anchor="t">
            <a:normAutofit fontScale="92500" lnSpcReduction="20000"/>
          </a:bodyPr>
          <a:lstStyle/>
          <a:p>
            <a:endParaRPr lang="en-GB" dirty="0">
              <a:solidFill>
                <a:schemeClr val="bg1"/>
              </a:solidFill>
              <a:cs typeface="Calibri"/>
            </a:endParaRPr>
          </a:p>
          <a:p>
            <a:r>
              <a:rPr lang="en-GB" dirty="0">
                <a:solidFill>
                  <a:schemeClr val="bg1"/>
                </a:solidFill>
                <a:cs typeface="Calibri"/>
              </a:rPr>
              <a:t>We continued to help more than 600 local businesses by distributing Covid-related </a:t>
            </a:r>
            <a:r>
              <a:rPr lang="en-GB" dirty="0">
                <a:solidFill>
                  <a:schemeClr val="accent6"/>
                </a:solidFill>
                <a:cs typeface="Calibri"/>
              </a:rPr>
              <a:t>support grants </a:t>
            </a:r>
            <a:r>
              <a:rPr lang="en-GB" dirty="0">
                <a:solidFill>
                  <a:schemeClr val="bg1"/>
                </a:solidFill>
                <a:cs typeface="Calibri"/>
              </a:rPr>
              <a:t>as the country came out of lockdown</a:t>
            </a:r>
          </a:p>
          <a:p>
            <a:r>
              <a:rPr lang="en-GB" dirty="0">
                <a:solidFill>
                  <a:schemeClr val="bg1"/>
                </a:solidFill>
                <a:cs typeface="Calibri"/>
              </a:rPr>
              <a:t>Planning permission has been granted for the </a:t>
            </a:r>
            <a:r>
              <a:rPr lang="en-GB" dirty="0">
                <a:solidFill>
                  <a:schemeClr val="accent6"/>
                </a:solidFill>
                <a:cs typeface="Calibri"/>
              </a:rPr>
              <a:t>Havant Thicket Reservoir </a:t>
            </a:r>
            <a:r>
              <a:rPr lang="en-GB" dirty="0">
                <a:solidFill>
                  <a:schemeClr val="bg1"/>
                </a:solidFill>
                <a:cs typeface="Calibri"/>
              </a:rPr>
              <a:t>which will safeguard water supply in the borough for decades to come, as well as providing a recreational asset for local residents to enjoy</a:t>
            </a:r>
          </a:p>
          <a:p>
            <a:r>
              <a:rPr lang="en-GB" dirty="0">
                <a:solidFill>
                  <a:schemeClr val="bg1"/>
                </a:solidFill>
                <a:cs typeface="Calibri"/>
              </a:rPr>
              <a:t>We pledged almost £1 million to help make the Whitehill and Bordon </a:t>
            </a:r>
            <a:r>
              <a:rPr lang="en-GB" dirty="0">
                <a:solidFill>
                  <a:schemeClr val="accent6"/>
                </a:solidFill>
                <a:cs typeface="Calibri"/>
              </a:rPr>
              <a:t>Health Hub </a:t>
            </a:r>
            <a:r>
              <a:rPr lang="en-GB" dirty="0">
                <a:solidFill>
                  <a:schemeClr val="bg1"/>
                </a:solidFill>
                <a:cs typeface="Calibri"/>
              </a:rPr>
              <a:t>a reality</a:t>
            </a:r>
          </a:p>
          <a:p>
            <a:r>
              <a:rPr lang="en-GB" dirty="0">
                <a:solidFill>
                  <a:schemeClr val="bg1"/>
                </a:solidFill>
                <a:cs typeface="Calibri"/>
              </a:rPr>
              <a:t>The </a:t>
            </a:r>
            <a:r>
              <a:rPr lang="en-GB" dirty="0">
                <a:solidFill>
                  <a:schemeClr val="accent6"/>
                </a:solidFill>
                <a:cs typeface="Calibri"/>
              </a:rPr>
              <a:t>local elections </a:t>
            </a:r>
            <a:r>
              <a:rPr lang="en-GB" dirty="0">
                <a:solidFill>
                  <a:schemeClr val="bg1"/>
                </a:solidFill>
                <a:cs typeface="Calibri"/>
              </a:rPr>
              <a:t>in May were run smoothly despite the additional Covid-19 safety requirements</a:t>
            </a:r>
          </a:p>
          <a:p>
            <a:r>
              <a:rPr lang="en-GB" dirty="0">
                <a:solidFill>
                  <a:schemeClr val="bg1"/>
                </a:solidFill>
                <a:cs typeface="Calibri"/>
              </a:rPr>
              <a:t>The mobilisation phase of </a:t>
            </a:r>
            <a:r>
              <a:rPr lang="en-GB" dirty="0">
                <a:solidFill>
                  <a:schemeClr val="accent6"/>
                </a:solidFill>
                <a:cs typeface="Calibri"/>
              </a:rPr>
              <a:t>Shaping our Future </a:t>
            </a:r>
            <a:r>
              <a:rPr lang="en-GB" dirty="0">
                <a:solidFill>
                  <a:schemeClr val="bg1"/>
                </a:solidFill>
                <a:cs typeface="Calibri"/>
              </a:rPr>
              <a:t>has been completed, following the all member briefings, overview and scrutiny meetings and approval of the business case and associated resources by Cabinet</a:t>
            </a:r>
          </a:p>
          <a:p>
            <a:endParaRPr lang="en-GB" dirty="0">
              <a:solidFill>
                <a:schemeClr val="bg1"/>
              </a:solidFill>
              <a:cs typeface="Calibri"/>
            </a:endParaRPr>
          </a:p>
        </p:txBody>
      </p:sp>
    </p:spTree>
    <p:extLst>
      <p:ext uri="{BB962C8B-B14F-4D97-AF65-F5344CB8AC3E}">
        <p14:creationId xmlns:p14="http://schemas.microsoft.com/office/powerpoint/2010/main" val="3343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dirty="0">
                <a:solidFill>
                  <a:schemeClr val="bg1"/>
                </a:solidFill>
              </a:rPr>
              <a:t>People – key statistics for Q1</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dirty="0"/>
          </a:p>
          <a:p>
            <a:pPr marL="0" indent="0" algn="ctr">
              <a:buNone/>
            </a:pPr>
            <a:r>
              <a:rPr lang="en-GB" sz="2400" dirty="0">
                <a:solidFill>
                  <a:schemeClr val="bg1"/>
                </a:solidFill>
              </a:rPr>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solidFill>
                  <a:schemeClr val="bg1"/>
                </a:solidFill>
              </a:rPr>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4874439" y="4879768"/>
            <a:ext cx="2615190"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solidFill>
                  <a:schemeClr val="bg1"/>
                </a:solidFill>
              </a:rPr>
              <a:t>Average number of sick days per FTE</a:t>
            </a:r>
          </a:p>
          <a:p>
            <a:pPr marL="0" indent="0" algn="ctr">
              <a:buNone/>
            </a:pPr>
            <a:r>
              <a:rPr lang="en-GB" sz="1200" dirty="0">
                <a:solidFill>
                  <a:schemeClr val="bg1"/>
                </a:solidFill>
                <a:cs typeface="Calibri"/>
              </a:rPr>
              <a:t>Public sector average: 2.2 days</a:t>
            </a:r>
            <a:br>
              <a:rPr lang="en-GB" sz="1200" dirty="0">
                <a:solidFill>
                  <a:schemeClr val="bg1"/>
                </a:solidFill>
                <a:cs typeface="Calibri"/>
              </a:rPr>
            </a:br>
            <a:r>
              <a:rPr lang="en-GB" sz="1200" dirty="0">
                <a:solidFill>
                  <a:schemeClr val="bg1"/>
                </a:solidFill>
                <a:cs typeface="Calibri"/>
              </a:rPr>
              <a:t>Private sector average: 1.8 days</a:t>
            </a: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3036602"/>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solidFill>
                  <a:schemeClr val="bg1"/>
                </a:solidFill>
              </a:rPr>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3052272"/>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solidFill>
                  <a:schemeClr val="bg1"/>
                </a:solidFill>
              </a:rPr>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97950" y="2220528"/>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20888" y="2222141"/>
            <a:ext cx="768741" cy="768741"/>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57126" y="4034847"/>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5440864" y="4230579"/>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accent6"/>
                </a:solidFill>
              </a:rPr>
              <a:t>1.0</a:t>
            </a:r>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275</a:t>
            </a:r>
            <a:endParaRPr lang="en-US" dirty="0">
              <a:solidFill>
                <a:schemeClr val="bg1"/>
              </a:solidFill>
            </a:endParaRPr>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54406"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12720" y="241340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cs typeface="Calibri"/>
              </a:rPr>
              <a:t>11</a:t>
            </a: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729971" y="2432456"/>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10</a:t>
            </a:r>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673724" y="2470341"/>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3.6%</a:t>
            </a:r>
          </a:p>
        </p:txBody>
      </p:sp>
      <p:sp>
        <p:nvSpPr>
          <p:cNvPr id="4" name="Speech Bubble: Rectangle with Corners Rounded 3">
            <a:extLst>
              <a:ext uri="{FF2B5EF4-FFF2-40B4-BE49-F238E27FC236}">
                <a16:creationId xmlns:a16="http://schemas.microsoft.com/office/drawing/2014/main" id="{BEB8301B-A205-42F5-82C7-8EBD6A98E9D2}"/>
              </a:ext>
            </a:extLst>
          </p:cNvPr>
          <p:cNvSpPr/>
          <p:nvPr/>
        </p:nvSpPr>
        <p:spPr>
          <a:xfrm>
            <a:off x="10089380" y="1537304"/>
            <a:ext cx="1747264" cy="768741"/>
          </a:xfrm>
          <a:prstGeom prst="wedgeRoundRectCallout">
            <a:avLst>
              <a:gd name="adj1" fmla="val -47099"/>
              <a:gd name="adj2" fmla="val 777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Turnover has increased as the country moves out of Covid restrictions</a:t>
            </a:r>
          </a:p>
        </p:txBody>
      </p:sp>
      <p:sp>
        <p:nvSpPr>
          <p:cNvPr id="29" name="Speech Bubble: Rectangle with Corners Rounded 28">
            <a:extLst>
              <a:ext uri="{FF2B5EF4-FFF2-40B4-BE49-F238E27FC236}">
                <a16:creationId xmlns:a16="http://schemas.microsoft.com/office/drawing/2014/main" id="{7399AED0-13D8-4661-B440-28696342E770}"/>
              </a:ext>
            </a:extLst>
          </p:cNvPr>
          <p:cNvSpPr/>
          <p:nvPr/>
        </p:nvSpPr>
        <p:spPr>
          <a:xfrm>
            <a:off x="3079811" y="3890037"/>
            <a:ext cx="1873315" cy="997919"/>
          </a:xfrm>
          <a:prstGeom prst="wedgeRoundRectCallout">
            <a:avLst>
              <a:gd name="adj1" fmla="val 64673"/>
              <a:gd name="adj2" fmla="val 130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Sickness levels remain below the national average for the public and private sector</a:t>
            </a:r>
          </a:p>
        </p:txBody>
      </p:sp>
    </p:spTree>
    <p:extLst>
      <p:ext uri="{BB962C8B-B14F-4D97-AF65-F5344CB8AC3E}">
        <p14:creationId xmlns:p14="http://schemas.microsoft.com/office/powerpoint/2010/main" val="11075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dirty="0">
                <a:solidFill>
                  <a:schemeClr val="bg1"/>
                </a:solidFill>
              </a:rPr>
              <a:t>Finance – revenue budget outturn in Q1</a:t>
            </a:r>
          </a:p>
        </p:txBody>
      </p:sp>
      <p:graphicFrame>
        <p:nvGraphicFramePr>
          <p:cNvPr id="4" name="Content Placeholder 3">
            <a:extLst>
              <a:ext uri="{FF2B5EF4-FFF2-40B4-BE49-F238E27FC236}">
                <a16:creationId xmlns:a16="http://schemas.microsoft.com/office/drawing/2014/main" id="{10D1062F-68A8-4FE1-8029-B98E56C6A446}"/>
              </a:ext>
            </a:extLst>
          </p:cNvPr>
          <p:cNvGraphicFramePr>
            <a:graphicFrameLocks noGrp="1"/>
          </p:cNvGraphicFramePr>
          <p:nvPr>
            <p:ph idx="1"/>
            <p:extLst>
              <p:ext uri="{D42A27DB-BD31-4B8C-83A1-F6EECF244321}">
                <p14:modId xmlns:p14="http://schemas.microsoft.com/office/powerpoint/2010/main" val="1157095912"/>
              </p:ext>
            </p:extLst>
          </p:nvPr>
        </p:nvGraphicFramePr>
        <p:xfrm>
          <a:off x="933450" y="1690688"/>
          <a:ext cx="10420349" cy="4023566"/>
        </p:xfrm>
        <a:graphic>
          <a:graphicData uri="http://schemas.openxmlformats.org/drawingml/2006/table">
            <a:tbl>
              <a:tblPr>
                <a:tableStyleId>{68D230F3-CF80-4859-8CE7-A43EE81993B5}</a:tableStyleId>
              </a:tblPr>
              <a:tblGrid>
                <a:gridCol w="5097259">
                  <a:extLst>
                    <a:ext uri="{9D8B030D-6E8A-4147-A177-3AD203B41FA5}">
                      <a16:colId xmlns:a16="http://schemas.microsoft.com/office/drawing/2014/main" val="2556771232"/>
                    </a:ext>
                  </a:extLst>
                </a:gridCol>
                <a:gridCol w="1761628">
                  <a:extLst>
                    <a:ext uri="{9D8B030D-6E8A-4147-A177-3AD203B41FA5}">
                      <a16:colId xmlns:a16="http://schemas.microsoft.com/office/drawing/2014/main" val="2496877658"/>
                    </a:ext>
                  </a:extLst>
                </a:gridCol>
                <a:gridCol w="1940382">
                  <a:extLst>
                    <a:ext uri="{9D8B030D-6E8A-4147-A177-3AD203B41FA5}">
                      <a16:colId xmlns:a16="http://schemas.microsoft.com/office/drawing/2014/main" val="3403829808"/>
                    </a:ext>
                  </a:extLst>
                </a:gridCol>
                <a:gridCol w="1621080">
                  <a:extLst>
                    <a:ext uri="{9D8B030D-6E8A-4147-A177-3AD203B41FA5}">
                      <a16:colId xmlns:a16="http://schemas.microsoft.com/office/drawing/2014/main" val="220743456"/>
                    </a:ext>
                  </a:extLst>
                </a:gridCol>
              </a:tblGrid>
              <a:tr h="877620">
                <a:tc>
                  <a:txBody>
                    <a:bodyPr/>
                    <a:lstStyle/>
                    <a:p>
                      <a:pPr algn="ctr" fontAlgn="b"/>
                      <a:endParaRPr lang="en-GB" sz="24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GB" sz="2400" b="1" u="none" strike="noStrike" dirty="0">
                          <a:solidFill>
                            <a:schemeClr val="bg1">
                              <a:lumMod val="50000"/>
                              <a:lumOff val="50000"/>
                            </a:schemeClr>
                          </a:solidFill>
                          <a:effectLst/>
                        </a:rPr>
                        <a:t>Full Year Budget</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dirty="0">
                          <a:solidFill>
                            <a:schemeClr val="bg1">
                              <a:lumMod val="50000"/>
                              <a:lumOff val="50000"/>
                            </a:schemeClr>
                          </a:solidFill>
                          <a:effectLst/>
                        </a:rPr>
                        <a:t>Q1 Year End Forecast</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400" b="1" u="none" strike="noStrike" dirty="0">
                          <a:solidFill>
                            <a:schemeClr val="bg1">
                              <a:lumMod val="50000"/>
                              <a:lumOff val="50000"/>
                            </a:schemeClr>
                          </a:solidFill>
                          <a:effectLst/>
                        </a:rPr>
                        <a:t>Q1 Variation to Budget</a:t>
                      </a:r>
                    </a:p>
                  </a:txBody>
                  <a:tcPr marL="9525" marR="9525" marT="9525" marB="0" anchor="b"/>
                </a:tc>
                <a:extLst>
                  <a:ext uri="{0D108BD9-81ED-4DB2-BD59-A6C34878D82A}">
                    <a16:rowId xmlns:a16="http://schemas.microsoft.com/office/drawing/2014/main" val="2332232799"/>
                  </a:ext>
                </a:extLst>
              </a:tr>
              <a:tr h="438812">
                <a:tc>
                  <a:txBody>
                    <a:bodyPr/>
                    <a:lstStyle/>
                    <a:p>
                      <a:pPr algn="r" fontAlgn="b"/>
                      <a:endParaRPr lang="en-GB"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GB" sz="2400" b="1" u="none" strike="noStrike" dirty="0">
                          <a:solidFill>
                            <a:schemeClr val="bg1">
                              <a:lumMod val="50000"/>
                              <a:lumOff val="50000"/>
                            </a:schemeClr>
                          </a:solidFill>
                          <a:effectLst/>
                        </a:rPr>
                        <a:t>£'000</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400" b="1" u="none" strike="noStrike" dirty="0">
                          <a:solidFill>
                            <a:schemeClr val="bg1">
                              <a:lumMod val="50000"/>
                              <a:lumOff val="50000"/>
                            </a:schemeClr>
                          </a:solidFill>
                          <a:effectLst/>
                        </a:rPr>
                        <a:t>£'000</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400" b="1" u="none" strike="noStrike" dirty="0">
                          <a:solidFill>
                            <a:schemeClr val="bg1">
                              <a:lumMod val="50000"/>
                              <a:lumOff val="50000"/>
                            </a:schemeClr>
                          </a:solidFill>
                          <a:effectLst/>
                        </a:rPr>
                        <a:t>£'000</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67552759"/>
                  </a:ext>
                </a:extLst>
              </a:tr>
              <a:tr h="269480">
                <a:tc>
                  <a:txBody>
                    <a:bodyPr/>
                    <a:lstStyle/>
                    <a:p>
                      <a:pPr algn="r" fontAlgn="b"/>
                      <a:endParaRPr lang="en-GB"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en-GB" sz="28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43137619"/>
                  </a:ext>
                </a:extLst>
              </a:tr>
              <a:tr h="438812">
                <a:tc>
                  <a:txBody>
                    <a:bodyPr/>
                    <a:lstStyle/>
                    <a:p>
                      <a:pPr algn="l" fontAlgn="b"/>
                      <a:r>
                        <a:rPr lang="en-GB" sz="2400" b="1" u="none" strike="noStrike" dirty="0">
                          <a:solidFill>
                            <a:schemeClr val="bg1">
                              <a:lumMod val="50000"/>
                              <a:lumOff val="50000"/>
                            </a:schemeClr>
                          </a:solidFill>
                          <a:effectLst/>
                        </a:rPr>
                        <a:t>Net Cost of Services</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11.352</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11.457</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0.105</a:t>
                      </a:r>
                    </a:p>
                  </a:txBody>
                  <a:tcPr marL="9525" marR="9525" marT="9525" marB="0" anchor="b"/>
                </a:tc>
                <a:extLst>
                  <a:ext uri="{0D108BD9-81ED-4DB2-BD59-A6C34878D82A}">
                    <a16:rowId xmlns:a16="http://schemas.microsoft.com/office/drawing/2014/main" val="3083815309"/>
                  </a:ext>
                </a:extLst>
              </a:tr>
              <a:tr h="856724">
                <a:tc>
                  <a:txBody>
                    <a:bodyPr/>
                    <a:lstStyle/>
                    <a:p>
                      <a:pPr algn="l" fontAlgn="b"/>
                      <a:r>
                        <a:rPr lang="en-GB" sz="2400" b="1" u="none" strike="noStrike" dirty="0">
                          <a:solidFill>
                            <a:schemeClr val="bg1">
                              <a:lumMod val="50000"/>
                              <a:lumOff val="50000"/>
                            </a:schemeClr>
                          </a:solidFill>
                          <a:effectLst/>
                        </a:rPr>
                        <a:t>Funding</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(11.352)</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(11.352)</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0.000</a:t>
                      </a:r>
                      <a:endParaRPr lang="en-GB" sz="2800" b="1" i="0" u="none" strike="noStrike" dirty="0">
                        <a:solidFill>
                          <a:schemeClr val="bg1"/>
                        </a:solidFill>
                        <a:effectLst/>
                        <a:latin typeface="Arial"/>
                      </a:endParaRPr>
                    </a:p>
                  </a:txBody>
                  <a:tcPr marL="9525" marR="9525" marT="9525" marB="0" anchor="b"/>
                </a:tc>
                <a:extLst>
                  <a:ext uri="{0D108BD9-81ED-4DB2-BD59-A6C34878D82A}">
                    <a16:rowId xmlns:a16="http://schemas.microsoft.com/office/drawing/2014/main" val="2689438545"/>
                  </a:ext>
                </a:extLst>
              </a:tr>
              <a:tr h="536541">
                <a:tc>
                  <a:txBody>
                    <a:bodyPr/>
                    <a:lstStyle/>
                    <a:p>
                      <a:pPr algn="l" fontAlgn="b"/>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l" fontAlgn="b"/>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l" fontAlgn="b"/>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l" fontAlgn="b"/>
                      <a:endParaRPr lang="en-GB" sz="2800" b="1" i="0" u="none" strike="noStrike" dirty="0">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46421641"/>
                  </a:ext>
                </a:extLst>
              </a:tr>
              <a:tr h="438812">
                <a:tc>
                  <a:txBody>
                    <a:bodyPr/>
                    <a:lstStyle/>
                    <a:p>
                      <a:pPr algn="l" fontAlgn="b"/>
                      <a:r>
                        <a:rPr lang="en-GB" sz="2400" b="1" u="none" strike="noStrike" dirty="0">
                          <a:solidFill>
                            <a:schemeClr val="bg1">
                              <a:lumMod val="50000"/>
                              <a:lumOff val="50000"/>
                            </a:schemeClr>
                          </a:solidFill>
                          <a:effectLst/>
                        </a:rPr>
                        <a:t>Net (Surplus) / Deficit</a:t>
                      </a:r>
                      <a:endParaRPr lang="en-GB" sz="24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0.105</a:t>
                      </a:r>
                    </a:p>
                  </a:txBody>
                  <a:tcPr marL="9525" marR="9525" marT="9525" marB="0" anchor="b"/>
                </a:tc>
                <a:tc>
                  <a:txBody>
                    <a:bodyPr/>
                    <a:lstStyle/>
                    <a:p>
                      <a:pPr algn="r" fontAlgn="b"/>
                      <a:r>
                        <a:rPr lang="en-GB" sz="2800" u="none" strike="noStrike" dirty="0">
                          <a:solidFill>
                            <a:schemeClr val="bg1"/>
                          </a:solidFill>
                          <a:effectLst/>
                        </a:rPr>
                        <a:t>0.105</a:t>
                      </a:r>
                    </a:p>
                  </a:txBody>
                  <a:tcPr marL="9525" marR="9525" marT="9525" marB="0" anchor="b"/>
                </a:tc>
                <a:extLst>
                  <a:ext uri="{0D108BD9-81ED-4DB2-BD59-A6C34878D82A}">
                    <a16:rowId xmlns:a16="http://schemas.microsoft.com/office/drawing/2014/main" val="3499450982"/>
                  </a:ext>
                </a:extLst>
              </a:tr>
            </a:tbl>
          </a:graphicData>
        </a:graphic>
      </p:graphicFrame>
    </p:spTree>
    <p:extLst>
      <p:ext uri="{BB962C8B-B14F-4D97-AF65-F5344CB8AC3E}">
        <p14:creationId xmlns:p14="http://schemas.microsoft.com/office/powerpoint/2010/main" val="328868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5">
            <a:extLst>
              <a:ext uri="{FF2B5EF4-FFF2-40B4-BE49-F238E27FC236}">
                <a16:creationId xmlns:a16="http://schemas.microsoft.com/office/drawing/2014/main" id="{167AD864-C0AF-4936-8599-0844578C2E6B}"/>
              </a:ext>
            </a:extLst>
          </p:cNvPr>
          <p:cNvGraphicFramePr>
            <a:graphicFrameLocks noGrp="1"/>
          </p:cNvGraphicFramePr>
          <p:nvPr>
            <p:extLst>
              <p:ext uri="{D42A27DB-BD31-4B8C-83A1-F6EECF244321}">
                <p14:modId xmlns:p14="http://schemas.microsoft.com/office/powerpoint/2010/main" val="1770677367"/>
              </p:ext>
            </p:extLst>
          </p:nvPr>
        </p:nvGraphicFramePr>
        <p:xfrm>
          <a:off x="1008630" y="2164079"/>
          <a:ext cx="5506014" cy="4123672"/>
        </p:xfrm>
        <a:graphic>
          <a:graphicData uri="http://schemas.openxmlformats.org/drawingml/2006/table">
            <a:tbl>
              <a:tblPr firstRow="1" bandRow="1">
                <a:tableStyleId>{C083E6E3-FA7D-4D7B-A595-EF9225AFEA82}</a:tableStyleId>
              </a:tblPr>
              <a:tblGrid>
                <a:gridCol w="2196590">
                  <a:extLst>
                    <a:ext uri="{9D8B030D-6E8A-4147-A177-3AD203B41FA5}">
                      <a16:colId xmlns:a16="http://schemas.microsoft.com/office/drawing/2014/main" val="2647213839"/>
                    </a:ext>
                  </a:extLst>
                </a:gridCol>
                <a:gridCol w="1452817">
                  <a:extLst>
                    <a:ext uri="{9D8B030D-6E8A-4147-A177-3AD203B41FA5}">
                      <a16:colId xmlns:a16="http://schemas.microsoft.com/office/drawing/2014/main" val="4182922037"/>
                    </a:ext>
                  </a:extLst>
                </a:gridCol>
                <a:gridCol w="1856607">
                  <a:extLst>
                    <a:ext uri="{9D8B030D-6E8A-4147-A177-3AD203B41FA5}">
                      <a16:colId xmlns:a16="http://schemas.microsoft.com/office/drawing/2014/main" val="3766605101"/>
                    </a:ext>
                  </a:extLst>
                </a:gridCol>
              </a:tblGrid>
              <a:tr h="891811">
                <a:tc>
                  <a:txBody>
                    <a:bodyPr/>
                    <a:lstStyle/>
                    <a:p>
                      <a:endParaRPr lang="en-GB" dirty="0">
                        <a:solidFill>
                          <a:sysClr val="windowText" lastClr="000000"/>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b="0" dirty="0">
                          <a:solidFill>
                            <a:sysClr val="windowText" lastClr="000000"/>
                          </a:solidFill>
                        </a:rPr>
                        <a:t>Number of complaints received</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1400" b="0" dirty="0">
                          <a:solidFill>
                            <a:sysClr val="windowText" lastClr="000000"/>
                          </a:solidFill>
                        </a:rPr>
                        <a:t>% of complaints resolved within 10 working days</a:t>
                      </a:r>
                    </a:p>
                    <a:p>
                      <a:pPr algn="ctr"/>
                      <a:r>
                        <a:rPr lang="en-GB" sz="1100" b="0" dirty="0">
                          <a:solidFill>
                            <a:sysClr val="windowText" lastClr="000000"/>
                          </a:solidFill>
                        </a:rPr>
                        <a:t>Target: 85%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465026967"/>
                  </a:ext>
                </a:extLst>
              </a:tr>
              <a:tr h="459418">
                <a:tc>
                  <a:txBody>
                    <a:bodyPr/>
                    <a:lstStyle/>
                    <a:p>
                      <a:r>
                        <a:rPr lang="en-GB" sz="2000" b="1" dirty="0">
                          <a:solidFill>
                            <a:sysClr val="windowText" lastClr="000000"/>
                          </a:solidFill>
                        </a:rPr>
                        <a:t>Waste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308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0000"/>
                          </a:solidFill>
                        </a:rPr>
                        <a:t>50%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110934014"/>
                  </a:ext>
                </a:extLst>
              </a:tr>
              <a:tr h="621565">
                <a:tc>
                  <a:txBody>
                    <a:bodyPr/>
                    <a:lstStyle/>
                    <a:p>
                      <a:r>
                        <a:rPr lang="en-GB" sz="2000" b="1" dirty="0">
                          <a:solidFill>
                            <a:sysClr val="windowText" lastClr="000000"/>
                          </a:solidFill>
                        </a:rPr>
                        <a:t>Revenues and Benefits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4"/>
                          </a:solidFill>
                        </a:rPr>
                        <a:t>75%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786087686"/>
                  </a:ext>
                </a:extLst>
              </a:tr>
              <a:tr h="598874">
                <a:tc>
                  <a:txBody>
                    <a:bodyPr/>
                    <a:lstStyle/>
                    <a:p>
                      <a:r>
                        <a:rPr lang="en-GB" sz="1600" b="1" dirty="0">
                          <a:solidFill>
                            <a:sysClr val="windowText" lastClr="000000"/>
                          </a:solidFill>
                        </a:rPr>
                        <a:t>Environmental Health</a:t>
                      </a:r>
                    </a:p>
                    <a:p>
                      <a:r>
                        <a:rPr lang="en-GB" sz="1100" b="1" dirty="0">
                          <a:solidFill>
                            <a:sysClr val="windowText" lastClr="000000"/>
                          </a:solidFill>
                        </a:rPr>
                        <a:t>including Pest Control and Licensing</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0000"/>
                          </a:solidFill>
                        </a:rPr>
                        <a:t>44%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524324870"/>
                  </a:ext>
                </a:extLst>
              </a:tr>
              <a:tr h="459418">
                <a:tc>
                  <a:txBody>
                    <a:bodyPr/>
                    <a:lstStyle/>
                    <a:p>
                      <a:r>
                        <a:rPr lang="en-GB" sz="2000" b="1" dirty="0">
                          <a:solidFill>
                            <a:sysClr val="windowText" lastClr="000000"/>
                          </a:solidFill>
                        </a:rPr>
                        <a:t>Planning</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42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0000"/>
                          </a:solidFill>
                        </a:rPr>
                        <a:t>40%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724070527"/>
                  </a:ext>
                </a:extLst>
              </a:tr>
              <a:tr h="459418">
                <a:tc>
                  <a:txBody>
                    <a:bodyPr/>
                    <a:lstStyle/>
                    <a:p>
                      <a:r>
                        <a:rPr lang="en-GB" sz="2000" b="1" dirty="0">
                          <a:solidFill>
                            <a:sysClr val="windowText" lastClr="000000"/>
                          </a:solidFill>
                        </a:rPr>
                        <a:t>Parking and Traffic</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rgbClr val="FF0000"/>
                          </a:solidFill>
                        </a:rPr>
                        <a:t>57%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3917994686"/>
                  </a:ext>
                </a:extLst>
              </a:tr>
              <a:tr h="459418">
                <a:tc>
                  <a:txBody>
                    <a:bodyPr/>
                    <a:lstStyle/>
                    <a:p>
                      <a:r>
                        <a:rPr lang="en-GB" sz="2000" b="1" dirty="0">
                          <a:solidFill>
                            <a:sysClr val="windowText" lastClr="000000"/>
                          </a:solidFill>
                        </a:rPr>
                        <a:t>Other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ysClr val="windowText" lastClr="000000"/>
                          </a:solidFill>
                        </a:rPr>
                        <a:t>36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2400" dirty="0">
                          <a:solidFill>
                            <a:schemeClr val="accent4"/>
                          </a:solidFill>
                        </a:rPr>
                        <a:t>67%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2524794101"/>
                  </a:ext>
                </a:extLst>
              </a:tr>
            </a:tbl>
          </a:graphicData>
        </a:graphic>
      </p:graphicFrame>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48873" y="285906"/>
            <a:ext cx="10515600" cy="1325563"/>
          </a:xfrm>
        </p:spPr>
        <p:txBody>
          <a:bodyPr/>
          <a:lstStyle/>
          <a:p>
            <a:pPr algn="ctr"/>
            <a:r>
              <a:rPr lang="en-GB" dirty="0">
                <a:solidFill>
                  <a:schemeClr val="bg1"/>
                </a:solidFill>
              </a:rPr>
              <a:t>Corporate governance – key statistics for Q1</a:t>
            </a:r>
          </a:p>
        </p:txBody>
      </p:sp>
      <p:sp>
        <p:nvSpPr>
          <p:cNvPr id="13" name="Content Placeholder 2">
            <a:extLst>
              <a:ext uri="{FF2B5EF4-FFF2-40B4-BE49-F238E27FC236}">
                <a16:creationId xmlns:a16="http://schemas.microsoft.com/office/drawing/2014/main" id="{0244DF75-77B6-45F3-9B70-F77B56FBC3E7}"/>
              </a:ext>
            </a:extLst>
          </p:cNvPr>
          <p:cNvSpPr txBox="1">
            <a:spLocks/>
          </p:cNvSpPr>
          <p:nvPr/>
        </p:nvSpPr>
        <p:spPr>
          <a:xfrm>
            <a:off x="7015681" y="3177475"/>
            <a:ext cx="1899201" cy="1806177"/>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3400" dirty="0">
                <a:solidFill>
                  <a:schemeClr val="bg1"/>
                </a:solidFill>
              </a:rPr>
              <a:t>Number of information requests received </a:t>
            </a:r>
            <a:br>
              <a:rPr lang="en-GB" sz="3400" dirty="0">
                <a:solidFill>
                  <a:schemeClr val="bg1"/>
                </a:solidFill>
              </a:rPr>
            </a:br>
            <a:endParaRPr lang="en-GB" sz="3400" dirty="0">
              <a:solidFill>
                <a:schemeClr val="bg1"/>
              </a:solidFill>
            </a:endParaRPr>
          </a:p>
          <a:p>
            <a:pPr marL="0" indent="0" algn="ctr">
              <a:buFont typeface="Arial" panose="020B0604020202020204" pitchFamily="34" charset="0"/>
              <a:buNone/>
            </a:pPr>
            <a:r>
              <a:rPr lang="en-GB" dirty="0">
                <a:solidFill>
                  <a:schemeClr val="bg1"/>
                </a:solidFill>
              </a:rPr>
              <a:t>(Freedom of Information, Environmental Information Regulations  and Subject Access Requests)</a:t>
            </a:r>
          </a:p>
        </p:txBody>
      </p:sp>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106042" y="2223914"/>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367400" y="2427423"/>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166</a:t>
            </a:r>
          </a:p>
        </p:txBody>
      </p:sp>
      <p:sp>
        <p:nvSpPr>
          <p:cNvPr id="16" name="Content Placeholder 2">
            <a:extLst>
              <a:ext uri="{FF2B5EF4-FFF2-40B4-BE49-F238E27FC236}">
                <a16:creationId xmlns:a16="http://schemas.microsoft.com/office/drawing/2014/main" id="{3962C49D-DF54-483E-8B80-2E95DE074D1D}"/>
              </a:ext>
            </a:extLst>
          </p:cNvPr>
          <p:cNvSpPr txBox="1">
            <a:spLocks/>
          </p:cNvSpPr>
          <p:nvPr/>
        </p:nvSpPr>
        <p:spPr>
          <a:xfrm>
            <a:off x="9465272" y="5216731"/>
            <a:ext cx="1899201"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dirty="0"/>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359779" y="3165070"/>
            <a:ext cx="2016576" cy="1063575"/>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dirty="0">
                <a:solidFill>
                  <a:schemeClr val="bg1"/>
                </a:solidFill>
              </a:rPr>
              <a:t>Number of internal audit management actions overdue by more than 60 days</a:t>
            </a:r>
          </a:p>
        </p:txBody>
      </p:sp>
      <p:pic>
        <p:nvPicPr>
          <p:cNvPr id="19" name="Graphic 18" descr="Gears">
            <a:extLst>
              <a:ext uri="{FF2B5EF4-FFF2-40B4-BE49-F238E27FC236}">
                <a16:creationId xmlns:a16="http://schemas.microsoft.com/office/drawing/2014/main" id="{5BE3243E-C7DB-4C51-9C5A-B4188011092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9568232" y="2164079"/>
            <a:ext cx="914400" cy="914400"/>
          </a:xfrm>
          <a:prstGeom prst="rect">
            <a:avLst/>
          </a:prstGeom>
        </p:spPr>
      </p:pic>
      <p:sp>
        <p:nvSpPr>
          <p:cNvPr id="20" name="Content Placeholder 2">
            <a:extLst>
              <a:ext uri="{FF2B5EF4-FFF2-40B4-BE49-F238E27FC236}">
                <a16:creationId xmlns:a16="http://schemas.microsoft.com/office/drawing/2014/main" id="{86FA47B3-74BA-49F9-B46F-4B11A944DD70}"/>
              </a:ext>
            </a:extLst>
          </p:cNvPr>
          <p:cNvSpPr txBox="1">
            <a:spLocks/>
          </p:cNvSpPr>
          <p:nvPr/>
        </p:nvSpPr>
        <p:spPr>
          <a:xfrm>
            <a:off x="9651250" y="2443394"/>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rgbClr val="FF0000"/>
                </a:solidFill>
              </a:rPr>
              <a:t>40</a:t>
            </a:r>
          </a:p>
        </p:txBody>
      </p:sp>
      <p:sp>
        <p:nvSpPr>
          <p:cNvPr id="22" name="Speech Bubble: Rectangle with Corners Rounded 21">
            <a:extLst>
              <a:ext uri="{FF2B5EF4-FFF2-40B4-BE49-F238E27FC236}">
                <a16:creationId xmlns:a16="http://schemas.microsoft.com/office/drawing/2014/main" id="{4E362B02-4A4E-4BEA-BD70-76FA7DB46264}"/>
              </a:ext>
            </a:extLst>
          </p:cNvPr>
          <p:cNvSpPr/>
          <p:nvPr/>
        </p:nvSpPr>
        <p:spPr>
          <a:xfrm>
            <a:off x="8914882" y="4477941"/>
            <a:ext cx="2201569" cy="1325563"/>
          </a:xfrm>
          <a:prstGeom prst="wedgeRoundRectCallout">
            <a:avLst>
              <a:gd name="adj1" fmla="val -7919"/>
              <a:gd name="adj2" fmla="val -864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Management action is taking place to resolve these – several relate to services that have recently been brought inhouse so are now able to be addressed </a:t>
            </a:r>
          </a:p>
        </p:txBody>
      </p:sp>
      <p:pic>
        <p:nvPicPr>
          <p:cNvPr id="24" name="Graphic 23" descr="Thumbs up sign">
            <a:extLst>
              <a:ext uri="{FF2B5EF4-FFF2-40B4-BE49-F238E27FC236}">
                <a16:creationId xmlns:a16="http://schemas.microsoft.com/office/drawing/2014/main" id="{7440C2FD-8814-446E-A7D9-1732489169B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171228" y="1290076"/>
            <a:ext cx="914400" cy="914400"/>
          </a:xfrm>
          <a:prstGeom prst="rect">
            <a:avLst/>
          </a:prstGeom>
        </p:spPr>
      </p:pic>
      <p:pic>
        <p:nvPicPr>
          <p:cNvPr id="25" name="Graphic 24" descr="Speech">
            <a:extLst>
              <a:ext uri="{FF2B5EF4-FFF2-40B4-BE49-F238E27FC236}">
                <a16:creationId xmlns:a16="http://schemas.microsoft.com/office/drawing/2014/main" id="{A6D3F76C-BFF4-42BA-A527-BDFB62FE9E2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3574599" y="1344247"/>
            <a:ext cx="914400" cy="914400"/>
          </a:xfrm>
          <a:prstGeom prst="rect">
            <a:avLst/>
          </a:prstGeom>
        </p:spPr>
      </p:pic>
      <p:sp>
        <p:nvSpPr>
          <p:cNvPr id="26" name="Speech Bubble: Rectangle with Corners Rounded 25">
            <a:extLst>
              <a:ext uri="{FF2B5EF4-FFF2-40B4-BE49-F238E27FC236}">
                <a16:creationId xmlns:a16="http://schemas.microsoft.com/office/drawing/2014/main" id="{70C521FF-B388-416E-9641-FEFA4F1ADB5C}"/>
              </a:ext>
            </a:extLst>
          </p:cNvPr>
          <p:cNvSpPr/>
          <p:nvPr/>
        </p:nvSpPr>
        <p:spPr>
          <a:xfrm>
            <a:off x="1548953" y="1666206"/>
            <a:ext cx="1551639" cy="914400"/>
          </a:xfrm>
          <a:prstGeom prst="wedgeRoundRectCallout">
            <a:avLst>
              <a:gd name="adj1" fmla="val 69568"/>
              <a:gd name="adj2" fmla="val 1189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Result of delays with waste collection services in some areas of the district</a:t>
            </a:r>
          </a:p>
        </p:txBody>
      </p:sp>
    </p:spTree>
    <p:extLst>
      <p:ext uri="{BB962C8B-B14F-4D97-AF65-F5344CB8AC3E}">
        <p14:creationId xmlns:p14="http://schemas.microsoft.com/office/powerpoint/2010/main" val="122663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321A-DA34-4C18-B64A-987163B71A2A}"/>
              </a:ext>
            </a:extLst>
          </p:cNvPr>
          <p:cNvSpPr>
            <a:spLocks noGrp="1"/>
          </p:cNvSpPr>
          <p:nvPr>
            <p:ph type="title"/>
          </p:nvPr>
        </p:nvSpPr>
        <p:spPr>
          <a:xfrm>
            <a:off x="838200" y="0"/>
            <a:ext cx="10515600" cy="728155"/>
          </a:xfrm>
        </p:spPr>
        <p:txBody>
          <a:bodyPr>
            <a:normAutofit/>
          </a:bodyPr>
          <a:lstStyle/>
          <a:p>
            <a:pPr algn="ctr"/>
            <a:r>
              <a:rPr lang="en-GB" sz="3200" dirty="0">
                <a:solidFill>
                  <a:schemeClr val="bg1"/>
                </a:solidFill>
              </a:rPr>
              <a:t>Risks currently scoring above 16 on the corporate risk register</a:t>
            </a:r>
          </a:p>
        </p:txBody>
      </p:sp>
      <p:graphicFrame>
        <p:nvGraphicFramePr>
          <p:cNvPr id="4" name="Table 3">
            <a:extLst>
              <a:ext uri="{FF2B5EF4-FFF2-40B4-BE49-F238E27FC236}">
                <a16:creationId xmlns:a16="http://schemas.microsoft.com/office/drawing/2014/main" id="{06C67C9F-1838-4A07-BF50-56B722732148}"/>
              </a:ext>
            </a:extLst>
          </p:cNvPr>
          <p:cNvGraphicFramePr>
            <a:graphicFrameLocks noGrp="1"/>
          </p:cNvGraphicFramePr>
          <p:nvPr>
            <p:extLst>
              <p:ext uri="{D42A27DB-BD31-4B8C-83A1-F6EECF244321}">
                <p14:modId xmlns:p14="http://schemas.microsoft.com/office/powerpoint/2010/main" val="2003569458"/>
              </p:ext>
            </p:extLst>
          </p:nvPr>
        </p:nvGraphicFramePr>
        <p:xfrm>
          <a:off x="377952" y="620059"/>
          <a:ext cx="11472670" cy="4722650"/>
        </p:xfrm>
        <a:graphic>
          <a:graphicData uri="http://schemas.openxmlformats.org/drawingml/2006/table">
            <a:tbl>
              <a:tblPr>
                <a:tableStyleId>{5C22544A-7EE6-4342-B048-85BDC9FD1C3A}</a:tableStyleId>
              </a:tblPr>
              <a:tblGrid>
                <a:gridCol w="342114">
                  <a:extLst>
                    <a:ext uri="{9D8B030D-6E8A-4147-A177-3AD203B41FA5}">
                      <a16:colId xmlns:a16="http://schemas.microsoft.com/office/drawing/2014/main" val="261284426"/>
                    </a:ext>
                  </a:extLst>
                </a:gridCol>
                <a:gridCol w="741245">
                  <a:extLst>
                    <a:ext uri="{9D8B030D-6E8A-4147-A177-3AD203B41FA5}">
                      <a16:colId xmlns:a16="http://schemas.microsoft.com/office/drawing/2014/main" val="675314152"/>
                    </a:ext>
                  </a:extLst>
                </a:gridCol>
                <a:gridCol w="636710">
                  <a:extLst>
                    <a:ext uri="{9D8B030D-6E8A-4147-A177-3AD203B41FA5}">
                      <a16:colId xmlns:a16="http://schemas.microsoft.com/office/drawing/2014/main" val="1352799517"/>
                    </a:ext>
                  </a:extLst>
                </a:gridCol>
                <a:gridCol w="788761">
                  <a:extLst>
                    <a:ext uri="{9D8B030D-6E8A-4147-A177-3AD203B41FA5}">
                      <a16:colId xmlns:a16="http://schemas.microsoft.com/office/drawing/2014/main" val="1867732447"/>
                    </a:ext>
                  </a:extLst>
                </a:gridCol>
                <a:gridCol w="2195227">
                  <a:extLst>
                    <a:ext uri="{9D8B030D-6E8A-4147-A177-3AD203B41FA5}">
                      <a16:colId xmlns:a16="http://schemas.microsoft.com/office/drawing/2014/main" val="2368830916"/>
                    </a:ext>
                  </a:extLst>
                </a:gridCol>
                <a:gridCol w="506043">
                  <a:extLst>
                    <a:ext uri="{9D8B030D-6E8A-4147-A177-3AD203B41FA5}">
                      <a16:colId xmlns:a16="http://schemas.microsoft.com/office/drawing/2014/main" val="3187005459"/>
                    </a:ext>
                  </a:extLst>
                </a:gridCol>
                <a:gridCol w="446647">
                  <a:extLst>
                    <a:ext uri="{9D8B030D-6E8A-4147-A177-3AD203B41FA5}">
                      <a16:colId xmlns:a16="http://schemas.microsoft.com/office/drawing/2014/main" val="441486601"/>
                    </a:ext>
                  </a:extLst>
                </a:gridCol>
                <a:gridCol w="209069">
                  <a:extLst>
                    <a:ext uri="{9D8B030D-6E8A-4147-A177-3AD203B41FA5}">
                      <a16:colId xmlns:a16="http://schemas.microsoft.com/office/drawing/2014/main" val="1533523017"/>
                    </a:ext>
                  </a:extLst>
                </a:gridCol>
                <a:gridCol w="285092">
                  <a:extLst>
                    <a:ext uri="{9D8B030D-6E8A-4147-A177-3AD203B41FA5}">
                      <a16:colId xmlns:a16="http://schemas.microsoft.com/office/drawing/2014/main" val="1148103215"/>
                    </a:ext>
                  </a:extLst>
                </a:gridCol>
                <a:gridCol w="285092">
                  <a:extLst>
                    <a:ext uri="{9D8B030D-6E8A-4147-A177-3AD203B41FA5}">
                      <a16:colId xmlns:a16="http://schemas.microsoft.com/office/drawing/2014/main" val="3172969264"/>
                    </a:ext>
                  </a:extLst>
                </a:gridCol>
                <a:gridCol w="3354615">
                  <a:extLst>
                    <a:ext uri="{9D8B030D-6E8A-4147-A177-3AD203B41FA5}">
                      <a16:colId xmlns:a16="http://schemas.microsoft.com/office/drawing/2014/main" val="426586476"/>
                    </a:ext>
                  </a:extLst>
                </a:gridCol>
                <a:gridCol w="883792">
                  <a:extLst>
                    <a:ext uri="{9D8B030D-6E8A-4147-A177-3AD203B41FA5}">
                      <a16:colId xmlns:a16="http://schemas.microsoft.com/office/drawing/2014/main" val="219056662"/>
                    </a:ext>
                  </a:extLst>
                </a:gridCol>
                <a:gridCol w="209069">
                  <a:extLst>
                    <a:ext uri="{9D8B030D-6E8A-4147-A177-3AD203B41FA5}">
                      <a16:colId xmlns:a16="http://schemas.microsoft.com/office/drawing/2014/main" val="4169105776"/>
                    </a:ext>
                  </a:extLst>
                </a:gridCol>
                <a:gridCol w="294597">
                  <a:extLst>
                    <a:ext uri="{9D8B030D-6E8A-4147-A177-3AD203B41FA5}">
                      <a16:colId xmlns:a16="http://schemas.microsoft.com/office/drawing/2014/main" val="4285783834"/>
                    </a:ext>
                  </a:extLst>
                </a:gridCol>
                <a:gridCol w="294597">
                  <a:extLst>
                    <a:ext uri="{9D8B030D-6E8A-4147-A177-3AD203B41FA5}">
                      <a16:colId xmlns:a16="http://schemas.microsoft.com/office/drawing/2014/main" val="4238554693"/>
                    </a:ext>
                  </a:extLst>
                </a:gridCol>
              </a:tblGrid>
              <a:tr h="308054">
                <a:tc rowSpan="2">
                  <a:txBody>
                    <a:bodyPr/>
                    <a:lstStyle/>
                    <a:p>
                      <a:pPr algn="ctr" fontAlgn="ctr"/>
                      <a:r>
                        <a:rPr lang="en-GB" sz="1050" u="none" strike="noStrike" dirty="0">
                          <a:effectLst/>
                        </a:rPr>
                        <a:t>Risk ID</a:t>
                      </a:r>
                      <a:endParaRPr lang="en-GB" sz="1050" b="1" i="0" u="none" strike="noStrike" dirty="0">
                        <a:effectLst/>
                        <a:latin typeface="Arial" panose="020B0604020202020204" pitchFamily="34" charset="0"/>
                      </a:endParaRPr>
                    </a:p>
                  </a:txBody>
                  <a:tcPr marL="0" marR="0" marT="0" marB="0" vert="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dirty="0">
                          <a:effectLst/>
                        </a:rPr>
                        <a:t>Risk Title</a:t>
                      </a:r>
                      <a:endParaRPr lang="en-GB" sz="12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dirty="0">
                          <a:effectLst/>
                        </a:rPr>
                        <a:t>Type</a:t>
                      </a:r>
                      <a:endParaRPr lang="en-GB" sz="12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200" u="none" strike="noStrike" dirty="0">
                          <a:effectLst/>
                        </a:rPr>
                        <a:t>Category</a:t>
                      </a:r>
                      <a:endParaRPr lang="en-GB" sz="12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dirty="0">
                          <a:effectLst/>
                        </a:rPr>
                        <a:t>Identification of areas where there are significant risks</a:t>
                      </a:r>
                      <a:endParaRPr lang="en-GB" sz="105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dirty="0">
                          <a:effectLst/>
                        </a:rPr>
                        <a:t>Date Added</a:t>
                      </a:r>
                      <a:endParaRPr lang="en-GB" sz="105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50" u="none" strike="noStrike" dirty="0">
                          <a:effectLst/>
                        </a:rPr>
                        <a:t>Risk Owner</a:t>
                      </a:r>
                      <a:endParaRPr lang="en-GB" sz="105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000" u="none" strike="noStrike" dirty="0">
                          <a:effectLst/>
                        </a:rPr>
                        <a:t>Original Assessment</a:t>
                      </a:r>
                      <a:endParaRPr lang="en-GB" sz="10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rowSpan="2">
                  <a:txBody>
                    <a:bodyPr/>
                    <a:lstStyle/>
                    <a:p>
                      <a:pPr algn="ctr" fontAlgn="ctr"/>
                      <a:r>
                        <a:rPr lang="en-GB" sz="1100" u="none" strike="noStrike" dirty="0">
                          <a:effectLst/>
                        </a:rPr>
                        <a:t>Planned Mitigation Actions</a:t>
                      </a:r>
                      <a:endParaRPr lang="en-GB" sz="11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GB" sz="1000" u="none" strike="noStrike" dirty="0">
                          <a:effectLst/>
                        </a:rPr>
                        <a:t>Mitigation Success Factor</a:t>
                      </a:r>
                      <a:endParaRPr lang="en-GB" sz="1000" b="1"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en-GB" sz="1000" u="none" strike="noStrike" dirty="0">
                          <a:effectLst/>
                        </a:rPr>
                        <a:t>Control Assessment</a:t>
                      </a:r>
                      <a:endParaRPr lang="en-GB" sz="10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65020070"/>
                  </a:ext>
                </a:extLst>
              </a:tr>
              <a:tr h="462081">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u="none" strike="noStrike" dirty="0">
                          <a:effectLst/>
                        </a:rPr>
                        <a:t>L</a:t>
                      </a:r>
                      <a:endParaRPr lang="en-GB" sz="800" b="1" i="0" u="none" strike="noStrike" dirty="0">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dirty="0">
                          <a:effectLst/>
                        </a:rPr>
                        <a:t>I</a:t>
                      </a:r>
                      <a:endParaRPr lang="en-GB" sz="800" b="1" i="0" u="none" strike="noStrike" dirty="0">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dirty="0">
                          <a:effectLst/>
                        </a:rPr>
                        <a:t>P</a:t>
                      </a:r>
                      <a:endParaRPr lang="en-GB" sz="800" b="1" i="0" u="none" strike="noStrike" dirty="0">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a:txBody>
                    <a:bodyPr/>
                    <a:lstStyle/>
                    <a:p>
                      <a:pPr algn="ctr" fontAlgn="ctr"/>
                      <a:r>
                        <a:rPr lang="en-GB" sz="800" u="none" strike="noStrike" dirty="0">
                          <a:effectLst/>
                        </a:rPr>
                        <a:t>L</a:t>
                      </a:r>
                      <a:endParaRPr lang="en-GB" sz="800" b="1" i="0" u="none" strike="noStrike" dirty="0">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dirty="0">
                          <a:effectLst/>
                        </a:rPr>
                        <a:t>I</a:t>
                      </a:r>
                      <a:endParaRPr lang="en-GB" sz="800" b="1" i="0" u="none" strike="noStrike" dirty="0">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u="none" strike="noStrike" dirty="0">
                          <a:effectLst/>
                        </a:rPr>
                        <a:t>P</a:t>
                      </a:r>
                      <a:endParaRPr lang="en-GB" sz="800" b="1" i="0" u="none" strike="noStrike" dirty="0">
                        <a:effectLst/>
                        <a:latin typeface="Arial" panose="020B0604020202020204" pitchFamily="34" charset="0"/>
                      </a:endParaRPr>
                    </a:p>
                  </a:txBody>
                  <a:tcPr marL="0" marR="0" marT="0" marB="0" vert="vert"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9637777"/>
                  </a:ext>
                </a:extLst>
              </a:tr>
              <a:tr h="1039682">
                <a:tc>
                  <a:txBody>
                    <a:bodyPr/>
                    <a:lstStyle/>
                    <a:p>
                      <a:pPr algn="ctr" fontAlgn="ctr"/>
                      <a:r>
                        <a:rPr lang="en-GB" sz="1050" b="0" i="0" u="none" strike="noStrike" dirty="0">
                          <a:effectLst/>
                          <a:latin typeface="Arial" panose="020B0604020202020204" pitchFamily="34" charset="0"/>
                        </a:rPr>
                        <a:t>EH8</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Corporate Project Delivery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dirty="0">
                          <a:effectLst/>
                          <a:latin typeface="Arial" panose="020B0604020202020204" pitchFamily="34" charset="0"/>
                        </a:rPr>
                        <a:t>GOVERNANCE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Reputation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Failure to maintain control of corporate project delivery leading to lack of clarity on priorities, use of resources resulting in reputational damage and potential costs and potential adverse impact on performance.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07/05/18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Gill Kneller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700" b="0" i="0" u="none" strike="noStrike" dirty="0">
                          <a:effectLst/>
                          <a:latin typeface="Arial" panose="020B0604020202020204" pitchFamily="34" charset="0"/>
                        </a:rPr>
                        <a:t>1) Establishment of Strategic Project Board for oversight of key corporate projects</a:t>
                      </a:r>
                    </a:p>
                    <a:p>
                      <a:pPr algn="l" fontAlgn="ctr"/>
                      <a:r>
                        <a:rPr lang="en-GB" sz="700" b="0" i="0" u="none" strike="noStrike" dirty="0">
                          <a:effectLst/>
                          <a:latin typeface="Arial" panose="020B0604020202020204" pitchFamily="34" charset="0"/>
                        </a:rPr>
                        <a:t>2) Clear review of project milestones to ensure on track and delivering as per budget</a:t>
                      </a:r>
                    </a:p>
                    <a:p>
                      <a:pPr algn="l" fontAlgn="ctr"/>
                      <a:r>
                        <a:rPr lang="en-GB" sz="700" b="0" i="0" u="none" strike="noStrike" dirty="0">
                          <a:effectLst/>
                          <a:latin typeface="Arial" panose="020B0604020202020204" pitchFamily="34" charset="0"/>
                        </a:rPr>
                        <a:t>3) Dedicated project budget monitoring - in particular Capital budget monitoring</a:t>
                      </a:r>
                    </a:p>
                    <a:p>
                      <a:pPr algn="l" fontAlgn="ctr"/>
                      <a:r>
                        <a:rPr lang="en-GB" sz="700" b="0" i="0" u="none" strike="noStrike" dirty="0">
                          <a:effectLst/>
                          <a:latin typeface="Arial" panose="020B0604020202020204" pitchFamily="34" charset="0"/>
                        </a:rPr>
                        <a:t>4) All corporate projects have appropriate governance in place and regularly produce highlight reports</a:t>
                      </a:r>
                    </a:p>
                    <a:p>
                      <a:pPr algn="l" fontAlgn="ctr"/>
                      <a:r>
                        <a:rPr lang="en-GB" sz="700" b="0" i="0" u="none" strike="noStrike" dirty="0">
                          <a:effectLst/>
                          <a:latin typeface="Arial" panose="020B0604020202020204" pitchFamily="34" charset="0"/>
                        </a:rPr>
                        <a:t>5) Review of Corporate projects to ensure focus and resource is on the right project areas covering Corporate Strategy, transformation and Covid-19 recovery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Corporate projects will deliver on time or be replaced by others with greater importance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92209760"/>
                  </a:ext>
                </a:extLst>
              </a:tr>
              <a:tr h="1232215">
                <a:tc>
                  <a:txBody>
                    <a:bodyPr/>
                    <a:lstStyle/>
                    <a:p>
                      <a:pPr algn="ctr" fontAlgn="ctr"/>
                      <a:r>
                        <a:rPr lang="en-GB" sz="1050" b="0" i="0" u="none" strike="noStrike" dirty="0">
                          <a:effectLst/>
                          <a:latin typeface="Arial" panose="020B0604020202020204" pitchFamily="34" charset="0"/>
                        </a:rPr>
                        <a:t>EH11</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50" b="0" i="0" u="none" strike="noStrike" dirty="0">
                          <a:effectLst/>
                          <a:latin typeface="Arial" panose="020B0604020202020204" pitchFamily="34" charset="0"/>
                        </a:rPr>
                        <a:t>Commercial property portfolio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effectLst/>
                          <a:latin typeface="Arial" panose="020B0604020202020204" pitchFamily="34" charset="0"/>
                        </a:rPr>
                        <a:t>FINANCIAL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Economic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900" b="0" i="0" u="none" strike="noStrike" dirty="0">
                          <a:effectLst/>
                          <a:latin typeface="Arial" panose="020B0604020202020204" pitchFamily="34" charset="0"/>
                        </a:rPr>
                        <a:t>Commercial property portfolio does not perform as expected due to general downturn in economy and/or portfolio not completed in order to return financial benefits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09/01/18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Simon Jenkins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800" b="0" i="0" u="none" strike="noStrike" dirty="0">
                          <a:effectLst/>
                          <a:latin typeface="Arial" panose="020B0604020202020204" pitchFamily="34" charset="0"/>
                        </a:rPr>
                        <a:t>1) Ensure balanced portfolio of properties in place to counter any particular failing sectors of economy</a:t>
                      </a:r>
                    </a:p>
                    <a:p>
                      <a:pPr algn="l" fontAlgn="ctr"/>
                      <a:r>
                        <a:rPr lang="en-GB" sz="800" b="0" i="0" u="none" strike="noStrike" dirty="0">
                          <a:effectLst/>
                          <a:latin typeface="Arial" panose="020B0604020202020204" pitchFamily="34" charset="0"/>
                        </a:rPr>
                        <a:t>2) Ensure tenants are in long term full repairing leases and purchases are made on sound financial advice with appropriate due diligence completed.</a:t>
                      </a:r>
                    </a:p>
                    <a:p>
                      <a:pPr algn="l" fontAlgn="ctr"/>
                      <a:r>
                        <a:rPr lang="en-GB" sz="800" b="0" i="0" u="none" strike="noStrike" dirty="0">
                          <a:effectLst/>
                          <a:latin typeface="Arial" panose="020B0604020202020204" pitchFamily="34" charset="0"/>
                        </a:rPr>
                        <a:t>3) Property acquisitions made in line with Commercial Property Strategy and through Property Board</a:t>
                      </a:r>
                    </a:p>
                    <a:p>
                      <a:pPr algn="l" fontAlgn="ctr"/>
                      <a:r>
                        <a:rPr lang="en-GB" sz="800" b="0" i="0" u="none" strike="noStrike" dirty="0">
                          <a:effectLst/>
                          <a:latin typeface="Arial" panose="020B0604020202020204" pitchFamily="34" charset="0"/>
                        </a:rPr>
                        <a:t>3) Complete Peer Review of team and restructure as appropriate to ensure high performing property team to monitor portfolio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dirty="0">
                          <a:effectLst/>
                          <a:latin typeface="Arial" panose="020B0604020202020204" pitchFamily="34" charset="0"/>
                        </a:rPr>
                        <a:t>Income levels from property remain as per MTFS and budget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067482199"/>
                  </a:ext>
                </a:extLst>
              </a:tr>
              <a:tr h="1680618">
                <a:tc>
                  <a:txBody>
                    <a:bodyPr/>
                    <a:lstStyle/>
                    <a:p>
                      <a:pPr algn="ctr" fontAlgn="ctr"/>
                      <a:r>
                        <a:rPr lang="en-GB" sz="1050" b="0" i="0" u="none" strike="noStrike" dirty="0">
                          <a:effectLst/>
                          <a:latin typeface="Arial" panose="020B0604020202020204" pitchFamily="34" charset="0"/>
                        </a:rPr>
                        <a:t>EH13</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Cyber Attack – System failure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100" b="0" i="0" u="none" strike="noStrike" dirty="0">
                          <a:effectLst/>
                          <a:latin typeface="Arial" panose="020B0604020202020204" pitchFamily="34" charset="0"/>
                        </a:rPr>
                        <a:t>SERVICE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Technological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t"/>
                      <a:r>
                        <a:rPr lang="en-GB" sz="800" b="0" i="0" u="none" strike="noStrike" dirty="0">
                          <a:effectLst/>
                          <a:latin typeface="Arial" panose="020B0604020202020204" pitchFamily="34" charset="0"/>
                        </a:rPr>
                        <a:t>The Councils IT systems are brought down due to an external malicious attack leading to unavailability of information, case files, workflow and data required to run services resulting in delays and non-delivery; reputational impact; negative impact to customers requiring Council services and support, and a requirement on the Council to report an ‘availability breach’ to the ICO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30/01/19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000" b="0" i="0" u="none" strike="noStrike" dirty="0">
                          <a:effectLst/>
                          <a:latin typeface="Arial" panose="020B0604020202020204" pitchFamily="34" charset="0"/>
                        </a:rPr>
                        <a:t>Sue Parker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tc>
                  <a:txBody>
                    <a:bodyPr/>
                    <a:lstStyle/>
                    <a:p>
                      <a:pPr algn="l" fontAlgn="ctr"/>
                      <a:r>
                        <a:rPr lang="en-GB" sz="800" b="0" i="0" u="none" strike="noStrike" dirty="0">
                          <a:effectLst/>
                          <a:latin typeface="Arial" panose="020B0604020202020204" pitchFamily="34" charset="0"/>
                        </a:rPr>
                        <a:t>1) Capita to evaluate and implement data centre defences to reduce likelihood and impact – see Cyber Security Action Plan</a:t>
                      </a:r>
                    </a:p>
                    <a:p>
                      <a:pPr algn="l" fontAlgn="ctr"/>
                      <a:r>
                        <a:rPr lang="en-GB" sz="800" b="0" i="0" u="none" strike="noStrike" dirty="0">
                          <a:effectLst/>
                          <a:latin typeface="Arial" panose="020B0604020202020204" pitchFamily="34" charset="0"/>
                        </a:rPr>
                        <a:t>2) Business Continuity Plans in place for all services which reflect complete loss of IT system (linked to IT provision: short term)</a:t>
                      </a:r>
                    </a:p>
                    <a:p>
                      <a:pPr algn="l" fontAlgn="ctr"/>
                      <a:r>
                        <a:rPr lang="en-GB" sz="800" b="0" i="0" u="none" strike="noStrike" dirty="0">
                          <a:effectLst/>
                          <a:latin typeface="Arial" panose="020B0604020202020204" pitchFamily="34" charset="0"/>
                        </a:rPr>
                        <a:t>3) Corporate level review of BCDR plans in event of cyber attack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ctr"/>
                      <a:r>
                        <a:rPr lang="en-GB" sz="800" b="0" i="0" u="none" strike="noStrike" dirty="0">
                          <a:effectLst/>
                          <a:latin typeface="Arial" panose="020B0604020202020204" pitchFamily="34" charset="0"/>
                        </a:rPr>
                        <a:t>All actions in Cyber Security Action Plan completed and business continuity plans all updated and accessible. Corporate BCP updated with Cyber Attack scenario.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1" i="0" u="none" strike="noStrike" dirty="0">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0000"/>
                    </a:solidFill>
                  </a:tcPr>
                </a:tc>
                <a:extLst>
                  <a:ext uri="{0D108BD9-81ED-4DB2-BD59-A6C34878D82A}">
                    <a16:rowId xmlns:a16="http://schemas.microsoft.com/office/drawing/2014/main" val="769885922"/>
                  </a:ext>
                </a:extLst>
              </a:tr>
            </a:tbl>
          </a:graphicData>
        </a:graphic>
      </p:graphicFrame>
      <p:sp>
        <p:nvSpPr>
          <p:cNvPr id="3" name="TextBox 2">
            <a:extLst>
              <a:ext uri="{FF2B5EF4-FFF2-40B4-BE49-F238E27FC236}">
                <a16:creationId xmlns:a16="http://schemas.microsoft.com/office/drawing/2014/main" id="{E019D5F7-1F95-46C1-93C9-BADC786A3E59}"/>
              </a:ext>
            </a:extLst>
          </p:cNvPr>
          <p:cNvSpPr txBox="1"/>
          <p:nvPr/>
        </p:nvSpPr>
        <p:spPr>
          <a:xfrm>
            <a:off x="1882166" y="5776276"/>
            <a:ext cx="1030983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solidFill>
                  <a:schemeClr val="bg1"/>
                </a:solidFill>
                <a:ea typeface="+mn-lt"/>
                <a:cs typeface="+mn-lt"/>
              </a:rPr>
              <a:t>A residual score of 16 is the threshold which has been set to indicate the Council's risk appetite (as per the Risk Management Framework).</a:t>
            </a:r>
          </a:p>
          <a:p>
            <a:pPr algn="l"/>
            <a:endParaRPr lang="en-GB" dirty="0">
              <a:cs typeface="Calibri"/>
            </a:endParaRPr>
          </a:p>
        </p:txBody>
      </p:sp>
      <p:sp>
        <p:nvSpPr>
          <p:cNvPr id="5" name="Speech Bubble: Rectangle with Corners Rounded 4">
            <a:extLst>
              <a:ext uri="{FF2B5EF4-FFF2-40B4-BE49-F238E27FC236}">
                <a16:creationId xmlns:a16="http://schemas.microsoft.com/office/drawing/2014/main" id="{127EC9C8-A3EA-4663-8D90-9B3A507964C3}"/>
              </a:ext>
            </a:extLst>
          </p:cNvPr>
          <p:cNvSpPr/>
          <p:nvPr/>
        </p:nvSpPr>
        <p:spPr>
          <a:xfrm>
            <a:off x="187375" y="5501102"/>
            <a:ext cx="1507416" cy="923331"/>
          </a:xfrm>
          <a:prstGeom prst="wedgeRoundRectCallout">
            <a:avLst>
              <a:gd name="adj1" fmla="val -7919"/>
              <a:gd name="adj2" fmla="val -864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Reduced number of risks scoring above 16, compared to Q3 and Q4</a:t>
            </a:r>
          </a:p>
        </p:txBody>
      </p:sp>
    </p:spTree>
    <p:extLst>
      <p:ext uri="{BB962C8B-B14F-4D97-AF65-F5344CB8AC3E}">
        <p14:creationId xmlns:p14="http://schemas.microsoft.com/office/powerpoint/2010/main" val="2529508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dirty="0">
                <a:solidFill>
                  <a:schemeClr val="bg1"/>
                </a:solidFill>
              </a:rPr>
              <a:t>Corporate Services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dirty="0">
                <a:solidFill>
                  <a:schemeClr val="bg1"/>
                </a:solidFill>
              </a:rPr>
              <a:t>Performance information for Q1</a:t>
            </a:r>
          </a:p>
        </p:txBody>
      </p:sp>
      <p:sp>
        <p:nvSpPr>
          <p:cNvPr id="4" name="TextBox 3">
            <a:extLst>
              <a:ext uri="{FF2B5EF4-FFF2-40B4-BE49-F238E27FC236}">
                <a16:creationId xmlns:a16="http://schemas.microsoft.com/office/drawing/2014/main" id="{9D90BC29-E0CC-4001-9353-BD0BF2B9A913}"/>
              </a:ext>
            </a:extLst>
          </p:cNvPr>
          <p:cNvSpPr txBox="1"/>
          <p:nvPr/>
        </p:nvSpPr>
        <p:spPr>
          <a:xfrm>
            <a:off x="7151914" y="2976676"/>
            <a:ext cx="4539343" cy="2677656"/>
          </a:xfrm>
          <a:prstGeom prst="rect">
            <a:avLst/>
          </a:prstGeom>
          <a:noFill/>
        </p:spPr>
        <p:txBody>
          <a:bodyPr wrap="square" rtlCol="0">
            <a:spAutoFit/>
          </a:bodyPr>
          <a:lstStyle/>
          <a:p>
            <a:r>
              <a:rPr lang="en-GB" sz="2400" dirty="0">
                <a:hlinkClick r:id="rId2" action="ppaction://hlinksldjump"/>
              </a:rPr>
              <a:t>Commercial Development</a:t>
            </a:r>
            <a:endParaRPr lang="en-GB" sz="2400" dirty="0"/>
          </a:p>
          <a:p>
            <a:r>
              <a:rPr lang="en-GB" sz="2400" dirty="0">
                <a:hlinkClick r:id="rId3" action="ppaction://hlinksldjump"/>
              </a:rPr>
              <a:t>Customer Services</a:t>
            </a:r>
            <a:endParaRPr lang="en-GB" sz="2400" dirty="0"/>
          </a:p>
          <a:p>
            <a:r>
              <a:rPr lang="en-GB" sz="2400" dirty="0">
                <a:hlinkClick r:id="rId4" action="ppaction://hlinksldjump"/>
              </a:rPr>
              <a:t>Finance</a:t>
            </a:r>
            <a:endParaRPr lang="en-GB" sz="2400" dirty="0"/>
          </a:p>
          <a:p>
            <a:r>
              <a:rPr lang="en-GB" sz="2400" dirty="0">
                <a:hlinkClick r:id="rId5" action="ppaction://hlinksldjump"/>
              </a:rPr>
              <a:t>Legal</a:t>
            </a:r>
            <a:endParaRPr lang="en-GB" sz="2400" dirty="0"/>
          </a:p>
          <a:p>
            <a:r>
              <a:rPr lang="en-GB" sz="2400" dirty="0">
                <a:hlinkClick r:id="rId6" action="ppaction://hlinksldjump"/>
              </a:rPr>
              <a:t>Organisational Development</a:t>
            </a:r>
            <a:endParaRPr lang="en-GB" sz="2400" dirty="0"/>
          </a:p>
          <a:p>
            <a:r>
              <a:rPr lang="en-GB" sz="2400" dirty="0">
                <a:hlinkClick r:id="rId7" action="ppaction://hlinksldjump"/>
              </a:rPr>
              <a:t>Programmes, Redesign &amp; Quality</a:t>
            </a:r>
            <a:endParaRPr lang="en-GB" sz="2400" dirty="0"/>
          </a:p>
          <a:p>
            <a:r>
              <a:rPr lang="en-GB" sz="2400" dirty="0">
                <a:hlinkClick r:id="rId8" action="ppaction://hlinksldjump"/>
              </a:rPr>
              <a:t>Strategic Commissioning</a:t>
            </a:r>
            <a:endParaRPr lang="en-GB" sz="2400" dirty="0"/>
          </a:p>
        </p:txBody>
      </p:sp>
    </p:spTree>
    <p:extLst>
      <p:ext uri="{BB962C8B-B14F-4D97-AF65-F5344CB8AC3E}">
        <p14:creationId xmlns:p14="http://schemas.microsoft.com/office/powerpoint/2010/main" val="59413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Commercial Development</a:t>
            </a:r>
            <a:br>
              <a:rPr lang="en-GB" sz="3600" dirty="0">
                <a:solidFill>
                  <a:schemeClr val="bg1"/>
                </a:solidFill>
              </a:rPr>
            </a:br>
            <a:r>
              <a:rPr lang="en-GB" sz="2200" i="1" dirty="0">
                <a:solidFill>
                  <a:schemeClr val="bg1"/>
                </a:solidFill>
              </a:rPr>
              <a:t>Head of Service: Chris Bradley</a:t>
            </a:r>
            <a:endParaRPr lang="en-GB" sz="3600" i="1" dirty="0">
              <a:solidFill>
                <a:schemeClr val="bg1"/>
              </a:solidFill>
            </a:endParaRP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7639" y="1400129"/>
            <a:ext cx="811295"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1128934" y="1152837"/>
            <a:ext cx="5549653"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2021-22</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3894802324"/>
              </p:ext>
            </p:extLst>
          </p:nvPr>
        </p:nvGraphicFramePr>
        <p:xfrm>
          <a:off x="342745" y="2248589"/>
          <a:ext cx="7046232" cy="2019300"/>
        </p:xfrm>
        <a:graphic>
          <a:graphicData uri="http://schemas.openxmlformats.org/drawingml/2006/table">
            <a:tbl>
              <a:tblPr firstRow="1" bandRow="1">
                <a:tableStyleId>{5940675A-B579-460E-94D1-54222C63F5DA}</a:tableStyleId>
              </a:tblPr>
              <a:tblGrid>
                <a:gridCol w="1715442">
                  <a:extLst>
                    <a:ext uri="{9D8B030D-6E8A-4147-A177-3AD203B41FA5}">
                      <a16:colId xmlns:a16="http://schemas.microsoft.com/office/drawing/2014/main" val="326531481"/>
                    </a:ext>
                  </a:extLst>
                </a:gridCol>
                <a:gridCol w="1488332">
                  <a:extLst>
                    <a:ext uri="{9D8B030D-6E8A-4147-A177-3AD203B41FA5}">
                      <a16:colId xmlns:a16="http://schemas.microsoft.com/office/drawing/2014/main" val="3995465828"/>
                    </a:ext>
                  </a:extLst>
                </a:gridCol>
                <a:gridCol w="3316104">
                  <a:extLst>
                    <a:ext uri="{9D8B030D-6E8A-4147-A177-3AD203B41FA5}">
                      <a16:colId xmlns:a16="http://schemas.microsoft.com/office/drawing/2014/main" val="3033096753"/>
                    </a:ext>
                  </a:extLst>
                </a:gridCol>
                <a:gridCol w="526354">
                  <a:extLst>
                    <a:ext uri="{9D8B030D-6E8A-4147-A177-3AD203B41FA5}">
                      <a16:colId xmlns:a16="http://schemas.microsoft.com/office/drawing/2014/main" val="4161796994"/>
                    </a:ext>
                  </a:extLst>
                </a:gridCol>
              </a:tblGrid>
              <a:tr h="365216">
                <a:tc>
                  <a:txBody>
                    <a:bodyPr/>
                    <a:lstStyle/>
                    <a:p>
                      <a:pPr algn="l"/>
                      <a:r>
                        <a:rPr lang="en-GB" sz="1600" b="1" dirty="0">
                          <a:solidFill>
                            <a:schemeClr val="bg1"/>
                          </a:solidFill>
                        </a:rPr>
                        <a:t>Project/strategy</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Objective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b="1" dirty="0">
                          <a:solidFill>
                            <a:schemeClr val="bg1"/>
                          </a:solidFill>
                        </a:rPr>
                        <a:t>Q1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b="1" dirty="0">
                          <a:solidFill>
                            <a:schemeClr val="bg1"/>
                          </a:solidFill>
                        </a:rPr>
                        <a:t>Q1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522319">
                <a:tc>
                  <a:txBody>
                    <a:bodyPr/>
                    <a:lstStyle/>
                    <a:p>
                      <a:pPr algn="l" fontAlgn="base"/>
                      <a:r>
                        <a:rPr lang="en-GB" sz="1800" dirty="0">
                          <a:solidFill>
                            <a:schemeClr val="bg1"/>
                          </a:solidFill>
                          <a:effectLst/>
                        </a:rPr>
                        <a:t>Further commercialisation options</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600" dirty="0">
                          <a:solidFill>
                            <a:schemeClr val="bg1"/>
                          </a:solidFill>
                          <a:effectLst/>
                        </a:rPr>
                        <a:t>Consideration of a business case as per budget challenge proposal</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dirty="0">
                          <a:solidFill>
                            <a:schemeClr val="accent4"/>
                          </a:solidFill>
                          <a:effectLst/>
                        </a:rPr>
                        <a:t>Potential services for commercialisation to be identified through transformation</a:t>
                      </a:r>
                    </a:p>
                  </a:txBody>
                  <a:tcPr marB="1143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100" b="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87995111"/>
                  </a:ext>
                </a:extLst>
              </a:tr>
            </a:tbl>
          </a:graphicData>
        </a:graphic>
      </p:graphicFrame>
      <p:pic>
        <p:nvPicPr>
          <p:cNvPr id="14" name="Graphic 13" descr="Coins">
            <a:extLst>
              <a:ext uri="{FF2B5EF4-FFF2-40B4-BE49-F238E27FC236}">
                <a16:creationId xmlns:a16="http://schemas.microsoft.com/office/drawing/2014/main" id="{4503DFB0-1313-4060-8E99-CCC61590411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22408" y="207684"/>
            <a:ext cx="914400" cy="914400"/>
          </a:xfrm>
          <a:prstGeom prst="rect">
            <a:avLst/>
          </a:prstGeom>
        </p:spPr>
      </p:pic>
      <p:sp>
        <p:nvSpPr>
          <p:cNvPr id="16" name="Title 3">
            <a:extLst>
              <a:ext uri="{FF2B5EF4-FFF2-40B4-BE49-F238E27FC236}">
                <a16:creationId xmlns:a16="http://schemas.microsoft.com/office/drawing/2014/main" id="{E58E9494-98E6-457F-9CD4-344C74CD3B2D}"/>
              </a:ext>
            </a:extLst>
          </p:cNvPr>
          <p:cNvSpPr txBox="1">
            <a:spLocks/>
          </p:cNvSpPr>
          <p:nvPr/>
        </p:nvSpPr>
        <p:spPr>
          <a:xfrm>
            <a:off x="8536808" y="391670"/>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Q1</a:t>
            </a:r>
          </a:p>
        </p:txBody>
      </p:sp>
      <p:graphicFrame>
        <p:nvGraphicFramePr>
          <p:cNvPr id="19" name="Chart 18">
            <a:extLst>
              <a:ext uri="{FF2B5EF4-FFF2-40B4-BE49-F238E27FC236}">
                <a16:creationId xmlns:a16="http://schemas.microsoft.com/office/drawing/2014/main" id="{2A0E57C1-691D-430F-AE87-665C20268CE5}"/>
              </a:ext>
            </a:extLst>
          </p:cNvPr>
          <p:cNvGraphicFramePr/>
          <p:nvPr>
            <p:extLst>
              <p:ext uri="{D42A27DB-BD31-4B8C-83A1-F6EECF244321}">
                <p14:modId xmlns:p14="http://schemas.microsoft.com/office/powerpoint/2010/main" val="3297464905"/>
              </p:ext>
            </p:extLst>
          </p:nvPr>
        </p:nvGraphicFramePr>
        <p:xfrm>
          <a:off x="7509513" y="1820980"/>
          <a:ext cx="4364848" cy="4362101"/>
        </p:xfrm>
        <a:graphic>
          <a:graphicData uri="http://schemas.openxmlformats.org/drawingml/2006/chart">
            <c:chart xmlns:c="http://schemas.openxmlformats.org/drawingml/2006/chart" xmlns:r="http://schemas.openxmlformats.org/officeDocument/2006/relationships" r:id="rId6"/>
          </a:graphicData>
        </a:graphic>
      </p:graphicFrame>
      <p:sp>
        <p:nvSpPr>
          <p:cNvPr id="20" name="TextBox 19">
            <a:extLst>
              <a:ext uri="{FF2B5EF4-FFF2-40B4-BE49-F238E27FC236}">
                <a16:creationId xmlns:a16="http://schemas.microsoft.com/office/drawing/2014/main" id="{86C26A01-CA67-4425-9574-48762B59A75F}"/>
              </a:ext>
            </a:extLst>
          </p:cNvPr>
          <p:cNvSpPr txBox="1"/>
          <p:nvPr/>
        </p:nvSpPr>
        <p:spPr>
          <a:xfrm>
            <a:off x="8323199" y="1186942"/>
            <a:ext cx="4219321" cy="400110"/>
          </a:xfrm>
          <a:prstGeom prst="rect">
            <a:avLst/>
          </a:prstGeom>
          <a:noFill/>
        </p:spPr>
        <p:txBody>
          <a:bodyPr wrap="square" rtlCol="0">
            <a:spAutoFit/>
          </a:bodyPr>
          <a:lstStyle/>
          <a:p>
            <a:r>
              <a:rPr lang="en-GB" sz="2000" dirty="0">
                <a:solidFill>
                  <a:schemeClr val="accent6"/>
                </a:solidFill>
              </a:rPr>
              <a:t>No variance</a:t>
            </a:r>
          </a:p>
        </p:txBody>
      </p:sp>
    </p:spTree>
    <p:extLst>
      <p:ext uri="{BB962C8B-B14F-4D97-AF65-F5344CB8AC3E}">
        <p14:creationId xmlns:p14="http://schemas.microsoft.com/office/powerpoint/2010/main" val="298072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332F81-1259-4749-B10C-BB8CD11EBFB4}">
  <ds:schemaRefs>
    <ds:schemaRef ds:uri="http://schemas.microsoft.com/sharepoint/v3/contenttype/forms"/>
  </ds:schemaRefs>
</ds:datastoreItem>
</file>

<file path=customXml/itemProps2.xml><?xml version="1.0" encoding="utf-8"?>
<ds:datastoreItem xmlns:ds="http://schemas.openxmlformats.org/officeDocument/2006/customXml" ds:itemID="{4F12AE5D-4B4F-4F55-ADEE-FCC6727F35F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B514D1F-2719-4B08-BDE0-AAEACCAC1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56b5d-db03-4563-a0d3-aceeaaad8bfb"/>
    <ds:schemaRef ds:uri="ca620cc9-60b6-48f5-8539-7780245e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48682</TotalTime>
  <Words>4018</Words>
  <Application>Microsoft Office PowerPoint</Application>
  <PresentationFormat>Widescreen</PresentationFormat>
  <Paragraphs>682</Paragraphs>
  <Slides>24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Appendix B  East Hampshire District Council Performance Report </vt:lpstr>
      <vt:lpstr>Contents</vt:lpstr>
      <vt:lpstr>Headline achievements in Q1</vt:lpstr>
      <vt:lpstr>People – key statistics for Q1</vt:lpstr>
      <vt:lpstr>Finance – revenue budget outturn in Q1</vt:lpstr>
      <vt:lpstr>Corporate governance – key statistics for Q1</vt:lpstr>
      <vt:lpstr>Risks currently scoring above 16 on the corporate risk register</vt:lpstr>
      <vt:lpstr>Corporate Services dashboards</vt:lpstr>
      <vt:lpstr>Commercial Development Head of Service: Chris Bradley</vt:lpstr>
      <vt:lpstr>Customer Services Head of Service: Brian Wood</vt:lpstr>
      <vt:lpstr>Finance Head of Service: Matthew Tiller</vt:lpstr>
      <vt:lpstr>Legal Head of Service: Daniel Toohey</vt:lpstr>
      <vt:lpstr>Organisational Development Head of Service: Caroline Tickner</vt:lpstr>
      <vt:lpstr>Programmes, Redesign &amp; Quality Head of Service: Sue Parker</vt:lpstr>
      <vt:lpstr>Strategic Commissioning Head of Service: Trevor Pugh</vt:lpstr>
      <vt:lpstr>Regeneration &amp; Place dashboards</vt:lpstr>
      <vt:lpstr>Housing &amp; Communities Head of Service: Tracey Wood</vt:lpstr>
      <vt:lpstr>Neighbourhood Support Head of Service: Natalie Meagher</vt:lpstr>
      <vt:lpstr>Neighbourhood Support</vt:lpstr>
      <vt:lpstr>Neighbourhood Support</vt:lpstr>
      <vt:lpstr>Planning Interim Heads of Service: Julia Mansi and Vicki Potts</vt:lpstr>
      <vt:lpstr>Planning</vt:lpstr>
      <vt:lpstr>Property Interim Head of Service: Natalie Meagher</vt:lpstr>
      <vt:lpstr>Regeneration &amp; Economy Head of Service: Clare Chester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Goodwin, Matt</cp:lastModifiedBy>
  <cp:revision>147</cp:revision>
  <dcterms:created xsi:type="dcterms:W3CDTF">2020-07-09T13:35:10Z</dcterms:created>
  <dcterms:modified xsi:type="dcterms:W3CDTF">2021-09-03T09:35:51Z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