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sldIdLst>
    <p:sldId id="256" r:id="rId5"/>
    <p:sldId id="272" r:id="rId6"/>
    <p:sldId id="261" r:id="rId7"/>
    <p:sldId id="258" r:id="rId8"/>
    <p:sldId id="262" r:id="rId9"/>
    <p:sldId id="263" r:id="rId10"/>
    <p:sldId id="294" r:id="rId11"/>
    <p:sldId id="259" r:id="rId12"/>
    <p:sldId id="271" r:id="rId13"/>
    <p:sldId id="257" r:id="rId14"/>
    <p:sldId id="295" r:id="rId15"/>
    <p:sldId id="270" r:id="rId16"/>
    <p:sldId id="268" r:id="rId17"/>
    <p:sldId id="273" r:id="rId18"/>
    <p:sldId id="277" r:id="rId19"/>
    <p:sldId id="276" r:id="rId20"/>
    <p:sldId id="278" r:id="rId21"/>
    <p:sldId id="281" r:id="rId22"/>
    <p:sldId id="283" r:id="rId23"/>
    <p:sldId id="284" r:id="rId24"/>
    <p:sldId id="293" r:id="rId25"/>
    <p:sldId id="260" r:id="rId26"/>
    <p:sldId id="288" r:id="rId27"/>
    <p:sldId id="267" r:id="rId28"/>
    <p:sldId id="28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BB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B69E08-E977-4EFE-93FE-78C75592FB4B}" v="162" dt="2022-01-19T10:33:55.4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94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urlby, Georgie" userId="d558c680-0375-49b5-b6ff-6b04cec30c54" providerId="ADAL" clId="{2FB69E08-E977-4EFE-93FE-78C75592FB4B}"/>
    <pc:docChg chg="undo custSel modSld">
      <pc:chgData name="Thurlby, Georgie" userId="d558c680-0375-49b5-b6ff-6b04cec30c54" providerId="ADAL" clId="{2FB69E08-E977-4EFE-93FE-78C75592FB4B}" dt="2022-01-19T10:41:13.996" v="1838" actId="1076"/>
      <pc:docMkLst>
        <pc:docMk/>
      </pc:docMkLst>
      <pc:sldChg chg="modSp mod">
        <pc:chgData name="Thurlby, Georgie" userId="d558c680-0375-49b5-b6ff-6b04cec30c54" providerId="ADAL" clId="{2FB69E08-E977-4EFE-93FE-78C75592FB4B}" dt="2022-01-17T17:05:38.790" v="425" actId="1076"/>
        <pc:sldMkLst>
          <pc:docMk/>
          <pc:sldMk cId="3145485054" sldId="257"/>
        </pc:sldMkLst>
        <pc:spChg chg="mod">
          <ac:chgData name="Thurlby, Georgie" userId="d558c680-0375-49b5-b6ff-6b04cec30c54" providerId="ADAL" clId="{2FB69E08-E977-4EFE-93FE-78C75592FB4B}" dt="2022-01-17T17:04:39.779" v="393" actId="1076"/>
          <ac:spMkLst>
            <pc:docMk/>
            <pc:sldMk cId="3145485054" sldId="257"/>
            <ac:spMk id="15" creationId="{D0185C46-F716-4F08-BB44-39989C76D2E2}"/>
          </ac:spMkLst>
        </pc:spChg>
        <pc:spChg chg="mod">
          <ac:chgData name="Thurlby, Georgie" userId="d558c680-0375-49b5-b6ff-6b04cec30c54" providerId="ADAL" clId="{2FB69E08-E977-4EFE-93FE-78C75592FB4B}" dt="2022-01-17T17:05:38.790" v="425" actId="1076"/>
          <ac:spMkLst>
            <pc:docMk/>
            <pc:sldMk cId="3145485054" sldId="257"/>
            <ac:spMk id="19" creationId="{202B60F1-154B-4306-BE4F-B1B0040A7576}"/>
          </ac:spMkLst>
        </pc:spChg>
        <pc:graphicFrameChg chg="mod modGraphic">
          <ac:chgData name="Thurlby, Georgie" userId="d558c680-0375-49b5-b6ff-6b04cec30c54" providerId="ADAL" clId="{2FB69E08-E977-4EFE-93FE-78C75592FB4B}" dt="2022-01-17T17:05:15.879" v="422" actId="20577"/>
          <ac:graphicFrameMkLst>
            <pc:docMk/>
            <pc:sldMk cId="3145485054" sldId="257"/>
            <ac:graphicFrameMk id="12" creationId="{17E9A35C-71A1-4EB6-8BFB-DABA247892BA}"/>
          </ac:graphicFrameMkLst>
        </pc:graphicFrameChg>
        <pc:graphicFrameChg chg="mod">
          <ac:chgData name="Thurlby, Georgie" userId="d558c680-0375-49b5-b6ff-6b04cec30c54" providerId="ADAL" clId="{2FB69E08-E977-4EFE-93FE-78C75592FB4B}" dt="2022-01-17T17:05:24.495" v="423" actId="1076"/>
          <ac:graphicFrameMkLst>
            <pc:docMk/>
            <pc:sldMk cId="3145485054" sldId="257"/>
            <ac:graphicFrameMk id="13" creationId="{2317B40C-CCF6-47C9-BE1F-81B7781927B1}"/>
          </ac:graphicFrameMkLst>
        </pc:graphicFrameChg>
        <pc:graphicFrameChg chg="mod modGraphic">
          <ac:chgData name="Thurlby, Georgie" userId="d558c680-0375-49b5-b6ff-6b04cec30c54" providerId="ADAL" clId="{2FB69E08-E977-4EFE-93FE-78C75592FB4B}" dt="2022-01-17T17:03:46.440" v="360" actId="113"/>
          <ac:graphicFrameMkLst>
            <pc:docMk/>
            <pc:sldMk cId="3145485054" sldId="257"/>
            <ac:graphicFrameMk id="14" creationId="{334408DE-5A57-4A9C-8447-611B88A4D4EF}"/>
          </ac:graphicFrameMkLst>
        </pc:graphicFrameChg>
        <pc:picChg chg="mod">
          <ac:chgData name="Thurlby, Georgie" userId="d558c680-0375-49b5-b6ff-6b04cec30c54" providerId="ADAL" clId="{2FB69E08-E977-4EFE-93FE-78C75592FB4B}" dt="2022-01-17T17:04:36.404" v="392" actId="1076"/>
          <ac:picMkLst>
            <pc:docMk/>
            <pc:sldMk cId="3145485054" sldId="257"/>
            <ac:picMk id="11" creationId="{534B14D3-E555-43B4-9869-B3C6053C5472}"/>
          </ac:picMkLst>
        </pc:picChg>
      </pc:sldChg>
      <pc:sldChg chg="modSp mod">
        <pc:chgData name="Thurlby, Georgie" userId="d558c680-0375-49b5-b6ff-6b04cec30c54" providerId="ADAL" clId="{2FB69E08-E977-4EFE-93FE-78C75592FB4B}" dt="2022-01-19T10:41:13.996" v="1838" actId="1076"/>
        <pc:sldMkLst>
          <pc:docMk/>
          <pc:sldMk cId="1107546528" sldId="258"/>
        </pc:sldMkLst>
        <pc:spChg chg="mod">
          <ac:chgData name="Thurlby, Georgie" userId="d558c680-0375-49b5-b6ff-6b04cec30c54" providerId="ADAL" clId="{2FB69E08-E977-4EFE-93FE-78C75592FB4B}" dt="2022-01-19T10:41:13.996" v="1838" actId="1076"/>
          <ac:spMkLst>
            <pc:docMk/>
            <pc:sldMk cId="1107546528" sldId="258"/>
            <ac:spMk id="22" creationId="{AA8FF3AF-6341-4A0E-ABB4-849C84411D4D}"/>
          </ac:spMkLst>
        </pc:spChg>
        <pc:spChg chg="mod">
          <ac:chgData name="Thurlby, Georgie" userId="d558c680-0375-49b5-b6ff-6b04cec30c54" providerId="ADAL" clId="{2FB69E08-E977-4EFE-93FE-78C75592FB4B}" dt="2022-01-17T16:29:03.363" v="3" actId="13926"/>
          <ac:spMkLst>
            <pc:docMk/>
            <pc:sldMk cId="1107546528" sldId="258"/>
            <ac:spMk id="23" creationId="{7DBB01D4-15C5-4558-A471-CDD308A03820}"/>
          </ac:spMkLst>
        </pc:spChg>
        <pc:spChg chg="mod">
          <ac:chgData name="Thurlby, Georgie" userId="d558c680-0375-49b5-b6ff-6b04cec30c54" providerId="ADAL" clId="{2FB69E08-E977-4EFE-93FE-78C75592FB4B}" dt="2022-01-17T16:29:24.991" v="14" actId="1038"/>
          <ac:spMkLst>
            <pc:docMk/>
            <pc:sldMk cId="1107546528" sldId="258"/>
            <ac:spMk id="25" creationId="{FC11E5CD-9BAF-4C69-B5F8-3273CCAE7304}"/>
          </ac:spMkLst>
        </pc:spChg>
        <pc:spChg chg="mod">
          <ac:chgData name="Thurlby, Georgie" userId="d558c680-0375-49b5-b6ff-6b04cec30c54" providerId="ADAL" clId="{2FB69E08-E977-4EFE-93FE-78C75592FB4B}" dt="2022-01-17T16:29:19.180" v="8" actId="13926"/>
          <ac:spMkLst>
            <pc:docMk/>
            <pc:sldMk cId="1107546528" sldId="258"/>
            <ac:spMk id="26" creationId="{8ECA92C0-757E-4428-8EDF-E13D326DE028}"/>
          </ac:spMkLst>
        </pc:spChg>
        <pc:spChg chg="mod">
          <ac:chgData name="Thurlby, Georgie" userId="d558c680-0375-49b5-b6ff-6b04cec30c54" providerId="ADAL" clId="{2FB69E08-E977-4EFE-93FE-78C75592FB4B}" dt="2022-01-17T16:29:45.022" v="20" actId="1076"/>
          <ac:spMkLst>
            <pc:docMk/>
            <pc:sldMk cId="1107546528" sldId="258"/>
            <ac:spMk id="27" creationId="{C1EB168F-2BD8-4955-9ADC-81CD437B618D}"/>
          </ac:spMkLst>
        </pc:spChg>
        <pc:spChg chg="mod">
          <ac:chgData name="Thurlby, Georgie" userId="d558c680-0375-49b5-b6ff-6b04cec30c54" providerId="ADAL" clId="{2FB69E08-E977-4EFE-93FE-78C75592FB4B}" dt="2022-01-19T10:39:19.941" v="1836" actId="14100"/>
          <ac:spMkLst>
            <pc:docMk/>
            <pc:sldMk cId="1107546528" sldId="258"/>
            <ac:spMk id="29" creationId="{7399AED0-13D8-4661-B440-28696342E770}"/>
          </ac:spMkLst>
        </pc:spChg>
      </pc:sldChg>
      <pc:sldChg chg="delSp modSp mod">
        <pc:chgData name="Thurlby, Georgie" userId="d558c680-0375-49b5-b6ff-6b04cec30c54" providerId="ADAL" clId="{2FB69E08-E977-4EFE-93FE-78C75592FB4B}" dt="2022-01-18T10:16:04.360" v="622" actId="27636"/>
        <pc:sldMkLst>
          <pc:docMk/>
          <pc:sldMk cId="888945681" sldId="260"/>
        </pc:sldMkLst>
        <pc:spChg chg="mod">
          <ac:chgData name="Thurlby, Georgie" userId="d558c680-0375-49b5-b6ff-6b04cec30c54" providerId="ADAL" clId="{2FB69E08-E977-4EFE-93FE-78C75592FB4B}" dt="2022-01-18T10:16:04.360" v="622" actId="27636"/>
          <ac:spMkLst>
            <pc:docMk/>
            <pc:sldMk cId="888945681" sldId="260"/>
            <ac:spMk id="6" creationId="{253DE121-556D-4D85-8FA9-50005F1DF1E0}"/>
          </ac:spMkLst>
        </pc:spChg>
        <pc:spChg chg="del">
          <ac:chgData name="Thurlby, Georgie" userId="d558c680-0375-49b5-b6ff-6b04cec30c54" providerId="ADAL" clId="{2FB69E08-E977-4EFE-93FE-78C75592FB4B}" dt="2022-01-18T10:12:27.398" v="609" actId="478"/>
          <ac:spMkLst>
            <pc:docMk/>
            <pc:sldMk cId="888945681" sldId="260"/>
            <ac:spMk id="11" creationId="{E3B846FE-C53C-4CC6-9246-C7726E42206A}"/>
          </ac:spMkLst>
        </pc:spChg>
        <pc:spChg chg="mod">
          <ac:chgData name="Thurlby, Georgie" userId="d558c680-0375-49b5-b6ff-6b04cec30c54" providerId="ADAL" clId="{2FB69E08-E977-4EFE-93FE-78C75592FB4B}" dt="2022-01-18T10:15:35.057" v="617" actId="13926"/>
          <ac:spMkLst>
            <pc:docMk/>
            <pc:sldMk cId="888945681" sldId="260"/>
            <ac:spMk id="17" creationId="{B5654304-F48C-484F-A512-53E002B29F16}"/>
          </ac:spMkLst>
        </pc:spChg>
        <pc:spChg chg="del">
          <ac:chgData name="Thurlby, Georgie" userId="d558c680-0375-49b5-b6ff-6b04cec30c54" providerId="ADAL" clId="{2FB69E08-E977-4EFE-93FE-78C75592FB4B}" dt="2022-01-18T10:12:39.991" v="611" actId="478"/>
          <ac:spMkLst>
            <pc:docMk/>
            <pc:sldMk cId="888945681" sldId="260"/>
            <ac:spMk id="18" creationId="{E9A0585B-6116-4084-92E7-F17AFFE12B7E}"/>
          </ac:spMkLst>
        </pc:spChg>
        <pc:graphicFrameChg chg="mod">
          <ac:chgData name="Thurlby, Georgie" userId="d558c680-0375-49b5-b6ff-6b04cec30c54" providerId="ADAL" clId="{2FB69E08-E977-4EFE-93FE-78C75592FB4B}" dt="2022-01-18T10:15:29.890" v="615" actId="20577"/>
          <ac:graphicFrameMkLst>
            <pc:docMk/>
            <pc:sldMk cId="888945681" sldId="260"/>
            <ac:graphicFrameMk id="13" creationId="{42993EBA-90C8-4D14-A8CE-8475A9A91956}"/>
          </ac:graphicFrameMkLst>
        </pc:graphicFrameChg>
        <pc:graphicFrameChg chg="mod modGraphic">
          <ac:chgData name="Thurlby, Georgie" userId="d558c680-0375-49b5-b6ff-6b04cec30c54" providerId="ADAL" clId="{2FB69E08-E977-4EFE-93FE-78C75592FB4B}" dt="2022-01-18T10:13:50.289" v="614" actId="404"/>
          <ac:graphicFrameMkLst>
            <pc:docMk/>
            <pc:sldMk cId="888945681" sldId="260"/>
            <ac:graphicFrameMk id="19" creationId="{EEB02A6E-DA73-463C-9D62-B823A950634C}"/>
          </ac:graphicFrameMkLst>
        </pc:graphicFrameChg>
      </pc:sldChg>
      <pc:sldChg chg="modSp mod">
        <pc:chgData name="Thurlby, Georgie" userId="d558c680-0375-49b5-b6ff-6b04cec30c54" providerId="ADAL" clId="{2FB69E08-E977-4EFE-93FE-78C75592FB4B}" dt="2022-01-17T16:38:19.274" v="250" actId="13926"/>
        <pc:sldMkLst>
          <pc:docMk/>
          <pc:sldMk cId="3288684906" sldId="262"/>
        </pc:sldMkLst>
        <pc:graphicFrameChg chg="modGraphic">
          <ac:chgData name="Thurlby, Georgie" userId="d558c680-0375-49b5-b6ff-6b04cec30c54" providerId="ADAL" clId="{2FB69E08-E977-4EFE-93FE-78C75592FB4B}" dt="2022-01-17T16:38:19.274" v="250" actId="13926"/>
          <ac:graphicFrameMkLst>
            <pc:docMk/>
            <pc:sldMk cId="3288684906" sldId="262"/>
            <ac:graphicFrameMk id="4" creationId="{10D1062F-68A8-4FE1-8029-B98E56C6A446}"/>
          </ac:graphicFrameMkLst>
        </pc:graphicFrameChg>
      </pc:sldChg>
      <pc:sldChg chg="addSp delSp modSp mod">
        <pc:chgData name="Thurlby, Georgie" userId="d558c680-0375-49b5-b6ff-6b04cec30c54" providerId="ADAL" clId="{2FB69E08-E977-4EFE-93FE-78C75592FB4B}" dt="2022-01-17T16:46:02.254" v="343" actId="13926"/>
        <pc:sldMkLst>
          <pc:docMk/>
          <pc:sldMk cId="1226638375" sldId="263"/>
        </pc:sldMkLst>
        <pc:spChg chg="mod">
          <ac:chgData name="Thurlby, Georgie" userId="d558c680-0375-49b5-b6ff-6b04cec30c54" providerId="ADAL" clId="{2FB69E08-E977-4EFE-93FE-78C75592FB4B}" dt="2022-01-17T16:43:12.749" v="308" actId="1076"/>
          <ac:spMkLst>
            <pc:docMk/>
            <pc:sldMk cId="1226638375" sldId="263"/>
            <ac:spMk id="3" creationId="{D89080C2-44D7-4992-9626-4DA1195FA47F}"/>
          </ac:spMkLst>
        </pc:spChg>
        <pc:spChg chg="del">
          <ac:chgData name="Thurlby, Georgie" userId="d558c680-0375-49b5-b6ff-6b04cec30c54" providerId="ADAL" clId="{2FB69E08-E977-4EFE-93FE-78C75592FB4B}" dt="2022-01-17T16:39:25.628" v="259" actId="478"/>
          <ac:spMkLst>
            <pc:docMk/>
            <pc:sldMk cId="1226638375" sldId="263"/>
            <ac:spMk id="4" creationId="{5931C57F-31B3-4021-A93A-608B773EEF68}"/>
          </ac:spMkLst>
        </pc:spChg>
        <pc:spChg chg="del">
          <ac:chgData name="Thurlby, Georgie" userId="d558c680-0375-49b5-b6ff-6b04cec30c54" providerId="ADAL" clId="{2FB69E08-E977-4EFE-93FE-78C75592FB4B}" dt="2022-01-17T16:40:30.558" v="274" actId="478"/>
          <ac:spMkLst>
            <pc:docMk/>
            <pc:sldMk cId="1226638375" sldId="263"/>
            <ac:spMk id="6" creationId="{1CF6CB7A-D88F-4ABC-980E-9AB136FCEEE5}"/>
          </ac:spMkLst>
        </pc:spChg>
        <pc:spChg chg="del">
          <ac:chgData name="Thurlby, Georgie" userId="d558c680-0375-49b5-b6ff-6b04cec30c54" providerId="ADAL" clId="{2FB69E08-E977-4EFE-93FE-78C75592FB4B}" dt="2022-01-17T16:42:58.745" v="304" actId="478"/>
          <ac:spMkLst>
            <pc:docMk/>
            <pc:sldMk cId="1226638375" sldId="263"/>
            <ac:spMk id="7" creationId="{D106BCE8-DDB2-4D3F-9C08-0A68205AF9C8}"/>
          </ac:spMkLst>
        </pc:spChg>
        <pc:spChg chg="mod">
          <ac:chgData name="Thurlby, Georgie" userId="d558c680-0375-49b5-b6ff-6b04cec30c54" providerId="ADAL" clId="{2FB69E08-E977-4EFE-93FE-78C75592FB4B}" dt="2022-01-17T16:46:02.254" v="343" actId="13926"/>
          <ac:spMkLst>
            <pc:docMk/>
            <pc:sldMk cId="1226638375" sldId="263"/>
            <ac:spMk id="15" creationId="{A729A1E8-C392-4346-A485-1758BB86BA00}"/>
          </ac:spMkLst>
        </pc:spChg>
        <pc:spChg chg="del">
          <ac:chgData name="Thurlby, Georgie" userId="d558c680-0375-49b5-b6ff-6b04cec30c54" providerId="ADAL" clId="{2FB69E08-E977-4EFE-93FE-78C75592FB4B}" dt="2022-01-17T16:40:22.641" v="272" actId="478"/>
          <ac:spMkLst>
            <pc:docMk/>
            <pc:sldMk cId="1226638375" sldId="263"/>
            <ac:spMk id="21" creationId="{1406B349-507F-4BFC-AF80-7C90C9650D26}"/>
          </ac:spMkLst>
        </pc:spChg>
        <pc:spChg chg="del">
          <ac:chgData name="Thurlby, Georgie" userId="d558c680-0375-49b5-b6ff-6b04cec30c54" providerId="ADAL" clId="{2FB69E08-E977-4EFE-93FE-78C75592FB4B}" dt="2022-01-17T16:39:31.857" v="261" actId="478"/>
          <ac:spMkLst>
            <pc:docMk/>
            <pc:sldMk cId="1226638375" sldId="263"/>
            <ac:spMk id="26" creationId="{70C521FF-B388-416E-9641-FEFA4F1ADB5C}"/>
          </ac:spMkLst>
        </pc:spChg>
        <pc:spChg chg="del">
          <ac:chgData name="Thurlby, Georgie" userId="d558c680-0375-49b5-b6ff-6b04cec30c54" providerId="ADAL" clId="{2FB69E08-E977-4EFE-93FE-78C75592FB4B}" dt="2022-01-17T16:41:48.811" v="288" actId="478"/>
          <ac:spMkLst>
            <pc:docMk/>
            <pc:sldMk cId="1226638375" sldId="263"/>
            <ac:spMk id="27" creationId="{0B4A9345-E484-4F23-93EB-27A82F47B0B4}"/>
          </ac:spMkLst>
        </pc:spChg>
        <pc:spChg chg="del">
          <ac:chgData name="Thurlby, Georgie" userId="d558c680-0375-49b5-b6ff-6b04cec30c54" providerId="ADAL" clId="{2FB69E08-E977-4EFE-93FE-78C75592FB4B}" dt="2022-01-17T16:41:27.881" v="281" actId="478"/>
          <ac:spMkLst>
            <pc:docMk/>
            <pc:sldMk cId="1226638375" sldId="263"/>
            <ac:spMk id="28" creationId="{725C292E-5C5D-419A-BB29-E8A0FF6CCF87}"/>
          </ac:spMkLst>
        </pc:spChg>
        <pc:spChg chg="del">
          <ac:chgData name="Thurlby, Georgie" userId="d558c680-0375-49b5-b6ff-6b04cec30c54" providerId="ADAL" clId="{2FB69E08-E977-4EFE-93FE-78C75592FB4B}" dt="2022-01-17T16:44:50.135" v="326" actId="478"/>
          <ac:spMkLst>
            <pc:docMk/>
            <pc:sldMk cId="1226638375" sldId="263"/>
            <ac:spMk id="30" creationId="{F4AA0EC1-370E-4801-BA3F-7E1A978BFDB8}"/>
          </ac:spMkLst>
        </pc:spChg>
        <pc:spChg chg="del">
          <ac:chgData name="Thurlby, Georgie" userId="d558c680-0375-49b5-b6ff-6b04cec30c54" providerId="ADAL" clId="{2FB69E08-E977-4EFE-93FE-78C75592FB4B}" dt="2022-01-17T16:43:42.532" v="318" actId="478"/>
          <ac:spMkLst>
            <pc:docMk/>
            <pc:sldMk cId="1226638375" sldId="263"/>
            <ac:spMk id="31" creationId="{C479E776-7F50-40FF-A99B-F918964BA1FA}"/>
          </ac:spMkLst>
        </pc:spChg>
        <pc:spChg chg="del">
          <ac:chgData name="Thurlby, Georgie" userId="d558c680-0375-49b5-b6ff-6b04cec30c54" providerId="ADAL" clId="{2FB69E08-E977-4EFE-93FE-78C75592FB4B}" dt="2022-01-17T16:42:50.817" v="302" actId="478"/>
          <ac:spMkLst>
            <pc:docMk/>
            <pc:sldMk cId="1226638375" sldId="263"/>
            <ac:spMk id="32" creationId="{4F580FD5-C5A8-4A94-9FFC-3588F1E9F74C}"/>
          </ac:spMkLst>
        </pc:spChg>
        <pc:spChg chg="del">
          <ac:chgData name="Thurlby, Georgie" userId="d558c680-0375-49b5-b6ff-6b04cec30c54" providerId="ADAL" clId="{2FB69E08-E977-4EFE-93FE-78C75592FB4B}" dt="2022-01-17T16:45:29.121" v="336" actId="478"/>
          <ac:spMkLst>
            <pc:docMk/>
            <pc:sldMk cId="1226638375" sldId="263"/>
            <ac:spMk id="34" creationId="{EF3BAFB7-F133-40C4-A747-CE4CE8037F2B}"/>
          </ac:spMkLst>
        </pc:spChg>
        <pc:spChg chg="add mod">
          <ac:chgData name="Thurlby, Georgie" userId="d558c680-0375-49b5-b6ff-6b04cec30c54" providerId="ADAL" clId="{2FB69E08-E977-4EFE-93FE-78C75592FB4B}" dt="2022-01-17T16:39:29.368" v="260" actId="1076"/>
          <ac:spMkLst>
            <pc:docMk/>
            <pc:sldMk cId="1226638375" sldId="263"/>
            <ac:spMk id="35" creationId="{748E19FF-16F3-4FE7-B94F-394EE1193712}"/>
          </ac:spMkLst>
        </pc:spChg>
        <pc:spChg chg="add mod">
          <ac:chgData name="Thurlby, Georgie" userId="d558c680-0375-49b5-b6ff-6b04cec30c54" providerId="ADAL" clId="{2FB69E08-E977-4EFE-93FE-78C75592FB4B}" dt="2022-01-17T16:39:56.616" v="264" actId="1076"/>
          <ac:spMkLst>
            <pc:docMk/>
            <pc:sldMk cId="1226638375" sldId="263"/>
            <ac:spMk id="36" creationId="{0FCB1F8C-3CB3-48B3-AD6A-C4D2D2926CBA}"/>
          </ac:spMkLst>
        </pc:spChg>
        <pc:spChg chg="add mod">
          <ac:chgData name="Thurlby, Georgie" userId="d558c680-0375-49b5-b6ff-6b04cec30c54" providerId="ADAL" clId="{2FB69E08-E977-4EFE-93FE-78C75592FB4B}" dt="2022-01-17T16:40:26.035" v="273" actId="1076"/>
          <ac:spMkLst>
            <pc:docMk/>
            <pc:sldMk cId="1226638375" sldId="263"/>
            <ac:spMk id="37" creationId="{42E97E74-0854-4BE1-88DA-19D24CB85577}"/>
          </ac:spMkLst>
        </pc:spChg>
        <pc:spChg chg="add mod">
          <ac:chgData name="Thurlby, Georgie" userId="d558c680-0375-49b5-b6ff-6b04cec30c54" providerId="ADAL" clId="{2FB69E08-E977-4EFE-93FE-78C75592FB4B}" dt="2022-01-17T16:41:38.141" v="283" actId="1076"/>
          <ac:spMkLst>
            <pc:docMk/>
            <pc:sldMk cId="1226638375" sldId="263"/>
            <ac:spMk id="38" creationId="{FFFF30FF-5C8F-4799-8BEE-E87E86DFE13A}"/>
          </ac:spMkLst>
        </pc:spChg>
        <pc:spChg chg="add mod">
          <ac:chgData name="Thurlby, Georgie" userId="d558c680-0375-49b5-b6ff-6b04cec30c54" providerId="ADAL" clId="{2FB69E08-E977-4EFE-93FE-78C75592FB4B}" dt="2022-01-17T16:42:00.119" v="291" actId="688"/>
          <ac:spMkLst>
            <pc:docMk/>
            <pc:sldMk cId="1226638375" sldId="263"/>
            <ac:spMk id="39" creationId="{55224FB3-D4E1-44B9-A188-D81D12F7E9A7}"/>
          </ac:spMkLst>
        </pc:spChg>
        <pc:spChg chg="add mod">
          <ac:chgData name="Thurlby, Georgie" userId="d558c680-0375-49b5-b6ff-6b04cec30c54" providerId="ADAL" clId="{2FB69E08-E977-4EFE-93FE-78C75592FB4B}" dt="2022-01-17T16:42:54.717" v="303" actId="1076"/>
          <ac:spMkLst>
            <pc:docMk/>
            <pc:sldMk cId="1226638375" sldId="263"/>
            <ac:spMk id="40" creationId="{CE6C90A7-306B-432A-B10C-A20DD2D0244C}"/>
          </ac:spMkLst>
        </pc:spChg>
        <pc:spChg chg="add mod">
          <ac:chgData name="Thurlby, Georgie" userId="d558c680-0375-49b5-b6ff-6b04cec30c54" providerId="ADAL" clId="{2FB69E08-E977-4EFE-93FE-78C75592FB4B}" dt="2022-01-17T16:44:02.791" v="322" actId="1076"/>
          <ac:spMkLst>
            <pc:docMk/>
            <pc:sldMk cId="1226638375" sldId="263"/>
            <ac:spMk id="41" creationId="{662246F6-F3AD-44B1-B912-8A2BF8CAF82F}"/>
          </ac:spMkLst>
        </pc:spChg>
        <pc:spChg chg="add del mod">
          <ac:chgData name="Thurlby, Georgie" userId="d558c680-0375-49b5-b6ff-6b04cec30c54" providerId="ADAL" clId="{2FB69E08-E977-4EFE-93FE-78C75592FB4B}" dt="2022-01-17T16:44:24.209" v="325" actId="478"/>
          <ac:spMkLst>
            <pc:docMk/>
            <pc:sldMk cId="1226638375" sldId="263"/>
            <ac:spMk id="42" creationId="{AE4AD628-3E0B-4538-B567-31BB7432BF55}"/>
          </ac:spMkLst>
        </pc:spChg>
        <pc:spChg chg="add mod">
          <ac:chgData name="Thurlby, Georgie" userId="d558c680-0375-49b5-b6ff-6b04cec30c54" providerId="ADAL" clId="{2FB69E08-E977-4EFE-93FE-78C75592FB4B}" dt="2022-01-17T16:45:08.622" v="330" actId="1035"/>
          <ac:spMkLst>
            <pc:docMk/>
            <pc:sldMk cId="1226638375" sldId="263"/>
            <ac:spMk id="43" creationId="{4D072D42-EEBF-4008-81BB-CBBBB9695BB2}"/>
          </ac:spMkLst>
        </pc:spChg>
        <pc:spChg chg="add mod">
          <ac:chgData name="Thurlby, Georgie" userId="d558c680-0375-49b5-b6ff-6b04cec30c54" providerId="ADAL" clId="{2FB69E08-E977-4EFE-93FE-78C75592FB4B}" dt="2022-01-17T16:45:35.681" v="338" actId="1076"/>
          <ac:spMkLst>
            <pc:docMk/>
            <pc:sldMk cId="1226638375" sldId="263"/>
            <ac:spMk id="44" creationId="{EB70C61D-832A-4622-8DFF-1FEBE6492585}"/>
          </ac:spMkLst>
        </pc:spChg>
        <pc:graphicFrameChg chg="modGraphic">
          <ac:chgData name="Thurlby, Georgie" userId="d558c680-0375-49b5-b6ff-6b04cec30c54" providerId="ADAL" clId="{2FB69E08-E977-4EFE-93FE-78C75592FB4B}" dt="2022-01-17T16:45:37.386" v="339" actId="13926"/>
          <ac:graphicFrameMkLst>
            <pc:docMk/>
            <pc:sldMk cId="1226638375" sldId="263"/>
            <ac:graphicFrameMk id="23" creationId="{167AD864-C0AF-4936-8599-0844578C2E6B}"/>
          </ac:graphicFrameMkLst>
        </pc:graphicFrameChg>
      </pc:sldChg>
      <pc:sldChg chg="addSp modSp mod">
        <pc:chgData name="Thurlby, Georgie" userId="d558c680-0375-49b5-b6ff-6b04cec30c54" providerId="ADAL" clId="{2FB69E08-E977-4EFE-93FE-78C75592FB4B}" dt="2022-01-18T19:13:12.062" v="1569" actId="1076"/>
        <pc:sldMkLst>
          <pc:docMk/>
          <pc:sldMk cId="393568410" sldId="267"/>
        </pc:sldMkLst>
        <pc:spChg chg="add mod">
          <ac:chgData name="Thurlby, Georgie" userId="d558c680-0375-49b5-b6ff-6b04cec30c54" providerId="ADAL" clId="{2FB69E08-E977-4EFE-93FE-78C75592FB4B}" dt="2022-01-18T19:13:12.062" v="1569" actId="1076"/>
          <ac:spMkLst>
            <pc:docMk/>
            <pc:sldMk cId="393568410" sldId="267"/>
            <ac:spMk id="13" creationId="{E308E4CA-1C34-46A1-82B8-6A71756AD6DC}"/>
          </ac:spMkLst>
        </pc:spChg>
        <pc:spChg chg="mod">
          <ac:chgData name="Thurlby, Georgie" userId="d558c680-0375-49b5-b6ff-6b04cec30c54" providerId="ADAL" clId="{2FB69E08-E977-4EFE-93FE-78C75592FB4B}" dt="2022-01-18T10:47:06.182" v="661" actId="207"/>
          <ac:spMkLst>
            <pc:docMk/>
            <pc:sldMk cId="393568410" sldId="267"/>
            <ac:spMk id="22" creationId="{04656C06-5201-4824-B8E2-B8CB99B6D20E}"/>
          </ac:spMkLst>
        </pc:spChg>
        <pc:graphicFrameChg chg="mod modGraphic">
          <ac:chgData name="Thurlby, Georgie" userId="d558c680-0375-49b5-b6ff-6b04cec30c54" providerId="ADAL" clId="{2FB69E08-E977-4EFE-93FE-78C75592FB4B}" dt="2022-01-18T19:13:08.770" v="1568" actId="1038"/>
          <ac:graphicFrameMkLst>
            <pc:docMk/>
            <pc:sldMk cId="393568410" sldId="267"/>
            <ac:graphicFrameMk id="14" creationId="{334408DE-5A57-4A9C-8447-611B88A4D4EF}"/>
          </ac:graphicFrameMkLst>
        </pc:graphicFrameChg>
        <pc:graphicFrameChg chg="mod modGraphic">
          <ac:chgData name="Thurlby, Georgie" userId="d558c680-0375-49b5-b6ff-6b04cec30c54" providerId="ADAL" clId="{2FB69E08-E977-4EFE-93FE-78C75592FB4B}" dt="2022-01-18T14:27:04.145" v="743" actId="14100"/>
          <ac:graphicFrameMkLst>
            <pc:docMk/>
            <pc:sldMk cId="393568410" sldId="267"/>
            <ac:graphicFrameMk id="18" creationId="{3A5D15DF-FBC5-48A9-B0D4-5E25B356AC64}"/>
          </ac:graphicFrameMkLst>
        </pc:graphicFrameChg>
        <pc:graphicFrameChg chg="mod">
          <ac:chgData name="Thurlby, Georgie" userId="d558c680-0375-49b5-b6ff-6b04cec30c54" providerId="ADAL" clId="{2FB69E08-E977-4EFE-93FE-78C75592FB4B}" dt="2022-01-18T10:47:10.048" v="662" actId="1076"/>
          <ac:graphicFrameMkLst>
            <pc:docMk/>
            <pc:sldMk cId="393568410" sldId="267"/>
            <ac:graphicFrameMk id="25" creationId="{43C7C561-ABEB-49A4-B09D-6E3494E92839}"/>
          </ac:graphicFrameMkLst>
        </pc:graphicFrameChg>
        <pc:picChg chg="mod">
          <ac:chgData name="Thurlby, Georgie" userId="d558c680-0375-49b5-b6ff-6b04cec30c54" providerId="ADAL" clId="{2FB69E08-E977-4EFE-93FE-78C75592FB4B}" dt="2022-01-18T10:47:59.151" v="674" actId="1076"/>
          <ac:picMkLst>
            <pc:docMk/>
            <pc:sldMk cId="393568410" sldId="267"/>
            <ac:picMk id="19" creationId="{50F396B4-B077-419F-9396-2D24FDDC971B}"/>
          </ac:picMkLst>
        </pc:picChg>
      </pc:sldChg>
      <pc:sldChg chg="modSp mod">
        <pc:chgData name="Thurlby, Georgie" userId="d558c680-0375-49b5-b6ff-6b04cec30c54" providerId="ADAL" clId="{2FB69E08-E977-4EFE-93FE-78C75592FB4B}" dt="2022-01-17T17:09:32.564" v="458"/>
        <pc:sldMkLst>
          <pc:docMk/>
          <pc:sldMk cId="2907745889" sldId="268"/>
        </pc:sldMkLst>
        <pc:spChg chg="mod">
          <ac:chgData name="Thurlby, Georgie" userId="d558c680-0375-49b5-b6ff-6b04cec30c54" providerId="ADAL" clId="{2FB69E08-E977-4EFE-93FE-78C75592FB4B}" dt="2022-01-17T17:07:19.217" v="437" actId="13926"/>
          <ac:spMkLst>
            <pc:docMk/>
            <pc:sldMk cId="2907745889" sldId="268"/>
            <ac:spMk id="11" creationId="{6DC9AC11-59C2-4FD6-AE4E-07948C61059B}"/>
          </ac:spMkLst>
        </pc:spChg>
        <pc:spChg chg="mod">
          <ac:chgData name="Thurlby, Georgie" userId="d558c680-0375-49b5-b6ff-6b04cec30c54" providerId="ADAL" clId="{2FB69E08-E977-4EFE-93FE-78C75592FB4B}" dt="2022-01-17T17:08:55.710" v="451" actId="13926"/>
          <ac:spMkLst>
            <pc:docMk/>
            <pc:sldMk cId="2907745889" sldId="268"/>
            <ac:spMk id="12" creationId="{CD0A3D1C-A0CC-4562-9AB4-B01BFE53ED63}"/>
          </ac:spMkLst>
        </pc:spChg>
        <pc:graphicFrameChg chg="mod">
          <ac:chgData name="Thurlby, Georgie" userId="d558c680-0375-49b5-b6ff-6b04cec30c54" providerId="ADAL" clId="{2FB69E08-E977-4EFE-93FE-78C75592FB4B}" dt="2022-01-17T17:09:32.564" v="458"/>
          <ac:graphicFrameMkLst>
            <pc:docMk/>
            <pc:sldMk cId="2907745889" sldId="268"/>
            <ac:graphicFrameMk id="13" creationId="{B0361267-A72A-4B67-907F-365BE2A2E92B}"/>
          </ac:graphicFrameMkLst>
        </pc:graphicFrameChg>
        <pc:graphicFrameChg chg="modGraphic">
          <ac:chgData name="Thurlby, Georgie" userId="d558c680-0375-49b5-b6ff-6b04cec30c54" providerId="ADAL" clId="{2FB69E08-E977-4EFE-93FE-78C75592FB4B}" dt="2022-01-17T17:08:01.026" v="445" actId="404"/>
          <ac:graphicFrameMkLst>
            <pc:docMk/>
            <pc:sldMk cId="2907745889" sldId="268"/>
            <ac:graphicFrameMk id="14" creationId="{334408DE-5A57-4A9C-8447-611B88A4D4EF}"/>
          </ac:graphicFrameMkLst>
        </pc:graphicFrameChg>
        <pc:graphicFrameChg chg="modGraphic">
          <ac:chgData name="Thurlby, Georgie" userId="d558c680-0375-49b5-b6ff-6b04cec30c54" providerId="ADAL" clId="{2FB69E08-E977-4EFE-93FE-78C75592FB4B}" dt="2022-01-17T17:08:14.916" v="447" actId="207"/>
          <ac:graphicFrameMkLst>
            <pc:docMk/>
            <pc:sldMk cId="2907745889" sldId="268"/>
            <ac:graphicFrameMk id="18" creationId="{B4FE33BC-0A64-4981-BE30-D05D8670343B}"/>
          </ac:graphicFrameMkLst>
        </pc:graphicFrameChg>
      </pc:sldChg>
      <pc:sldChg chg="modSp mod">
        <pc:chgData name="Thurlby, Georgie" userId="d558c680-0375-49b5-b6ff-6b04cec30c54" providerId="ADAL" clId="{2FB69E08-E977-4EFE-93FE-78C75592FB4B}" dt="2022-01-19T10:35:43.249" v="1673" actId="20577"/>
        <pc:sldMkLst>
          <pc:docMk/>
          <pc:sldMk cId="2980725833" sldId="270"/>
        </pc:sldMkLst>
        <pc:spChg chg="mod">
          <ac:chgData name="Thurlby, Georgie" userId="d558c680-0375-49b5-b6ff-6b04cec30c54" providerId="ADAL" clId="{2FB69E08-E977-4EFE-93FE-78C75592FB4B}" dt="2022-01-19T10:35:43.249" v="1673" actId="20577"/>
          <ac:spMkLst>
            <pc:docMk/>
            <pc:sldMk cId="2980725833" sldId="270"/>
            <ac:spMk id="10" creationId="{37972082-9DF5-4831-9F25-F96E9F642F6E}"/>
          </ac:spMkLst>
        </pc:spChg>
        <pc:spChg chg="mod">
          <ac:chgData name="Thurlby, Georgie" userId="d558c680-0375-49b5-b6ff-6b04cec30c54" providerId="ADAL" clId="{2FB69E08-E977-4EFE-93FE-78C75592FB4B}" dt="2022-01-17T17:07:03.601" v="436" actId="13926"/>
          <ac:spMkLst>
            <pc:docMk/>
            <pc:sldMk cId="2980725833" sldId="270"/>
            <ac:spMk id="20" creationId="{86C26A01-CA67-4425-9574-48762B59A75F}"/>
          </ac:spMkLst>
        </pc:spChg>
        <pc:graphicFrameChg chg="modGraphic">
          <ac:chgData name="Thurlby, Georgie" userId="d558c680-0375-49b5-b6ff-6b04cec30c54" providerId="ADAL" clId="{2FB69E08-E977-4EFE-93FE-78C75592FB4B}" dt="2022-01-18T16:30:34.059" v="951" actId="20577"/>
          <ac:graphicFrameMkLst>
            <pc:docMk/>
            <pc:sldMk cId="2980725833" sldId="270"/>
            <ac:graphicFrameMk id="18" creationId="{3A5D15DF-FBC5-48A9-B0D4-5E25B356AC64}"/>
          </ac:graphicFrameMkLst>
        </pc:graphicFrameChg>
        <pc:graphicFrameChg chg="mod">
          <ac:chgData name="Thurlby, Georgie" userId="d558c680-0375-49b5-b6ff-6b04cec30c54" providerId="ADAL" clId="{2FB69E08-E977-4EFE-93FE-78C75592FB4B}" dt="2022-01-17T17:06:41.884" v="434" actId="1076"/>
          <ac:graphicFrameMkLst>
            <pc:docMk/>
            <pc:sldMk cId="2980725833" sldId="270"/>
            <ac:graphicFrameMk id="19" creationId="{2A0E57C1-691D-430F-AE87-665C20268CE5}"/>
          </ac:graphicFrameMkLst>
        </pc:graphicFrameChg>
      </pc:sldChg>
      <pc:sldChg chg="modSp mod">
        <pc:chgData name="Thurlby, Georgie" userId="d558c680-0375-49b5-b6ff-6b04cec30c54" providerId="ADAL" clId="{2FB69E08-E977-4EFE-93FE-78C75592FB4B}" dt="2022-01-17T17:02:40.957" v="346" actId="13926"/>
        <pc:sldMkLst>
          <pc:docMk/>
          <pc:sldMk cId="1958116733" sldId="271"/>
        </pc:sldMkLst>
        <pc:spChg chg="mod">
          <ac:chgData name="Thurlby, Georgie" userId="d558c680-0375-49b5-b6ff-6b04cec30c54" providerId="ADAL" clId="{2FB69E08-E977-4EFE-93FE-78C75592FB4B}" dt="2022-01-17T17:02:40.957" v="346" actId="13926"/>
          <ac:spMkLst>
            <pc:docMk/>
            <pc:sldMk cId="1958116733" sldId="271"/>
            <ac:spMk id="14" creationId="{2F6C7034-E87D-42D7-BB69-BB22C5B04FB4}"/>
          </ac:spMkLst>
        </pc:spChg>
        <pc:graphicFrameChg chg="modGraphic">
          <ac:chgData name="Thurlby, Georgie" userId="d558c680-0375-49b5-b6ff-6b04cec30c54" providerId="ADAL" clId="{2FB69E08-E977-4EFE-93FE-78C75592FB4B}" dt="2022-01-17T17:02:02.260" v="345" actId="207"/>
          <ac:graphicFrameMkLst>
            <pc:docMk/>
            <pc:sldMk cId="1958116733" sldId="271"/>
            <ac:graphicFrameMk id="18" creationId="{157A4DF9-0903-419E-B301-D1E3E56EA75E}"/>
          </ac:graphicFrameMkLst>
        </pc:graphicFrameChg>
      </pc:sldChg>
      <pc:sldChg chg="modSp mod">
        <pc:chgData name="Thurlby, Georgie" userId="d558c680-0375-49b5-b6ff-6b04cec30c54" providerId="ADAL" clId="{2FB69E08-E977-4EFE-93FE-78C75592FB4B}" dt="2022-01-19T10:34:00.081" v="1656" actId="207"/>
        <pc:sldMkLst>
          <pc:docMk/>
          <pc:sldMk cId="2036077988" sldId="273"/>
        </pc:sldMkLst>
        <pc:spChg chg="mod">
          <ac:chgData name="Thurlby, Georgie" userId="d558c680-0375-49b5-b6ff-6b04cec30c54" providerId="ADAL" clId="{2FB69E08-E977-4EFE-93FE-78C75592FB4B}" dt="2022-01-17T17:09:47.355" v="459" actId="13926"/>
          <ac:spMkLst>
            <pc:docMk/>
            <pc:sldMk cId="2036077988" sldId="273"/>
            <ac:spMk id="12" creationId="{05634168-5104-4B96-BA58-EB19AE0038B6}"/>
          </ac:spMkLst>
        </pc:spChg>
        <pc:graphicFrameChg chg="mod">
          <ac:chgData name="Thurlby, Georgie" userId="d558c680-0375-49b5-b6ff-6b04cec30c54" providerId="ADAL" clId="{2FB69E08-E977-4EFE-93FE-78C75592FB4B}" dt="2022-01-17T17:18:25.502" v="460" actId="1076"/>
          <ac:graphicFrameMkLst>
            <pc:docMk/>
            <pc:sldMk cId="2036077988" sldId="273"/>
            <ac:graphicFrameMk id="13" creationId="{DC1CFE61-F727-42DD-9A5C-F37B0D2D1FDC}"/>
          </ac:graphicFrameMkLst>
        </pc:graphicFrameChg>
        <pc:graphicFrameChg chg="mod modGraphic">
          <ac:chgData name="Thurlby, Georgie" userId="d558c680-0375-49b5-b6ff-6b04cec30c54" providerId="ADAL" clId="{2FB69E08-E977-4EFE-93FE-78C75592FB4B}" dt="2022-01-19T10:34:00.081" v="1656" actId="207"/>
          <ac:graphicFrameMkLst>
            <pc:docMk/>
            <pc:sldMk cId="2036077988" sldId="273"/>
            <ac:graphicFrameMk id="18" creationId="{3A5D15DF-FBC5-48A9-B0D4-5E25B356AC64}"/>
          </ac:graphicFrameMkLst>
        </pc:graphicFrameChg>
      </pc:sldChg>
      <pc:sldChg chg="delSp modSp mod">
        <pc:chgData name="Thurlby, Georgie" userId="d558c680-0375-49b5-b6ff-6b04cec30c54" providerId="ADAL" clId="{2FB69E08-E977-4EFE-93FE-78C75592FB4B}" dt="2022-01-17T17:21:54.916" v="541" actId="1076"/>
        <pc:sldMkLst>
          <pc:docMk/>
          <pc:sldMk cId="3876018751" sldId="276"/>
        </pc:sldMkLst>
        <pc:spChg chg="mod">
          <ac:chgData name="Thurlby, Georgie" userId="d558c680-0375-49b5-b6ff-6b04cec30c54" providerId="ADAL" clId="{2FB69E08-E977-4EFE-93FE-78C75592FB4B}" dt="2022-01-17T17:20:30.016" v="529" actId="1076"/>
          <ac:spMkLst>
            <pc:docMk/>
            <pc:sldMk cId="3876018751" sldId="276"/>
            <ac:spMk id="16" creationId="{717368DC-B5D9-49D4-BFFB-042C9856ED44}"/>
          </ac:spMkLst>
        </pc:spChg>
        <pc:spChg chg="del">
          <ac:chgData name="Thurlby, Georgie" userId="d558c680-0375-49b5-b6ff-6b04cec30c54" providerId="ADAL" clId="{2FB69E08-E977-4EFE-93FE-78C75592FB4B}" dt="2022-01-17T17:20:20.153" v="526" actId="478"/>
          <ac:spMkLst>
            <pc:docMk/>
            <pc:sldMk cId="3876018751" sldId="276"/>
            <ac:spMk id="23" creationId="{29AE1DB1-D328-428F-ACF9-36F9DD0C7995}"/>
          </ac:spMkLst>
        </pc:spChg>
        <pc:spChg chg="mod">
          <ac:chgData name="Thurlby, Georgie" userId="d558c680-0375-49b5-b6ff-6b04cec30c54" providerId="ADAL" clId="{2FB69E08-E977-4EFE-93FE-78C75592FB4B}" dt="2022-01-17T17:21:54.916" v="541" actId="1076"/>
          <ac:spMkLst>
            <pc:docMk/>
            <pc:sldMk cId="3876018751" sldId="276"/>
            <ac:spMk id="25" creationId="{1323F25C-69D4-4D52-A7F3-16B576E54374}"/>
          </ac:spMkLst>
        </pc:spChg>
        <pc:graphicFrameChg chg="mod modGraphic">
          <ac:chgData name="Thurlby, Georgie" userId="d558c680-0375-49b5-b6ff-6b04cec30c54" providerId="ADAL" clId="{2FB69E08-E977-4EFE-93FE-78C75592FB4B}" dt="2022-01-17T17:20:54.493" v="530" actId="113"/>
          <ac:graphicFrameMkLst>
            <pc:docMk/>
            <pc:sldMk cId="3876018751" sldId="276"/>
            <ac:graphicFrameMk id="3" creationId="{C4115ED2-E034-4825-B91F-FBBA0E0CF15F}"/>
          </ac:graphicFrameMkLst>
        </pc:graphicFrameChg>
        <pc:graphicFrameChg chg="modGraphic">
          <ac:chgData name="Thurlby, Georgie" userId="d558c680-0375-49b5-b6ff-6b04cec30c54" providerId="ADAL" clId="{2FB69E08-E977-4EFE-93FE-78C75592FB4B}" dt="2022-01-17T17:20:14.287" v="525" actId="404"/>
          <ac:graphicFrameMkLst>
            <pc:docMk/>
            <pc:sldMk cId="3876018751" sldId="276"/>
            <ac:graphicFrameMk id="18" creationId="{3A5D15DF-FBC5-48A9-B0D4-5E25B356AC64}"/>
          </ac:graphicFrameMkLst>
        </pc:graphicFrameChg>
        <pc:graphicFrameChg chg="mod">
          <ac:chgData name="Thurlby, Georgie" userId="d558c680-0375-49b5-b6ff-6b04cec30c54" providerId="ADAL" clId="{2FB69E08-E977-4EFE-93FE-78C75592FB4B}" dt="2022-01-17T17:21:40.966" v="537" actId="20577"/>
          <ac:graphicFrameMkLst>
            <pc:docMk/>
            <pc:sldMk cId="3876018751" sldId="276"/>
            <ac:graphicFrameMk id="26" creationId="{8CF9C858-CC3C-4E17-B8E0-5395098AA855}"/>
          </ac:graphicFrameMkLst>
        </pc:graphicFrameChg>
        <pc:picChg chg="mod">
          <ac:chgData name="Thurlby, Georgie" userId="d558c680-0375-49b5-b6ff-6b04cec30c54" providerId="ADAL" clId="{2FB69E08-E977-4EFE-93FE-78C75592FB4B}" dt="2022-01-17T17:20:28.152" v="528" actId="1076"/>
          <ac:picMkLst>
            <pc:docMk/>
            <pc:sldMk cId="3876018751" sldId="276"/>
            <ac:picMk id="24" creationId="{BFB06D05-ABF4-4CE0-82F5-C1744C6C383C}"/>
          </ac:picMkLst>
        </pc:picChg>
      </pc:sldChg>
      <pc:sldChg chg="modSp mod">
        <pc:chgData name="Thurlby, Georgie" userId="d558c680-0375-49b5-b6ff-6b04cec30c54" providerId="ADAL" clId="{2FB69E08-E977-4EFE-93FE-78C75592FB4B}" dt="2022-01-18T18:09:08.586" v="1307" actId="20577"/>
        <pc:sldMkLst>
          <pc:docMk/>
          <pc:sldMk cId="4098318913" sldId="277"/>
        </pc:sldMkLst>
        <pc:spChg chg="mod">
          <ac:chgData name="Thurlby, Georgie" userId="d558c680-0375-49b5-b6ff-6b04cec30c54" providerId="ADAL" clId="{2FB69E08-E977-4EFE-93FE-78C75592FB4B}" dt="2022-01-17T17:19:03.947" v="463" actId="13926"/>
          <ac:spMkLst>
            <pc:docMk/>
            <pc:sldMk cId="4098318913" sldId="277"/>
            <ac:spMk id="14" creationId="{C6961DCD-11D5-4D63-92B8-7CEDF059D36C}"/>
          </ac:spMkLst>
        </pc:spChg>
        <pc:graphicFrameChg chg="mod">
          <ac:chgData name="Thurlby, Georgie" userId="d558c680-0375-49b5-b6ff-6b04cec30c54" providerId="ADAL" clId="{2FB69E08-E977-4EFE-93FE-78C75592FB4B}" dt="2022-01-17T17:19:09.865" v="465" actId="20577"/>
          <ac:graphicFrameMkLst>
            <pc:docMk/>
            <pc:sldMk cId="4098318913" sldId="277"/>
            <ac:graphicFrameMk id="13" creationId="{38685EA0-EC25-4768-9BC1-864E235859A2}"/>
          </ac:graphicFrameMkLst>
        </pc:graphicFrameChg>
        <pc:graphicFrameChg chg="modGraphic">
          <ac:chgData name="Thurlby, Georgie" userId="d558c680-0375-49b5-b6ff-6b04cec30c54" providerId="ADAL" clId="{2FB69E08-E977-4EFE-93FE-78C75592FB4B}" dt="2022-01-18T18:09:08.586" v="1307" actId="20577"/>
          <ac:graphicFrameMkLst>
            <pc:docMk/>
            <pc:sldMk cId="4098318913" sldId="277"/>
            <ac:graphicFrameMk id="18" creationId="{3A5D15DF-FBC5-48A9-B0D4-5E25B356AC64}"/>
          </ac:graphicFrameMkLst>
        </pc:graphicFrameChg>
      </pc:sldChg>
      <pc:sldChg chg="modSp mod">
        <pc:chgData name="Thurlby, Georgie" userId="d558c680-0375-49b5-b6ff-6b04cec30c54" providerId="ADAL" clId="{2FB69E08-E977-4EFE-93FE-78C75592FB4B}" dt="2022-01-18T10:49:30.201" v="698" actId="27918"/>
        <pc:sldMkLst>
          <pc:docMk/>
          <pc:sldMk cId="1033005060" sldId="280"/>
        </pc:sldMkLst>
        <pc:spChg chg="mod">
          <ac:chgData name="Thurlby, Georgie" userId="d558c680-0375-49b5-b6ff-6b04cec30c54" providerId="ADAL" clId="{2FB69E08-E977-4EFE-93FE-78C75592FB4B}" dt="2022-01-18T10:49:18.496" v="693" actId="207"/>
          <ac:spMkLst>
            <pc:docMk/>
            <pc:sldMk cId="1033005060" sldId="280"/>
            <ac:spMk id="14" creationId="{D788F694-0AEF-4488-9A27-41317B0001C9}"/>
          </ac:spMkLst>
        </pc:spChg>
        <pc:graphicFrameChg chg="mod">
          <ac:chgData name="Thurlby, Georgie" userId="d558c680-0375-49b5-b6ff-6b04cec30c54" providerId="ADAL" clId="{2FB69E08-E977-4EFE-93FE-78C75592FB4B}" dt="2022-01-18T10:49:22.807" v="695" actId="20577"/>
          <ac:graphicFrameMkLst>
            <pc:docMk/>
            <pc:sldMk cId="1033005060" sldId="280"/>
            <ac:graphicFrameMk id="13" creationId="{DAE9453D-F176-45ED-BBB8-9FD77E4536B3}"/>
          </ac:graphicFrameMkLst>
        </pc:graphicFrameChg>
        <pc:graphicFrameChg chg="mod modGraphic">
          <ac:chgData name="Thurlby, Georgie" userId="d558c680-0375-49b5-b6ff-6b04cec30c54" providerId="ADAL" clId="{2FB69E08-E977-4EFE-93FE-78C75592FB4B}" dt="2022-01-18T10:48:40.745" v="678" actId="14100"/>
          <ac:graphicFrameMkLst>
            <pc:docMk/>
            <pc:sldMk cId="1033005060" sldId="280"/>
            <ac:graphicFrameMk id="18" creationId="{3A5D15DF-FBC5-48A9-B0D4-5E25B356AC64}"/>
          </ac:graphicFrameMkLst>
        </pc:graphicFrameChg>
      </pc:sldChg>
      <pc:sldChg chg="modSp mod">
        <pc:chgData name="Thurlby, Georgie" userId="d558c680-0375-49b5-b6ff-6b04cec30c54" providerId="ADAL" clId="{2FB69E08-E977-4EFE-93FE-78C75592FB4B}" dt="2022-01-18T19:06:45.982" v="1318" actId="20577"/>
        <pc:sldMkLst>
          <pc:docMk/>
          <pc:sldMk cId="2621693600" sldId="281"/>
        </pc:sldMkLst>
        <pc:spChg chg="mod">
          <ac:chgData name="Thurlby, Georgie" userId="d558c680-0375-49b5-b6ff-6b04cec30c54" providerId="ADAL" clId="{2FB69E08-E977-4EFE-93FE-78C75592FB4B}" dt="2022-01-17T17:22:39.090" v="548" actId="1076"/>
          <ac:spMkLst>
            <pc:docMk/>
            <pc:sldMk cId="2621693600" sldId="281"/>
            <ac:spMk id="12" creationId="{6CB51028-D2E8-413B-ADED-818F3684595A}"/>
          </ac:spMkLst>
        </pc:spChg>
        <pc:spChg chg="mod">
          <ac:chgData name="Thurlby, Georgie" userId="d558c680-0375-49b5-b6ff-6b04cec30c54" providerId="ADAL" clId="{2FB69E08-E977-4EFE-93FE-78C75592FB4B}" dt="2022-01-17T17:24:03.483" v="554" actId="13926"/>
          <ac:spMkLst>
            <pc:docMk/>
            <pc:sldMk cId="2621693600" sldId="281"/>
            <ac:spMk id="15" creationId="{134CDE02-E0C7-436B-99AF-E093A452B6D3}"/>
          </ac:spMkLst>
        </pc:spChg>
        <pc:graphicFrameChg chg="mod modGraphic">
          <ac:chgData name="Thurlby, Georgie" userId="d558c680-0375-49b5-b6ff-6b04cec30c54" providerId="ADAL" clId="{2FB69E08-E977-4EFE-93FE-78C75592FB4B}" dt="2022-01-18T19:06:45.982" v="1318" actId="20577"/>
          <ac:graphicFrameMkLst>
            <pc:docMk/>
            <pc:sldMk cId="2621693600" sldId="281"/>
            <ac:graphicFrameMk id="11" creationId="{0C44E16F-01FD-4221-B756-8C5B40191C06}"/>
          </ac:graphicFrameMkLst>
        </pc:graphicFrameChg>
        <pc:graphicFrameChg chg="modGraphic">
          <ac:chgData name="Thurlby, Georgie" userId="d558c680-0375-49b5-b6ff-6b04cec30c54" providerId="ADAL" clId="{2FB69E08-E977-4EFE-93FE-78C75592FB4B}" dt="2022-01-17T17:22:54.046" v="551" actId="403"/>
          <ac:graphicFrameMkLst>
            <pc:docMk/>
            <pc:sldMk cId="2621693600" sldId="281"/>
            <ac:graphicFrameMk id="14" creationId="{334408DE-5A57-4A9C-8447-611B88A4D4EF}"/>
          </ac:graphicFrameMkLst>
        </pc:graphicFrameChg>
        <pc:graphicFrameChg chg="mod">
          <ac:chgData name="Thurlby, Georgie" userId="d558c680-0375-49b5-b6ff-6b04cec30c54" providerId="ADAL" clId="{2FB69E08-E977-4EFE-93FE-78C75592FB4B}" dt="2022-01-17T17:23:37.194" v="553"/>
          <ac:graphicFrameMkLst>
            <pc:docMk/>
            <pc:sldMk cId="2621693600" sldId="281"/>
            <ac:graphicFrameMk id="16" creationId="{BD501230-3F8D-42ED-AC6E-EC72585E0756}"/>
          </ac:graphicFrameMkLst>
        </pc:graphicFrameChg>
        <pc:picChg chg="mod">
          <ac:chgData name="Thurlby, Georgie" userId="d558c680-0375-49b5-b6ff-6b04cec30c54" providerId="ADAL" clId="{2FB69E08-E977-4EFE-93FE-78C75592FB4B}" dt="2022-01-17T17:22:35.937" v="547" actId="1076"/>
          <ac:picMkLst>
            <pc:docMk/>
            <pc:sldMk cId="2621693600" sldId="281"/>
            <ac:picMk id="10" creationId="{4F7D96A0-49AF-4BAF-8D80-8F3D06BD0666}"/>
          </ac:picMkLst>
        </pc:picChg>
      </pc:sldChg>
      <pc:sldChg chg="modSp mod">
        <pc:chgData name="Thurlby, Georgie" userId="d558c680-0375-49b5-b6ff-6b04cec30c54" providerId="ADAL" clId="{2FB69E08-E977-4EFE-93FE-78C75592FB4B}" dt="2022-01-18T10:10:51.395" v="596" actId="20577"/>
        <pc:sldMkLst>
          <pc:docMk/>
          <pc:sldMk cId="652799106" sldId="283"/>
        </pc:sldMkLst>
        <pc:spChg chg="mod">
          <ac:chgData name="Thurlby, Georgie" userId="d558c680-0375-49b5-b6ff-6b04cec30c54" providerId="ADAL" clId="{2FB69E08-E977-4EFE-93FE-78C75592FB4B}" dt="2022-01-18T09:59:44.331" v="570" actId="13926"/>
          <ac:spMkLst>
            <pc:docMk/>
            <pc:sldMk cId="652799106" sldId="283"/>
            <ac:spMk id="12" creationId="{FE9BCABB-7B62-4C1A-B5E1-3A35F460395F}"/>
          </ac:spMkLst>
        </pc:spChg>
        <pc:graphicFrameChg chg="mod">
          <ac:chgData name="Thurlby, Georgie" userId="d558c680-0375-49b5-b6ff-6b04cec30c54" providerId="ADAL" clId="{2FB69E08-E977-4EFE-93FE-78C75592FB4B}" dt="2022-01-18T09:59:19.484" v="564" actId="20577"/>
          <ac:graphicFrameMkLst>
            <pc:docMk/>
            <pc:sldMk cId="652799106" sldId="283"/>
            <ac:graphicFrameMk id="13" creationId="{D890B8AB-34A9-4690-9FFE-7EC06516A335}"/>
          </ac:graphicFrameMkLst>
        </pc:graphicFrameChg>
        <pc:graphicFrameChg chg="modGraphic">
          <ac:chgData name="Thurlby, Georgie" userId="d558c680-0375-49b5-b6ff-6b04cec30c54" providerId="ADAL" clId="{2FB69E08-E977-4EFE-93FE-78C75592FB4B}" dt="2022-01-18T10:10:51.395" v="596" actId="20577"/>
          <ac:graphicFrameMkLst>
            <pc:docMk/>
            <pc:sldMk cId="652799106" sldId="283"/>
            <ac:graphicFrameMk id="17" creationId="{4B5F6C5D-BE00-410F-A0D6-C078168FB706}"/>
          </ac:graphicFrameMkLst>
        </pc:graphicFrameChg>
      </pc:sldChg>
      <pc:sldChg chg="modSp mod">
        <pc:chgData name="Thurlby, Georgie" userId="d558c680-0375-49b5-b6ff-6b04cec30c54" providerId="ADAL" clId="{2FB69E08-E977-4EFE-93FE-78C75592FB4B}" dt="2022-01-18T19:09:13.462" v="1326" actId="14100"/>
        <pc:sldMkLst>
          <pc:docMk/>
          <pc:sldMk cId="470298981" sldId="284"/>
        </pc:sldMkLst>
        <pc:graphicFrameChg chg="mod modGraphic">
          <ac:chgData name="Thurlby, Georgie" userId="d558c680-0375-49b5-b6ff-6b04cec30c54" providerId="ADAL" clId="{2FB69E08-E977-4EFE-93FE-78C75592FB4B}" dt="2022-01-18T19:09:13.462" v="1326" actId="14100"/>
          <ac:graphicFrameMkLst>
            <pc:docMk/>
            <pc:sldMk cId="470298981" sldId="284"/>
            <ac:graphicFrameMk id="11" creationId="{6F92758E-A3A6-4EAA-BEDB-9075FF312DA7}"/>
          </ac:graphicFrameMkLst>
        </pc:graphicFrameChg>
      </pc:sldChg>
      <pc:sldChg chg="delSp modSp mod">
        <pc:chgData name="Thurlby, Georgie" userId="d558c680-0375-49b5-b6ff-6b04cec30c54" providerId="ADAL" clId="{2FB69E08-E977-4EFE-93FE-78C75592FB4B}" dt="2022-01-18T19:18:33.423" v="1653" actId="113"/>
        <pc:sldMkLst>
          <pc:docMk/>
          <pc:sldMk cId="265530448" sldId="288"/>
        </pc:sldMkLst>
        <pc:spChg chg="mod">
          <ac:chgData name="Thurlby, Georgie" userId="d558c680-0375-49b5-b6ff-6b04cec30c54" providerId="ADAL" clId="{2FB69E08-E977-4EFE-93FE-78C75592FB4B}" dt="2022-01-18T19:17:15.637" v="1627" actId="14100"/>
          <ac:spMkLst>
            <pc:docMk/>
            <pc:sldMk cId="265530448" sldId="288"/>
            <ac:spMk id="12" creationId="{68E93C56-75C1-4CB8-B16A-49C9B72C48D7}"/>
          </ac:spMkLst>
        </pc:spChg>
        <pc:spChg chg="del mod">
          <ac:chgData name="Thurlby, Georgie" userId="d558c680-0375-49b5-b6ff-6b04cec30c54" providerId="ADAL" clId="{2FB69E08-E977-4EFE-93FE-78C75592FB4B}" dt="2022-01-18T19:18:14.566" v="1648" actId="478"/>
          <ac:spMkLst>
            <pc:docMk/>
            <pc:sldMk cId="265530448" sldId="288"/>
            <ac:spMk id="13" creationId="{3F562E46-C678-4085-BB9B-B141A4677D4E}"/>
          </ac:spMkLst>
        </pc:spChg>
        <pc:graphicFrameChg chg="modGraphic">
          <ac:chgData name="Thurlby, Georgie" userId="d558c680-0375-49b5-b6ff-6b04cec30c54" providerId="ADAL" clId="{2FB69E08-E977-4EFE-93FE-78C75592FB4B}" dt="2022-01-18T19:18:33.423" v="1653" actId="113"/>
          <ac:graphicFrameMkLst>
            <pc:docMk/>
            <pc:sldMk cId="265530448" sldId="288"/>
            <ac:graphicFrameMk id="7" creationId="{360FF64F-014A-423E-923A-C8443EB47D35}"/>
          </ac:graphicFrameMkLst>
        </pc:graphicFrameChg>
        <pc:graphicFrameChg chg="mod modGraphic">
          <ac:chgData name="Thurlby, Georgie" userId="d558c680-0375-49b5-b6ff-6b04cec30c54" providerId="ADAL" clId="{2FB69E08-E977-4EFE-93FE-78C75592FB4B}" dt="2022-01-18T16:03:29.553" v="745" actId="207"/>
          <ac:graphicFrameMkLst>
            <pc:docMk/>
            <pc:sldMk cId="265530448" sldId="288"/>
            <ac:graphicFrameMk id="11" creationId="{A7BA06B8-8D41-4DBC-8D4D-D7A58EE6CDC3}"/>
          </ac:graphicFrameMkLst>
        </pc:graphicFrameChg>
        <pc:graphicFrameChg chg="del">
          <ac:chgData name="Thurlby, Georgie" userId="d558c680-0375-49b5-b6ff-6b04cec30c54" providerId="ADAL" clId="{2FB69E08-E977-4EFE-93FE-78C75592FB4B}" dt="2022-01-18T14:11:06.584" v="699" actId="478"/>
          <ac:graphicFrameMkLst>
            <pc:docMk/>
            <pc:sldMk cId="265530448" sldId="288"/>
            <ac:graphicFrameMk id="14" creationId="{FD168ADE-9A12-4B5C-A762-340CD3509EA1}"/>
          </ac:graphicFrameMkLst>
        </pc:graphicFrameChg>
      </pc:sldChg>
      <pc:sldChg chg="modSp mod">
        <pc:chgData name="Thurlby, Georgie" userId="d558c680-0375-49b5-b6ff-6b04cec30c54" providerId="ADAL" clId="{2FB69E08-E977-4EFE-93FE-78C75592FB4B}" dt="2022-01-18T10:12:13.656" v="608" actId="404"/>
        <pc:sldMkLst>
          <pc:docMk/>
          <pc:sldMk cId="1602052768" sldId="293"/>
        </pc:sldMkLst>
        <pc:graphicFrameChg chg="modGraphic">
          <ac:chgData name="Thurlby, Georgie" userId="d558c680-0375-49b5-b6ff-6b04cec30c54" providerId="ADAL" clId="{2FB69E08-E977-4EFE-93FE-78C75592FB4B}" dt="2022-01-18T10:12:13.656" v="608" actId="404"/>
          <ac:graphicFrameMkLst>
            <pc:docMk/>
            <pc:sldMk cId="1602052768" sldId="293"/>
            <ac:graphicFrameMk id="6" creationId="{747B8790-DA5E-48D8-ACEE-CA80CE30B21E}"/>
          </ac:graphicFrameMkLst>
        </pc:graphicFrameChg>
      </pc:sldChg>
      <pc:sldChg chg="addSp modSp mod">
        <pc:chgData name="Thurlby, Georgie" userId="d558c680-0375-49b5-b6ff-6b04cec30c54" providerId="ADAL" clId="{2FB69E08-E977-4EFE-93FE-78C75592FB4B}" dt="2022-01-18T17:58:59.637" v="1032" actId="1076"/>
        <pc:sldMkLst>
          <pc:docMk/>
          <pc:sldMk cId="2529508819" sldId="294"/>
        </pc:sldMkLst>
        <pc:spChg chg="mod">
          <ac:chgData name="Thurlby, Georgie" userId="d558c680-0375-49b5-b6ff-6b04cec30c54" providerId="ADAL" clId="{2FB69E08-E977-4EFE-93FE-78C75592FB4B}" dt="2022-01-18T17:58:59.637" v="1032" actId="1076"/>
          <ac:spMkLst>
            <pc:docMk/>
            <pc:sldMk cId="2529508819" sldId="294"/>
            <ac:spMk id="2" creationId="{3066321A-DA34-4C18-B64A-987163B71A2A}"/>
          </ac:spMkLst>
        </pc:spChg>
        <pc:spChg chg="add mod ord">
          <ac:chgData name="Thurlby, Georgie" userId="d558c680-0375-49b5-b6ff-6b04cec30c54" providerId="ADAL" clId="{2FB69E08-E977-4EFE-93FE-78C75592FB4B}" dt="2022-01-18T17:58:53.871" v="1031" actId="14100"/>
          <ac:spMkLst>
            <pc:docMk/>
            <pc:sldMk cId="2529508819" sldId="294"/>
            <ac:spMk id="5" creationId="{CB869B44-8526-4042-ABB7-AA39FF2873F4}"/>
          </ac:spMkLst>
        </pc:spChg>
        <pc:graphicFrameChg chg="mod modGraphic">
          <ac:chgData name="Thurlby, Georgie" userId="d558c680-0375-49b5-b6ff-6b04cec30c54" providerId="ADAL" clId="{2FB69E08-E977-4EFE-93FE-78C75592FB4B}" dt="2022-01-18T16:21:26.573" v="948" actId="404"/>
          <ac:graphicFrameMkLst>
            <pc:docMk/>
            <pc:sldMk cId="2529508819" sldId="294"/>
            <ac:graphicFrameMk id="4" creationId="{06C67C9F-1838-4A07-BF50-56B722732148}"/>
          </ac:graphicFrameMkLst>
        </pc:graphicFrameChg>
      </pc:sldChg>
    </pc:docChg>
  </pc:docChgLst>
  <pc:docChgLst>
    <pc:chgData name="Daniel, Christopher" userId="ca398a87-79ce-4ec0-9699-a9ef29e7dee4" providerId="ADAL" clId="{103CD688-ADD8-4F0A-951B-BD3D9CB5FBD8}"/>
    <pc:docChg chg="undo custSel modSld">
      <pc:chgData name="Daniel, Christopher" userId="ca398a87-79ce-4ec0-9699-a9ef29e7dee4" providerId="ADAL" clId="{103CD688-ADD8-4F0A-951B-BD3D9CB5FBD8}" dt="2022-01-14T13:57:41.758" v="508" actId="207"/>
      <pc:docMkLst>
        <pc:docMk/>
      </pc:docMkLst>
      <pc:sldChg chg="delSp modSp mod">
        <pc:chgData name="Daniel, Christopher" userId="ca398a87-79ce-4ec0-9699-a9ef29e7dee4" providerId="ADAL" clId="{103CD688-ADD8-4F0A-951B-BD3D9CB5FBD8}" dt="2022-01-14T12:31:20.819" v="49" actId="255"/>
        <pc:sldMkLst>
          <pc:docMk/>
          <pc:sldMk cId="3145485054" sldId="257"/>
        </pc:sldMkLst>
        <pc:spChg chg="del mod">
          <ac:chgData name="Daniel, Christopher" userId="ca398a87-79ce-4ec0-9699-a9ef29e7dee4" providerId="ADAL" clId="{103CD688-ADD8-4F0A-951B-BD3D9CB5FBD8}" dt="2022-01-14T12:30:42.502" v="45" actId="478"/>
          <ac:spMkLst>
            <pc:docMk/>
            <pc:sldMk cId="3145485054" sldId="257"/>
            <ac:spMk id="17" creationId="{D0AC6956-1B36-40F8-8103-1F03B6FDE360}"/>
          </ac:spMkLst>
        </pc:spChg>
        <pc:graphicFrameChg chg="mod modGraphic">
          <ac:chgData name="Daniel, Christopher" userId="ca398a87-79ce-4ec0-9699-a9ef29e7dee4" providerId="ADAL" clId="{103CD688-ADD8-4F0A-951B-BD3D9CB5FBD8}" dt="2022-01-14T12:29:38.203" v="35" actId="14100"/>
          <ac:graphicFrameMkLst>
            <pc:docMk/>
            <pc:sldMk cId="3145485054" sldId="257"/>
            <ac:graphicFrameMk id="12" creationId="{17E9A35C-71A1-4EB6-8BFB-DABA247892BA}"/>
          </ac:graphicFrameMkLst>
        </pc:graphicFrameChg>
        <pc:graphicFrameChg chg="mod modGraphic">
          <ac:chgData name="Daniel, Christopher" userId="ca398a87-79ce-4ec0-9699-a9ef29e7dee4" providerId="ADAL" clId="{103CD688-ADD8-4F0A-951B-BD3D9CB5FBD8}" dt="2022-01-14T12:31:20.819" v="49" actId="255"/>
          <ac:graphicFrameMkLst>
            <pc:docMk/>
            <pc:sldMk cId="3145485054" sldId="257"/>
            <ac:graphicFrameMk id="14" creationId="{334408DE-5A57-4A9C-8447-611B88A4D4EF}"/>
          </ac:graphicFrameMkLst>
        </pc:graphicFrameChg>
      </pc:sldChg>
      <pc:sldChg chg="addSp delSp modSp mod">
        <pc:chgData name="Daniel, Christopher" userId="ca398a87-79ce-4ec0-9699-a9ef29e7dee4" providerId="ADAL" clId="{103CD688-ADD8-4F0A-951B-BD3D9CB5FBD8}" dt="2022-01-14T13:57:41.758" v="508" actId="207"/>
        <pc:sldMkLst>
          <pc:docMk/>
          <pc:sldMk cId="888945681" sldId="260"/>
        </pc:sldMkLst>
        <pc:spChg chg="mod">
          <ac:chgData name="Daniel, Christopher" userId="ca398a87-79ce-4ec0-9699-a9ef29e7dee4" providerId="ADAL" clId="{103CD688-ADD8-4F0A-951B-BD3D9CB5FBD8}" dt="2022-01-14T13:56:19.141" v="455"/>
          <ac:spMkLst>
            <pc:docMk/>
            <pc:sldMk cId="888945681" sldId="260"/>
            <ac:spMk id="4" creationId="{E46BFEF9-BE2F-4B81-8213-03545CA78071}"/>
          </ac:spMkLst>
        </pc:spChg>
        <pc:spChg chg="mod">
          <ac:chgData name="Daniel, Christopher" userId="ca398a87-79ce-4ec0-9699-a9ef29e7dee4" providerId="ADAL" clId="{103CD688-ADD8-4F0A-951B-BD3D9CB5FBD8}" dt="2022-01-14T13:56:19.775" v="456" actId="1076"/>
          <ac:spMkLst>
            <pc:docMk/>
            <pc:sldMk cId="888945681" sldId="260"/>
            <ac:spMk id="11" creationId="{E3B846FE-C53C-4CC6-9246-C7726E42206A}"/>
          </ac:spMkLst>
        </pc:spChg>
        <pc:spChg chg="add del">
          <ac:chgData name="Daniel, Christopher" userId="ca398a87-79ce-4ec0-9699-a9ef29e7dee4" providerId="ADAL" clId="{103CD688-ADD8-4F0A-951B-BD3D9CB5FBD8}" dt="2022-01-14T13:56:13.746" v="453" actId="22"/>
          <ac:spMkLst>
            <pc:docMk/>
            <pc:sldMk cId="888945681" sldId="260"/>
            <ac:spMk id="14" creationId="{802345A8-2B23-4199-B39C-3922EAF10CAD}"/>
          </ac:spMkLst>
        </pc:spChg>
        <pc:spChg chg="add mod">
          <ac:chgData name="Daniel, Christopher" userId="ca398a87-79ce-4ec0-9699-a9ef29e7dee4" providerId="ADAL" clId="{103CD688-ADD8-4F0A-951B-BD3D9CB5FBD8}" dt="2022-01-14T13:57:41.758" v="508" actId="207"/>
          <ac:spMkLst>
            <pc:docMk/>
            <pc:sldMk cId="888945681" sldId="260"/>
            <ac:spMk id="18" creationId="{E9A0585B-6116-4084-92E7-F17AFFE12B7E}"/>
          </ac:spMkLst>
        </pc:spChg>
        <pc:graphicFrameChg chg="mod modGraphic">
          <ac:chgData name="Daniel, Christopher" userId="ca398a87-79ce-4ec0-9699-a9ef29e7dee4" providerId="ADAL" clId="{103CD688-ADD8-4F0A-951B-BD3D9CB5FBD8}" dt="2022-01-14T13:56:01.123" v="451" actId="6549"/>
          <ac:graphicFrameMkLst>
            <pc:docMk/>
            <pc:sldMk cId="888945681" sldId="260"/>
            <ac:graphicFrameMk id="19" creationId="{EEB02A6E-DA73-463C-9D62-B823A950634C}"/>
          </ac:graphicFrameMkLst>
        </pc:graphicFrameChg>
      </pc:sldChg>
      <pc:sldChg chg="delSp modSp mod">
        <pc:chgData name="Daniel, Christopher" userId="ca398a87-79ce-4ec0-9699-a9ef29e7dee4" providerId="ADAL" clId="{103CD688-ADD8-4F0A-951B-BD3D9CB5FBD8}" dt="2022-01-14T13:13:46.954" v="127" actId="478"/>
        <pc:sldMkLst>
          <pc:docMk/>
          <pc:sldMk cId="2907745889" sldId="268"/>
        </pc:sldMkLst>
        <pc:spChg chg="mod">
          <ac:chgData name="Daniel, Christopher" userId="ca398a87-79ce-4ec0-9699-a9ef29e7dee4" providerId="ADAL" clId="{103CD688-ADD8-4F0A-951B-BD3D9CB5FBD8}" dt="2022-01-14T13:12:51.903" v="124" actId="207"/>
          <ac:spMkLst>
            <pc:docMk/>
            <pc:sldMk cId="2907745889" sldId="268"/>
            <ac:spMk id="11" creationId="{6DC9AC11-59C2-4FD6-AE4E-07948C61059B}"/>
          </ac:spMkLst>
        </pc:spChg>
        <pc:spChg chg="del mod">
          <ac:chgData name="Daniel, Christopher" userId="ca398a87-79ce-4ec0-9699-a9ef29e7dee4" providerId="ADAL" clId="{103CD688-ADD8-4F0A-951B-BD3D9CB5FBD8}" dt="2022-01-14T13:13:46.954" v="127" actId="478"/>
          <ac:spMkLst>
            <pc:docMk/>
            <pc:sldMk cId="2907745889" sldId="268"/>
            <ac:spMk id="19" creationId="{D4E385FF-9D0C-455B-862C-7A97AB7571ED}"/>
          </ac:spMkLst>
        </pc:spChg>
        <pc:graphicFrameChg chg="mod modGraphic">
          <ac:chgData name="Daniel, Christopher" userId="ca398a87-79ce-4ec0-9699-a9ef29e7dee4" providerId="ADAL" clId="{103CD688-ADD8-4F0A-951B-BD3D9CB5FBD8}" dt="2022-01-14T12:40:52.350" v="93" actId="113"/>
          <ac:graphicFrameMkLst>
            <pc:docMk/>
            <pc:sldMk cId="2907745889" sldId="268"/>
            <ac:graphicFrameMk id="14" creationId="{334408DE-5A57-4A9C-8447-611B88A4D4EF}"/>
          </ac:graphicFrameMkLst>
        </pc:graphicFrameChg>
      </pc:sldChg>
      <pc:sldChg chg="delSp modSp mod">
        <pc:chgData name="Daniel, Christopher" userId="ca398a87-79ce-4ec0-9699-a9ef29e7dee4" providerId="ADAL" clId="{103CD688-ADD8-4F0A-951B-BD3D9CB5FBD8}" dt="2022-01-14T13:14:40.200" v="128" actId="478"/>
        <pc:sldMkLst>
          <pc:docMk/>
          <pc:sldMk cId="3876018751" sldId="276"/>
        </pc:sldMkLst>
        <pc:spChg chg="del">
          <ac:chgData name="Daniel, Christopher" userId="ca398a87-79ce-4ec0-9699-a9ef29e7dee4" providerId="ADAL" clId="{103CD688-ADD8-4F0A-951B-BD3D9CB5FBD8}" dt="2022-01-14T13:14:40.200" v="128" actId="478"/>
          <ac:spMkLst>
            <pc:docMk/>
            <pc:sldMk cId="3876018751" sldId="276"/>
            <ac:spMk id="14" creationId="{E1BA6ADC-4410-4C81-AB9F-CFB305500CD7}"/>
          </ac:spMkLst>
        </pc:spChg>
        <pc:graphicFrameChg chg="mod modGraphic">
          <ac:chgData name="Daniel, Christopher" userId="ca398a87-79ce-4ec0-9699-a9ef29e7dee4" providerId="ADAL" clId="{103CD688-ADD8-4F0A-951B-BD3D9CB5FBD8}" dt="2022-01-14T12:48:02.591" v="107" actId="207"/>
          <ac:graphicFrameMkLst>
            <pc:docMk/>
            <pc:sldMk cId="3876018751" sldId="276"/>
            <ac:graphicFrameMk id="3" creationId="{C4115ED2-E034-4825-B91F-FBBA0E0CF15F}"/>
          </ac:graphicFrameMkLst>
        </pc:graphicFrameChg>
      </pc:sldChg>
      <pc:sldChg chg="modSp mod">
        <pc:chgData name="Daniel, Christopher" userId="ca398a87-79ce-4ec0-9699-a9ef29e7dee4" providerId="ADAL" clId="{103CD688-ADD8-4F0A-951B-BD3D9CB5FBD8}" dt="2022-01-14T13:21:02.214" v="169" actId="20577"/>
        <pc:sldMkLst>
          <pc:docMk/>
          <pc:sldMk cId="2621693600" sldId="281"/>
        </pc:sldMkLst>
        <pc:graphicFrameChg chg="mod modGraphic">
          <ac:chgData name="Daniel, Christopher" userId="ca398a87-79ce-4ec0-9699-a9ef29e7dee4" providerId="ADAL" clId="{103CD688-ADD8-4F0A-951B-BD3D9CB5FBD8}" dt="2022-01-14T13:21:02.214" v="169" actId="20577"/>
          <ac:graphicFrameMkLst>
            <pc:docMk/>
            <pc:sldMk cId="2621693600" sldId="281"/>
            <ac:graphicFrameMk id="14" creationId="{334408DE-5A57-4A9C-8447-611B88A4D4EF}"/>
          </ac:graphicFrameMkLst>
        </pc:graphicFrameChg>
      </pc:sldChg>
      <pc:sldChg chg="addSp delSp modSp mod">
        <pc:chgData name="Daniel, Christopher" userId="ca398a87-79ce-4ec0-9699-a9ef29e7dee4" providerId="ADAL" clId="{103CD688-ADD8-4F0A-951B-BD3D9CB5FBD8}" dt="2022-01-14T13:38:20.321" v="225" actId="14100"/>
        <pc:sldMkLst>
          <pc:docMk/>
          <pc:sldMk cId="652799106" sldId="283"/>
        </pc:sldMkLst>
        <pc:graphicFrameChg chg="add del mod modGraphic">
          <ac:chgData name="Daniel, Christopher" userId="ca398a87-79ce-4ec0-9699-a9ef29e7dee4" providerId="ADAL" clId="{103CD688-ADD8-4F0A-951B-BD3D9CB5FBD8}" dt="2022-01-14T13:38:20.321" v="225" actId="14100"/>
          <ac:graphicFrameMkLst>
            <pc:docMk/>
            <pc:sldMk cId="652799106" sldId="283"/>
            <ac:graphicFrameMk id="17" creationId="{4B5F6C5D-BE00-410F-A0D6-C078168FB706}"/>
          </ac:graphicFrameMkLst>
        </pc:graphicFrameChg>
      </pc:sldChg>
      <pc:sldChg chg="modSp mod">
        <pc:chgData name="Daniel, Christopher" userId="ca398a87-79ce-4ec0-9699-a9ef29e7dee4" providerId="ADAL" clId="{103CD688-ADD8-4F0A-951B-BD3D9CB5FBD8}" dt="2022-01-14T13:48:27.948" v="288" actId="20577"/>
        <pc:sldMkLst>
          <pc:docMk/>
          <pc:sldMk cId="470298981" sldId="284"/>
        </pc:sldMkLst>
        <pc:graphicFrameChg chg="mod modGraphic">
          <ac:chgData name="Daniel, Christopher" userId="ca398a87-79ce-4ec0-9699-a9ef29e7dee4" providerId="ADAL" clId="{103CD688-ADD8-4F0A-951B-BD3D9CB5FBD8}" dt="2022-01-14T13:48:27.948" v="288" actId="20577"/>
          <ac:graphicFrameMkLst>
            <pc:docMk/>
            <pc:sldMk cId="470298981" sldId="284"/>
            <ac:graphicFrameMk id="11" creationId="{6F92758E-A3A6-4EAA-BEDB-9075FF312DA7}"/>
          </ac:graphicFrameMkLst>
        </pc:graphicFrameChg>
      </pc:sldChg>
    </pc:docChg>
  </pc:docChgLst>
  <pc:docChgLst>
    <pc:chgData name="Katona, Nora" userId="65b9987f-db5d-40d2-b49d-fa0a123abf74" providerId="ADAL" clId="{0E7FCB83-2488-4444-A2FE-4768C55C665D}"/>
    <pc:docChg chg="undo custSel modSld">
      <pc:chgData name="Katona, Nora" userId="65b9987f-db5d-40d2-b49d-fa0a123abf74" providerId="ADAL" clId="{0E7FCB83-2488-4444-A2FE-4768C55C665D}" dt="2022-01-17T14:46:17.341" v="284" actId="207"/>
      <pc:docMkLst>
        <pc:docMk/>
      </pc:docMkLst>
      <pc:sldChg chg="modSp mod">
        <pc:chgData name="Katona, Nora" userId="65b9987f-db5d-40d2-b49d-fa0a123abf74" providerId="ADAL" clId="{0E7FCB83-2488-4444-A2FE-4768C55C665D}" dt="2022-01-17T13:39:40.342" v="43" actId="207"/>
        <pc:sldMkLst>
          <pc:docMk/>
          <pc:sldMk cId="3145485054" sldId="257"/>
        </pc:sldMkLst>
        <pc:graphicFrameChg chg="mod modGraphic">
          <ac:chgData name="Katona, Nora" userId="65b9987f-db5d-40d2-b49d-fa0a123abf74" providerId="ADAL" clId="{0E7FCB83-2488-4444-A2FE-4768C55C665D}" dt="2022-01-17T13:39:40.342" v="43" actId="207"/>
          <ac:graphicFrameMkLst>
            <pc:docMk/>
            <pc:sldMk cId="3145485054" sldId="257"/>
            <ac:graphicFrameMk id="12" creationId="{17E9A35C-71A1-4EB6-8BFB-DABA247892BA}"/>
          </ac:graphicFrameMkLst>
        </pc:graphicFrameChg>
      </pc:sldChg>
      <pc:sldChg chg="modSp mod">
        <pc:chgData name="Katona, Nora" userId="65b9987f-db5d-40d2-b49d-fa0a123abf74" providerId="ADAL" clId="{0E7FCB83-2488-4444-A2FE-4768C55C665D}" dt="2022-01-17T14:41:20.867" v="260" actId="1076"/>
        <pc:sldMkLst>
          <pc:docMk/>
          <pc:sldMk cId="393568410" sldId="267"/>
        </pc:sldMkLst>
        <pc:spChg chg="mod">
          <ac:chgData name="Katona, Nora" userId="65b9987f-db5d-40d2-b49d-fa0a123abf74" providerId="ADAL" clId="{0E7FCB83-2488-4444-A2FE-4768C55C665D}" dt="2022-01-17T14:41:13.854" v="259" actId="1076"/>
          <ac:spMkLst>
            <pc:docMk/>
            <pc:sldMk cId="393568410" sldId="267"/>
            <ac:spMk id="16" creationId="{717368DC-B5D9-49D4-BFFB-042C9856ED44}"/>
          </ac:spMkLst>
        </pc:spChg>
        <pc:spChg chg="mod">
          <ac:chgData name="Katona, Nora" userId="65b9987f-db5d-40d2-b49d-fa0a123abf74" providerId="ADAL" clId="{0E7FCB83-2488-4444-A2FE-4768C55C665D}" dt="2022-01-17T14:40:31.677" v="255" actId="1076"/>
          <ac:spMkLst>
            <pc:docMk/>
            <pc:sldMk cId="393568410" sldId="267"/>
            <ac:spMk id="17" creationId="{3DB0FF70-73D5-4E06-91A2-247BBE9915D4}"/>
          </ac:spMkLst>
        </pc:spChg>
        <pc:spChg chg="mod">
          <ac:chgData name="Katona, Nora" userId="65b9987f-db5d-40d2-b49d-fa0a123abf74" providerId="ADAL" clId="{0E7FCB83-2488-4444-A2FE-4768C55C665D}" dt="2022-01-17T14:38:49.932" v="236" actId="1076"/>
          <ac:spMkLst>
            <pc:docMk/>
            <pc:sldMk cId="393568410" sldId="267"/>
            <ac:spMk id="21" creationId="{CE56184A-7076-4B4D-B86B-FBB03DD58CC2}"/>
          </ac:spMkLst>
        </pc:spChg>
        <pc:spChg chg="mod">
          <ac:chgData name="Katona, Nora" userId="65b9987f-db5d-40d2-b49d-fa0a123abf74" providerId="ADAL" clId="{0E7FCB83-2488-4444-A2FE-4768C55C665D}" dt="2022-01-17T14:39:00.825" v="239" actId="1076"/>
          <ac:spMkLst>
            <pc:docMk/>
            <pc:sldMk cId="393568410" sldId="267"/>
            <ac:spMk id="22" creationId="{04656C06-5201-4824-B8E2-B8CB99B6D20E}"/>
          </ac:spMkLst>
        </pc:spChg>
        <pc:graphicFrameChg chg="mod modGraphic">
          <ac:chgData name="Katona, Nora" userId="65b9987f-db5d-40d2-b49d-fa0a123abf74" providerId="ADAL" clId="{0E7FCB83-2488-4444-A2FE-4768C55C665D}" dt="2022-01-17T14:40:55.772" v="258" actId="1076"/>
          <ac:graphicFrameMkLst>
            <pc:docMk/>
            <pc:sldMk cId="393568410" sldId="267"/>
            <ac:graphicFrameMk id="14" creationId="{334408DE-5A57-4A9C-8447-611B88A4D4EF}"/>
          </ac:graphicFrameMkLst>
        </pc:graphicFrameChg>
        <pc:graphicFrameChg chg="mod modGraphic">
          <ac:chgData name="Katona, Nora" userId="65b9987f-db5d-40d2-b49d-fa0a123abf74" providerId="ADAL" clId="{0E7FCB83-2488-4444-A2FE-4768C55C665D}" dt="2022-01-17T14:40:40.810" v="257" actId="1076"/>
          <ac:graphicFrameMkLst>
            <pc:docMk/>
            <pc:sldMk cId="393568410" sldId="267"/>
            <ac:graphicFrameMk id="18" creationId="{3A5D15DF-FBC5-48A9-B0D4-5E25B356AC64}"/>
          </ac:graphicFrameMkLst>
        </pc:graphicFrameChg>
        <pc:graphicFrameChg chg="mod">
          <ac:chgData name="Katona, Nora" userId="65b9987f-db5d-40d2-b49d-fa0a123abf74" providerId="ADAL" clId="{0E7FCB83-2488-4444-A2FE-4768C55C665D}" dt="2022-01-17T14:39:10.824" v="241" actId="14100"/>
          <ac:graphicFrameMkLst>
            <pc:docMk/>
            <pc:sldMk cId="393568410" sldId="267"/>
            <ac:graphicFrameMk id="25" creationId="{43C7C561-ABEB-49A4-B09D-6E3494E92839}"/>
          </ac:graphicFrameMkLst>
        </pc:graphicFrameChg>
        <pc:picChg chg="mod">
          <ac:chgData name="Katona, Nora" userId="65b9987f-db5d-40d2-b49d-fa0a123abf74" providerId="ADAL" clId="{0E7FCB83-2488-4444-A2FE-4768C55C665D}" dt="2022-01-17T14:40:36.050" v="256" actId="1076"/>
          <ac:picMkLst>
            <pc:docMk/>
            <pc:sldMk cId="393568410" sldId="267"/>
            <ac:picMk id="15" creationId="{C94248B7-E8DD-47F0-8FF9-B0C38C1C48A2}"/>
          </ac:picMkLst>
        </pc:picChg>
        <pc:picChg chg="mod">
          <ac:chgData name="Katona, Nora" userId="65b9987f-db5d-40d2-b49d-fa0a123abf74" providerId="ADAL" clId="{0E7FCB83-2488-4444-A2FE-4768C55C665D}" dt="2022-01-17T14:38:40.691" v="232" actId="1076"/>
          <ac:picMkLst>
            <pc:docMk/>
            <pc:sldMk cId="393568410" sldId="267"/>
            <ac:picMk id="19" creationId="{50F396B4-B077-419F-9396-2D24FDDC971B}"/>
          </ac:picMkLst>
        </pc:picChg>
        <pc:picChg chg="mod">
          <ac:chgData name="Katona, Nora" userId="65b9987f-db5d-40d2-b49d-fa0a123abf74" providerId="ADAL" clId="{0E7FCB83-2488-4444-A2FE-4768C55C665D}" dt="2022-01-17T14:41:20.867" v="260" actId="1076"/>
          <ac:picMkLst>
            <pc:docMk/>
            <pc:sldMk cId="393568410" sldId="267"/>
            <ac:picMk id="24" creationId="{BFB06D05-ABF4-4CE0-82F5-C1744C6C383C}"/>
          </ac:picMkLst>
        </pc:picChg>
      </pc:sldChg>
      <pc:sldChg chg="modSp mod">
        <pc:chgData name="Katona, Nora" userId="65b9987f-db5d-40d2-b49d-fa0a123abf74" providerId="ADAL" clId="{0E7FCB83-2488-4444-A2FE-4768C55C665D}" dt="2022-01-17T13:52:34.743" v="57" actId="207"/>
        <pc:sldMkLst>
          <pc:docMk/>
          <pc:sldMk cId="2907745889" sldId="268"/>
        </pc:sldMkLst>
        <pc:graphicFrameChg chg="mod modGraphic">
          <ac:chgData name="Katona, Nora" userId="65b9987f-db5d-40d2-b49d-fa0a123abf74" providerId="ADAL" clId="{0E7FCB83-2488-4444-A2FE-4768C55C665D}" dt="2022-01-17T13:52:34.743" v="57" actId="207"/>
          <ac:graphicFrameMkLst>
            <pc:docMk/>
            <pc:sldMk cId="2907745889" sldId="268"/>
            <ac:graphicFrameMk id="18" creationId="{B4FE33BC-0A64-4981-BE30-D05D8670343B}"/>
          </ac:graphicFrameMkLst>
        </pc:graphicFrameChg>
      </pc:sldChg>
      <pc:sldChg chg="modSp mod">
        <pc:chgData name="Katona, Nora" userId="65b9987f-db5d-40d2-b49d-fa0a123abf74" providerId="ADAL" clId="{0E7FCB83-2488-4444-A2FE-4768C55C665D}" dt="2022-01-17T13:42:27.512" v="52" actId="207"/>
        <pc:sldMkLst>
          <pc:docMk/>
          <pc:sldMk cId="2980725833" sldId="270"/>
        </pc:sldMkLst>
        <pc:graphicFrameChg chg="mod modGraphic">
          <ac:chgData name="Katona, Nora" userId="65b9987f-db5d-40d2-b49d-fa0a123abf74" providerId="ADAL" clId="{0E7FCB83-2488-4444-A2FE-4768C55C665D}" dt="2022-01-17T13:42:27.512" v="52" actId="207"/>
          <ac:graphicFrameMkLst>
            <pc:docMk/>
            <pc:sldMk cId="2980725833" sldId="270"/>
            <ac:graphicFrameMk id="18" creationId="{3A5D15DF-FBC5-48A9-B0D4-5E25B356AC64}"/>
          </ac:graphicFrameMkLst>
        </pc:graphicFrameChg>
      </pc:sldChg>
      <pc:sldChg chg="modSp mod">
        <pc:chgData name="Katona, Nora" userId="65b9987f-db5d-40d2-b49d-fa0a123abf74" providerId="ADAL" clId="{0E7FCB83-2488-4444-A2FE-4768C55C665D}" dt="2022-01-17T13:37:43.962" v="28" actId="1076"/>
        <pc:sldMkLst>
          <pc:docMk/>
          <pc:sldMk cId="1958116733" sldId="271"/>
        </pc:sldMkLst>
        <pc:spChg chg="mod">
          <ac:chgData name="Katona, Nora" userId="65b9987f-db5d-40d2-b49d-fa0a123abf74" providerId="ADAL" clId="{0E7FCB83-2488-4444-A2FE-4768C55C665D}" dt="2022-01-17T13:37:39.737" v="27" actId="14100"/>
          <ac:spMkLst>
            <pc:docMk/>
            <pc:sldMk cId="1958116733" sldId="271"/>
            <ac:spMk id="21" creationId="{54D089D4-3E0F-48B7-852C-1C9237764D9E}"/>
          </ac:spMkLst>
        </pc:spChg>
        <pc:graphicFrameChg chg="mod modGraphic">
          <ac:chgData name="Katona, Nora" userId="65b9987f-db5d-40d2-b49d-fa0a123abf74" providerId="ADAL" clId="{0E7FCB83-2488-4444-A2FE-4768C55C665D}" dt="2022-01-17T13:36:56.952" v="21" actId="14734"/>
          <ac:graphicFrameMkLst>
            <pc:docMk/>
            <pc:sldMk cId="1958116733" sldId="271"/>
            <ac:graphicFrameMk id="18" creationId="{157A4DF9-0903-419E-B301-D1E3E56EA75E}"/>
          </ac:graphicFrameMkLst>
        </pc:graphicFrameChg>
        <pc:graphicFrameChg chg="mod">
          <ac:chgData name="Katona, Nora" userId="65b9987f-db5d-40d2-b49d-fa0a123abf74" providerId="ADAL" clId="{0E7FCB83-2488-4444-A2FE-4768C55C665D}" dt="2022-01-17T13:35:07.691" v="10" actId="1076"/>
          <ac:graphicFrameMkLst>
            <pc:docMk/>
            <pc:sldMk cId="1958116733" sldId="271"/>
            <ac:graphicFrameMk id="20" creationId="{6BCDC86E-BE34-499C-8F61-CE2A0F866DD3}"/>
          </ac:graphicFrameMkLst>
        </pc:graphicFrameChg>
        <pc:picChg chg="mod">
          <ac:chgData name="Katona, Nora" userId="65b9987f-db5d-40d2-b49d-fa0a123abf74" providerId="ADAL" clId="{0E7FCB83-2488-4444-A2FE-4768C55C665D}" dt="2022-01-17T13:37:43.962" v="28" actId="1076"/>
          <ac:picMkLst>
            <pc:docMk/>
            <pc:sldMk cId="1958116733" sldId="271"/>
            <ac:picMk id="22" creationId="{3F9E548D-2395-4FE9-8DA5-E903E56A8BB9}"/>
          </ac:picMkLst>
        </pc:picChg>
      </pc:sldChg>
      <pc:sldChg chg="modSp mod">
        <pc:chgData name="Katona, Nora" userId="65b9987f-db5d-40d2-b49d-fa0a123abf74" providerId="ADAL" clId="{0E7FCB83-2488-4444-A2FE-4768C55C665D}" dt="2022-01-17T13:55:58.397" v="74" actId="207"/>
        <pc:sldMkLst>
          <pc:docMk/>
          <pc:sldMk cId="3876018751" sldId="276"/>
        </pc:sldMkLst>
        <pc:spChg chg="mod">
          <ac:chgData name="Katona, Nora" userId="65b9987f-db5d-40d2-b49d-fa0a123abf74" providerId="ADAL" clId="{0E7FCB83-2488-4444-A2FE-4768C55C665D}" dt="2022-01-17T13:55:20.824" v="72" actId="1076"/>
          <ac:spMkLst>
            <pc:docMk/>
            <pc:sldMk cId="3876018751" sldId="276"/>
            <ac:spMk id="16" creationId="{717368DC-B5D9-49D4-BFFB-042C9856ED44}"/>
          </ac:spMkLst>
        </pc:spChg>
        <pc:graphicFrameChg chg="mod">
          <ac:chgData name="Katona, Nora" userId="65b9987f-db5d-40d2-b49d-fa0a123abf74" providerId="ADAL" clId="{0E7FCB83-2488-4444-A2FE-4768C55C665D}" dt="2022-01-17T13:55:15.528" v="71" actId="1076"/>
          <ac:graphicFrameMkLst>
            <pc:docMk/>
            <pc:sldMk cId="3876018751" sldId="276"/>
            <ac:graphicFrameMk id="3" creationId="{C4115ED2-E034-4825-B91F-FBBA0E0CF15F}"/>
          </ac:graphicFrameMkLst>
        </pc:graphicFrameChg>
        <pc:graphicFrameChg chg="mod modGraphic">
          <ac:chgData name="Katona, Nora" userId="65b9987f-db5d-40d2-b49d-fa0a123abf74" providerId="ADAL" clId="{0E7FCB83-2488-4444-A2FE-4768C55C665D}" dt="2022-01-17T13:55:58.397" v="74" actId="207"/>
          <ac:graphicFrameMkLst>
            <pc:docMk/>
            <pc:sldMk cId="3876018751" sldId="276"/>
            <ac:graphicFrameMk id="18" creationId="{3A5D15DF-FBC5-48A9-B0D4-5E25B356AC64}"/>
          </ac:graphicFrameMkLst>
        </pc:graphicFrameChg>
        <pc:picChg chg="mod">
          <ac:chgData name="Katona, Nora" userId="65b9987f-db5d-40d2-b49d-fa0a123abf74" providerId="ADAL" clId="{0E7FCB83-2488-4444-A2FE-4768C55C665D}" dt="2022-01-17T13:55:25.865" v="73" actId="1076"/>
          <ac:picMkLst>
            <pc:docMk/>
            <pc:sldMk cId="3876018751" sldId="276"/>
            <ac:picMk id="24" creationId="{BFB06D05-ABF4-4CE0-82F5-C1744C6C383C}"/>
          </ac:picMkLst>
        </pc:picChg>
      </pc:sldChg>
      <pc:sldChg chg="modSp mod">
        <pc:chgData name="Katona, Nora" userId="65b9987f-db5d-40d2-b49d-fa0a123abf74" providerId="ADAL" clId="{0E7FCB83-2488-4444-A2FE-4768C55C665D}" dt="2022-01-17T13:53:35.617" v="61" actId="20577"/>
        <pc:sldMkLst>
          <pc:docMk/>
          <pc:sldMk cId="4098318913" sldId="277"/>
        </pc:sldMkLst>
        <pc:graphicFrameChg chg="modGraphic">
          <ac:chgData name="Katona, Nora" userId="65b9987f-db5d-40d2-b49d-fa0a123abf74" providerId="ADAL" clId="{0E7FCB83-2488-4444-A2FE-4768C55C665D}" dt="2022-01-17T13:53:35.617" v="61" actId="20577"/>
          <ac:graphicFrameMkLst>
            <pc:docMk/>
            <pc:sldMk cId="4098318913" sldId="277"/>
            <ac:graphicFrameMk id="18" creationId="{3A5D15DF-FBC5-48A9-B0D4-5E25B356AC64}"/>
          </ac:graphicFrameMkLst>
        </pc:graphicFrameChg>
      </pc:sldChg>
      <pc:sldChg chg="modSp mod">
        <pc:chgData name="Katona, Nora" userId="65b9987f-db5d-40d2-b49d-fa0a123abf74" providerId="ADAL" clId="{0E7FCB83-2488-4444-A2FE-4768C55C665D}" dt="2022-01-17T14:46:17.341" v="284" actId="207"/>
        <pc:sldMkLst>
          <pc:docMk/>
          <pc:sldMk cId="1033005060" sldId="280"/>
        </pc:sldMkLst>
        <pc:graphicFrameChg chg="mod modGraphic">
          <ac:chgData name="Katona, Nora" userId="65b9987f-db5d-40d2-b49d-fa0a123abf74" providerId="ADAL" clId="{0E7FCB83-2488-4444-A2FE-4768C55C665D}" dt="2022-01-17T14:46:17.341" v="284" actId="207"/>
          <ac:graphicFrameMkLst>
            <pc:docMk/>
            <pc:sldMk cId="1033005060" sldId="280"/>
            <ac:graphicFrameMk id="18" creationId="{3A5D15DF-FBC5-48A9-B0D4-5E25B356AC64}"/>
          </ac:graphicFrameMkLst>
        </pc:graphicFrameChg>
      </pc:sldChg>
      <pc:sldChg chg="modSp mod">
        <pc:chgData name="Katona, Nora" userId="65b9987f-db5d-40d2-b49d-fa0a123abf74" providerId="ADAL" clId="{0E7FCB83-2488-4444-A2FE-4768C55C665D}" dt="2022-01-17T14:26:12.758" v="160" actId="1076"/>
        <pc:sldMkLst>
          <pc:docMk/>
          <pc:sldMk cId="2621693600" sldId="281"/>
        </pc:sldMkLst>
        <pc:spChg chg="mod">
          <ac:chgData name="Katona, Nora" userId="65b9987f-db5d-40d2-b49d-fa0a123abf74" providerId="ADAL" clId="{0E7FCB83-2488-4444-A2FE-4768C55C665D}" dt="2022-01-17T14:26:05.449" v="158" actId="1076"/>
          <ac:spMkLst>
            <pc:docMk/>
            <pc:sldMk cId="2621693600" sldId="281"/>
            <ac:spMk id="12" creationId="{6CB51028-D2E8-413B-ADED-818F3684595A}"/>
          </ac:spMkLst>
        </pc:spChg>
        <pc:graphicFrameChg chg="mod modGraphic">
          <ac:chgData name="Katona, Nora" userId="65b9987f-db5d-40d2-b49d-fa0a123abf74" providerId="ADAL" clId="{0E7FCB83-2488-4444-A2FE-4768C55C665D}" dt="2022-01-17T14:26:00.400" v="157" actId="1076"/>
          <ac:graphicFrameMkLst>
            <pc:docMk/>
            <pc:sldMk cId="2621693600" sldId="281"/>
            <ac:graphicFrameMk id="11" creationId="{0C44E16F-01FD-4221-B756-8C5B40191C06}"/>
          </ac:graphicFrameMkLst>
        </pc:graphicFrameChg>
        <pc:graphicFrameChg chg="modGraphic">
          <ac:chgData name="Katona, Nora" userId="65b9987f-db5d-40d2-b49d-fa0a123abf74" providerId="ADAL" clId="{0E7FCB83-2488-4444-A2FE-4768C55C665D}" dt="2022-01-17T14:21:13.792" v="127" actId="255"/>
          <ac:graphicFrameMkLst>
            <pc:docMk/>
            <pc:sldMk cId="2621693600" sldId="281"/>
            <ac:graphicFrameMk id="14" creationId="{334408DE-5A57-4A9C-8447-611B88A4D4EF}"/>
          </ac:graphicFrameMkLst>
        </pc:graphicFrameChg>
        <pc:picChg chg="mod">
          <ac:chgData name="Katona, Nora" userId="65b9987f-db5d-40d2-b49d-fa0a123abf74" providerId="ADAL" clId="{0E7FCB83-2488-4444-A2FE-4768C55C665D}" dt="2022-01-17T14:26:12.758" v="160" actId="1076"/>
          <ac:picMkLst>
            <pc:docMk/>
            <pc:sldMk cId="2621693600" sldId="281"/>
            <ac:picMk id="10" creationId="{4F7D96A0-49AF-4BAF-8D80-8F3D06BD0666}"/>
          </ac:picMkLst>
        </pc:picChg>
      </pc:sldChg>
      <pc:sldChg chg="modSp mod">
        <pc:chgData name="Katona, Nora" userId="65b9987f-db5d-40d2-b49d-fa0a123abf74" providerId="ADAL" clId="{0E7FCB83-2488-4444-A2FE-4768C55C665D}" dt="2022-01-17T14:28:35.579" v="183" actId="14734"/>
        <pc:sldMkLst>
          <pc:docMk/>
          <pc:sldMk cId="652799106" sldId="283"/>
        </pc:sldMkLst>
        <pc:graphicFrameChg chg="modGraphic">
          <ac:chgData name="Katona, Nora" userId="65b9987f-db5d-40d2-b49d-fa0a123abf74" providerId="ADAL" clId="{0E7FCB83-2488-4444-A2FE-4768C55C665D}" dt="2022-01-17T14:28:35.579" v="183" actId="14734"/>
          <ac:graphicFrameMkLst>
            <pc:docMk/>
            <pc:sldMk cId="652799106" sldId="283"/>
            <ac:graphicFrameMk id="17" creationId="{4B5F6C5D-BE00-410F-A0D6-C078168FB706}"/>
          </ac:graphicFrameMkLst>
        </pc:graphicFrameChg>
      </pc:sldChg>
      <pc:sldChg chg="modSp mod">
        <pc:chgData name="Katona, Nora" userId="65b9987f-db5d-40d2-b49d-fa0a123abf74" providerId="ADAL" clId="{0E7FCB83-2488-4444-A2FE-4768C55C665D}" dt="2022-01-17T14:36:09.852" v="220" actId="207"/>
        <pc:sldMkLst>
          <pc:docMk/>
          <pc:sldMk cId="265530448" sldId="288"/>
        </pc:sldMkLst>
        <pc:graphicFrameChg chg="mod modGraphic">
          <ac:chgData name="Katona, Nora" userId="65b9987f-db5d-40d2-b49d-fa0a123abf74" providerId="ADAL" clId="{0E7FCB83-2488-4444-A2FE-4768C55C665D}" dt="2022-01-17T14:36:09.852" v="220" actId="207"/>
          <ac:graphicFrameMkLst>
            <pc:docMk/>
            <pc:sldMk cId="265530448" sldId="288"/>
            <ac:graphicFrameMk id="11" creationId="{A7BA06B8-8D41-4DBC-8D4D-D7A58EE6CDC3}"/>
          </ac:graphicFrameMkLst>
        </pc:graphicFrameChg>
      </pc:sldChg>
      <pc:sldChg chg="modSp mod">
        <pc:chgData name="Katona, Nora" userId="65b9987f-db5d-40d2-b49d-fa0a123abf74" providerId="ADAL" clId="{0E7FCB83-2488-4444-A2FE-4768C55C665D}" dt="2022-01-17T14:33:44.898" v="212" actId="207"/>
        <pc:sldMkLst>
          <pc:docMk/>
          <pc:sldMk cId="1602052768" sldId="293"/>
        </pc:sldMkLst>
        <pc:graphicFrameChg chg="mod modGraphic">
          <ac:chgData name="Katona, Nora" userId="65b9987f-db5d-40d2-b49d-fa0a123abf74" providerId="ADAL" clId="{0E7FCB83-2488-4444-A2FE-4768C55C665D}" dt="2022-01-17T14:33:44.898" v="212" actId="207"/>
          <ac:graphicFrameMkLst>
            <pc:docMk/>
            <pc:sldMk cId="1602052768" sldId="293"/>
            <ac:graphicFrameMk id="6" creationId="{747B8790-DA5E-48D8-ACEE-CA80CE30B21E}"/>
          </ac:graphicFrameMkLst>
        </pc:graphicFrameChg>
      </pc:sldChg>
    </pc:docChg>
  </pc:docChgLst>
  <pc:docChgLst>
    <pc:chgData name="Thurlby, Georgie" userId="S::georgie.thurlby@havant.gov.uk::d558c680-0375-49b5-b6ff-6b04cec30c54" providerId="AD" clId="Web-{42E998D8-D567-5777-343F-2BBC9811E47F}"/>
    <pc:docChg chg="modSld">
      <pc:chgData name="Thurlby, Georgie" userId="S::georgie.thurlby@havant.gov.uk::d558c680-0375-49b5-b6ff-6b04cec30c54" providerId="AD" clId="Web-{42E998D8-D567-5777-343F-2BBC9811E47F}" dt="2022-01-18T14:11:04.806" v="38"/>
      <pc:docMkLst>
        <pc:docMk/>
      </pc:docMkLst>
      <pc:sldChg chg="modSp">
        <pc:chgData name="Thurlby, Georgie" userId="S::georgie.thurlby@havant.gov.uk::d558c680-0375-49b5-b6ff-6b04cec30c54" providerId="AD" clId="Web-{42E998D8-D567-5777-343F-2BBC9811E47F}" dt="2022-01-18T14:11:04.806" v="38"/>
        <pc:sldMkLst>
          <pc:docMk/>
          <pc:sldMk cId="888945681" sldId="260"/>
        </pc:sldMkLst>
        <pc:graphicFrameChg chg="mod modGraphic">
          <ac:chgData name="Thurlby, Georgie" userId="S::georgie.thurlby@havant.gov.uk::d558c680-0375-49b5-b6ff-6b04cec30c54" providerId="AD" clId="Web-{42E998D8-D567-5777-343F-2BBC9811E47F}" dt="2022-01-18T14:11:04.806" v="38"/>
          <ac:graphicFrameMkLst>
            <pc:docMk/>
            <pc:sldMk cId="888945681" sldId="260"/>
            <ac:graphicFrameMk id="19" creationId="{EEB02A6E-DA73-463C-9D62-B823A950634C}"/>
          </ac:graphicFrameMkLst>
        </pc:graphicFrameChg>
      </pc:sldChg>
    </pc:docChg>
  </pc:docChgLst>
  <pc:docChgLst>
    <pc:chgData name="Thurlby, Georgie" userId="S::georgie.thurlby@havant.gov.uk::d558c680-0375-49b5-b6ff-6b04cec30c54" providerId="AD" clId="Web-{F6E81442-AF18-B3B8-8219-14E4D67A3A3A}"/>
    <pc:docChg chg="modSld">
      <pc:chgData name="Thurlby, Georgie" userId="S::georgie.thurlby@havant.gov.uk::d558c680-0375-49b5-b6ff-6b04cec30c54" providerId="AD" clId="Web-{F6E81442-AF18-B3B8-8219-14E4D67A3A3A}" dt="2022-01-17T14:46:48.783" v="1" actId="1076"/>
      <pc:docMkLst>
        <pc:docMk/>
      </pc:docMkLst>
      <pc:sldChg chg="modSp">
        <pc:chgData name="Thurlby, Georgie" userId="S::georgie.thurlby@havant.gov.uk::d558c680-0375-49b5-b6ff-6b04cec30c54" providerId="AD" clId="Web-{F6E81442-AF18-B3B8-8219-14E4D67A3A3A}" dt="2022-01-17T14:46:48.783" v="1" actId="1076"/>
        <pc:sldMkLst>
          <pc:docMk/>
          <pc:sldMk cId="3145485054" sldId="257"/>
        </pc:sldMkLst>
        <pc:graphicFrameChg chg="mod">
          <ac:chgData name="Thurlby, Georgie" userId="S::georgie.thurlby@havant.gov.uk::d558c680-0375-49b5-b6ff-6b04cec30c54" providerId="AD" clId="Web-{F6E81442-AF18-B3B8-8219-14E4D67A3A3A}" dt="2022-01-17T14:46:48.783" v="1" actId="1076"/>
          <ac:graphicFrameMkLst>
            <pc:docMk/>
            <pc:sldMk cId="3145485054" sldId="257"/>
            <ac:graphicFrameMk id="14" creationId="{334408DE-5A57-4A9C-8447-611B88A4D4EF}"/>
          </ac:graphicFrameMkLst>
        </pc:graphicFrameChg>
        <pc:picChg chg="mod">
          <ac:chgData name="Thurlby, Georgie" userId="S::georgie.thurlby@havant.gov.uk::d558c680-0375-49b5-b6ff-6b04cec30c54" providerId="AD" clId="Web-{F6E81442-AF18-B3B8-8219-14E4D67A3A3A}" dt="2022-01-17T14:46:43.502" v="0" actId="1076"/>
          <ac:picMkLst>
            <pc:docMk/>
            <pc:sldMk cId="3145485054" sldId="257"/>
            <ac:picMk id="24" creationId="{BFB06D05-ABF4-4CE0-82F5-C1744C6C383C}"/>
          </ac:picMkLst>
        </pc:picChg>
      </pc:sldChg>
    </pc:docChg>
  </pc:docChgLst>
  <pc:docChgLst>
    <pc:chgData name="Thurlby, Georgie" userId="S::georgie.thurlby@havant.gov.uk::d558c680-0375-49b5-b6ff-6b04cec30c54" providerId="AD" clId="Web-{F93E4E0E-D746-A699-5A2E-558FC461A50A}"/>
    <pc:docChg chg="modSld">
      <pc:chgData name="Thurlby, Georgie" userId="S::georgie.thurlby@havant.gov.uk::d558c680-0375-49b5-b6ff-6b04cec30c54" providerId="AD" clId="Web-{F93E4E0E-D746-A699-5A2E-558FC461A50A}" dt="2022-01-18T14:16:29.006" v="7"/>
      <pc:docMkLst>
        <pc:docMk/>
      </pc:docMkLst>
      <pc:sldChg chg="addSp delSp modSp">
        <pc:chgData name="Thurlby, Georgie" userId="S::georgie.thurlby@havant.gov.uk::d558c680-0375-49b5-b6ff-6b04cec30c54" providerId="AD" clId="Web-{F93E4E0E-D746-A699-5A2E-558FC461A50A}" dt="2022-01-18T14:16:29.006" v="7"/>
        <pc:sldMkLst>
          <pc:docMk/>
          <pc:sldMk cId="265530448" sldId="288"/>
        </pc:sldMkLst>
        <pc:graphicFrameChg chg="add del mod modGraphic">
          <ac:chgData name="Thurlby, Georgie" userId="S::georgie.thurlby@havant.gov.uk::d558c680-0375-49b5-b6ff-6b04cec30c54" providerId="AD" clId="Web-{F93E4E0E-D746-A699-5A2E-558FC461A50A}" dt="2022-01-18T14:16:23.459" v="5"/>
          <ac:graphicFrameMkLst>
            <pc:docMk/>
            <pc:sldMk cId="265530448" sldId="288"/>
            <ac:graphicFrameMk id="3" creationId="{4506B27B-588A-4341-B7DA-2D1055965714}"/>
          </ac:graphicFrameMkLst>
        </pc:graphicFrameChg>
        <pc:graphicFrameChg chg="mod modGraphic">
          <ac:chgData name="Thurlby, Georgie" userId="S::georgie.thurlby@havant.gov.uk::d558c680-0375-49b5-b6ff-6b04cec30c54" providerId="AD" clId="Web-{F93E4E0E-D746-A699-5A2E-558FC461A50A}" dt="2022-01-18T14:16:13.880" v="1"/>
          <ac:graphicFrameMkLst>
            <pc:docMk/>
            <pc:sldMk cId="265530448" sldId="288"/>
            <ac:graphicFrameMk id="11" creationId="{A7BA06B8-8D41-4DBC-8D4D-D7A58EE6CDC3}"/>
          </ac:graphicFrameMkLst>
        </pc:graphicFrameChg>
        <pc:graphicFrameChg chg="add mod modGraphic">
          <ac:chgData name="Thurlby, Georgie" userId="S::georgie.thurlby@havant.gov.uk::d558c680-0375-49b5-b6ff-6b04cec30c54" providerId="AD" clId="Web-{F93E4E0E-D746-A699-5A2E-558FC461A50A}" dt="2022-01-18T14:16:29.006" v="7"/>
          <ac:graphicFrameMkLst>
            <pc:docMk/>
            <pc:sldMk cId="265530448" sldId="288"/>
            <ac:graphicFrameMk id="14" creationId="{FD168ADE-9A12-4B5C-A762-340CD3509EA1}"/>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491047207879908E-2"/>
          <c:y val="4.466918924562218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3.6650544275011833E-2"/>
                  <c:y val="0.116971058158071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r>
                      <a:rPr lang="en-US"/>
                      <a:t>Budget </a:t>
                    </a:r>
                    <a:br>
                      <a:rPr lang="en-US"/>
                    </a:br>
                    <a:r>
                      <a:rPr lang="en-US"/>
                      <a:t>£757,000</a:t>
                    </a: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1"/>
              <c:showVal val="1"/>
              <c:showCatName val="0"/>
              <c:showSerName val="0"/>
              <c:showPercent val="0"/>
              <c:showBubbleSize val="0"/>
              <c:extLst>
                <c:ext xmlns:c15="http://schemas.microsoft.com/office/drawing/2012/chart" uri="{CE6537A1-D6FC-4f65-9D91-7224C49458BB}">
                  <c15:layout>
                    <c:manualLayout>
                      <c:w val="0.21697555091251197"/>
                      <c:h val="0.23011220434763402"/>
                    </c:manualLayout>
                  </c15:layout>
                  <c15:showDataLabelsRange val="0"/>
                </c:ext>
                <c:ext xmlns:c16="http://schemas.microsoft.com/office/drawing/2014/chart" uri="{C3380CC4-5D6E-409C-BE32-E72D297353CC}">
                  <c16:uniqueId val="{00000000-6814-46F5-8C19-483329D68EB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-757</c:v>
                </c:pt>
              </c:numCache>
            </c:numRef>
          </c:val>
          <c:extLst>
            <c:ext xmlns:c16="http://schemas.microsoft.com/office/drawing/2014/chart" uri="{C3380CC4-5D6E-409C-BE32-E72D297353CC}">
              <c16:uniqueId val="{00000001-6814-46F5-8C19-483329D68EBF}"/>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9.755464394860254E-3"/>
                  <c:y val="0.11615707790588371"/>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a:solidFill>
                          <a:schemeClr val="dk1"/>
                        </a:solidFill>
                        <a:latin typeface="+mn-lt"/>
                        <a:ea typeface="+mn-ea"/>
                        <a:cs typeface="+mn-cs"/>
                      </a:rPr>
                      <a:t>Estimated outturn</a:t>
                    </a:r>
                    <a:r>
                      <a:rPr lang="en-US" sz="1400" baseline="0">
                        <a:solidFill>
                          <a:schemeClr val="dk1"/>
                        </a:solidFill>
                        <a:latin typeface="+mn-lt"/>
                        <a:ea typeface="+mn-ea"/>
                        <a:cs typeface="+mn-cs"/>
                      </a:rPr>
                      <a:t> </a:t>
                    </a:r>
                    <a:br>
                      <a:rPr lang="en-US" sz="1400" baseline="0">
                        <a:solidFill>
                          <a:schemeClr val="dk1"/>
                        </a:solidFill>
                        <a:latin typeface="+mn-lt"/>
                        <a:ea typeface="+mn-ea"/>
                        <a:cs typeface="+mn-cs"/>
                      </a:rPr>
                    </a:br>
                    <a:r>
                      <a:rPr lang="en-US" sz="1400" baseline="0">
                        <a:solidFill>
                          <a:schemeClr val="dk1"/>
                        </a:solidFill>
                        <a:latin typeface="+mn-lt"/>
                        <a:ea typeface="+mn-ea"/>
                        <a:cs typeface="+mn-cs"/>
                      </a:rPr>
                      <a:t>£757,000</a:t>
                    </a:r>
                    <a:endParaRPr lang="en-US" sz="140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6814-46F5-8C19-483329D68EB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-757</c:v>
                </c:pt>
              </c:numCache>
            </c:numRef>
          </c:val>
          <c:extLst>
            <c:ext xmlns:c16="http://schemas.microsoft.com/office/drawing/2014/chart" uri="{C3380CC4-5D6E-409C-BE32-E72D297353CC}">
              <c16:uniqueId val="{00000003-6814-46F5-8C19-483329D68EBF}"/>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34600109147E-2"/>
          <c:y val="2.8527604019895144E-3"/>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3038411890961976E-2"/>
                  <c:y val="1.1047409819938667E-2"/>
                </c:manualLayout>
              </c:layout>
              <c:tx>
                <c:rich>
                  <a:bodyPr/>
                  <a:lstStyle/>
                  <a:p>
                    <a:r>
                      <a:rPr lang="en-US"/>
                      <a:t>Budget </a:t>
                    </a:r>
                    <a:br>
                      <a:rPr lang="en-US"/>
                    </a:br>
                    <a:r>
                      <a:rPr lang="en-US"/>
                      <a:t>£1,417,000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851E-4330-9A4B-3477922B05D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-1417</c:v>
                </c:pt>
              </c:numCache>
            </c:numRef>
          </c:val>
          <c:extLst>
            <c:ext xmlns:c16="http://schemas.microsoft.com/office/drawing/2014/chart" uri="{C3380CC4-5D6E-409C-BE32-E72D297353CC}">
              <c16:uniqueId val="{00000001-851E-4330-9A4B-3477922B05D8}"/>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2.1359345867990008E-3"/>
                  <c:y val="0.241703400693616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£1,317,000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851E-4330-9A4B-3477922B05D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-1317</c:v>
                </c:pt>
              </c:numCache>
            </c:numRef>
          </c:val>
          <c:extLst>
            <c:ext xmlns:c16="http://schemas.microsoft.com/office/drawing/2014/chart" uri="{C3380CC4-5D6E-409C-BE32-E72D297353CC}">
              <c16:uniqueId val="{00000003-851E-4330-9A4B-3477922B05D8}"/>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
          <c:y val="1.1352348517099474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7.5365829801234633E-3"/>
                  <c:y val="0.21973062754128914"/>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lumMod val="95000"/>
                            <a:lumOff val="5000"/>
                          </a:schemeClr>
                        </a:solidFill>
                        <a:latin typeface="+mn-lt"/>
                        <a:ea typeface="+mn-ea"/>
                        <a:cs typeface="+mn-cs"/>
                      </a:defRPr>
                    </a:pPr>
                    <a:r>
                      <a:rPr lang="en-US">
                        <a:solidFill>
                          <a:schemeClr val="bg1">
                            <a:lumMod val="95000"/>
                            <a:lumOff val="5000"/>
                          </a:schemeClr>
                        </a:solidFill>
                      </a:rPr>
                      <a:t>Budget </a:t>
                    </a:r>
                    <a:br>
                      <a:rPr lang="en-US">
                        <a:solidFill>
                          <a:schemeClr val="bg1">
                            <a:lumMod val="95000"/>
                            <a:lumOff val="5000"/>
                          </a:schemeClr>
                        </a:solidFill>
                      </a:rPr>
                    </a:br>
                    <a:r>
                      <a:rPr lang="en-US">
                        <a:solidFill>
                          <a:schemeClr val="bg1">
                            <a:lumMod val="95000"/>
                            <a:lumOff val="5000"/>
                          </a:schemeClr>
                        </a:solidFill>
                      </a:rPr>
                      <a:t>-£3,683,000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lumMod val="95000"/>
                          <a:lumOff val="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B008-43DE-8B7F-C29530B8914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3683</c:v>
                </c:pt>
              </c:numCache>
            </c:numRef>
          </c:val>
          <c:extLst>
            <c:ext xmlns:c16="http://schemas.microsoft.com/office/drawing/2014/chart" uri="{C3380CC4-5D6E-409C-BE32-E72D297353CC}">
              <c16:uniqueId val="{00000001-B008-43DE-8B7F-C29530B89143}"/>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4.8694827832176501E-3"/>
                  <c:y val="0.28961606491398029"/>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dirty="0">
                        <a:solidFill>
                          <a:schemeClr val="bg1"/>
                        </a:solidFill>
                        <a:latin typeface="+mn-lt"/>
                        <a:ea typeface="+mn-ea"/>
                        <a:cs typeface="+mn-cs"/>
                      </a:rPr>
                      <a:t>Estimated outturn</a:t>
                    </a:r>
                    <a:r>
                      <a:rPr lang="en-US" sz="1400" baseline="0" dirty="0">
                        <a:solidFill>
                          <a:schemeClr val="bg1"/>
                        </a:solidFill>
                        <a:latin typeface="+mn-lt"/>
                        <a:ea typeface="+mn-ea"/>
                        <a:cs typeface="+mn-cs"/>
                      </a:rPr>
                      <a:t> </a:t>
                    </a:r>
                    <a:br>
                      <a:rPr lang="en-US" sz="1400" baseline="0" dirty="0">
                        <a:solidFill>
                          <a:schemeClr val="bg1"/>
                        </a:solidFill>
                        <a:latin typeface="+mn-lt"/>
                        <a:ea typeface="+mn-ea"/>
                        <a:cs typeface="+mn-cs"/>
                      </a:rPr>
                    </a:br>
                    <a:r>
                      <a:rPr lang="en-US" sz="1400" baseline="0" dirty="0">
                        <a:solidFill>
                          <a:schemeClr val="bg1"/>
                        </a:solidFill>
                        <a:latin typeface="+mn-lt"/>
                        <a:ea typeface="+mn-ea"/>
                        <a:cs typeface="+mn-cs"/>
                      </a:rPr>
                      <a:t>-£3,643,000</a:t>
                    </a:r>
                    <a:endParaRPr lang="en-US" sz="140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B008-43DE-8B7F-C29530B8914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3643</c:v>
                </c:pt>
              </c:numCache>
            </c:numRef>
          </c:val>
          <c:extLst>
            <c:ext xmlns:c16="http://schemas.microsoft.com/office/drawing/2014/chart" uri="{C3380CC4-5D6E-409C-BE32-E72D297353CC}">
              <c16:uniqueId val="{00000003-B008-43DE-8B7F-C29530B89143}"/>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600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5212765109908919E-2"/>
          <c:y val="5.9836245554829866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3.0289808723356149E-3"/>
                  <c:y val="0.21413297292006006"/>
                </c:manualLayout>
              </c:layout>
              <c:tx>
                <c:rich>
                  <a:bodyPr/>
                  <a:lstStyle/>
                  <a:p>
                    <a:r>
                      <a:rPr lang="en-US"/>
                      <a:t>Budget </a:t>
                    </a:r>
                    <a:br>
                      <a:rPr lang="en-US"/>
                    </a:br>
                    <a:r>
                      <a:rPr lang="en-US"/>
                      <a:t>£822,000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E488-444E-B4AB-45163C8D733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-822</c:v>
                </c:pt>
              </c:numCache>
            </c:numRef>
          </c:val>
          <c:extLst>
            <c:ext xmlns:c16="http://schemas.microsoft.com/office/drawing/2014/chart" uri="{C3380CC4-5D6E-409C-BE32-E72D297353CC}">
              <c16:uniqueId val="{00000001-E488-444E-B4AB-45163C8D733F}"/>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7.3245994258001003E-3"/>
                  <c:y val="0.2096500627648513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£822,000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E488-444E-B4AB-45163C8D733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-822</c:v>
                </c:pt>
              </c:numCache>
            </c:numRef>
          </c:val>
          <c:extLst>
            <c:ext xmlns:c16="http://schemas.microsoft.com/office/drawing/2014/chart" uri="{C3380CC4-5D6E-409C-BE32-E72D297353CC}">
              <c16:uniqueId val="{00000003-E488-444E-B4AB-45163C8D733F}"/>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4348374848043083"/>
          <c:y val="5.1468710902740349E-2"/>
          <c:w val="0.85102517036125791"/>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382540789821076E-3"/>
                  <c:y val="0.16449877426123885"/>
                </c:manualLayout>
              </c:layout>
              <c:tx>
                <c:rich>
                  <a:bodyPr/>
                  <a:lstStyle/>
                  <a:p>
                    <a:r>
                      <a:rPr lang="en-US"/>
                      <a:t>Budget </a:t>
                    </a:r>
                    <a:br>
                      <a:rPr lang="en-US"/>
                    </a:br>
                    <a:r>
                      <a:rPr lang="en-US"/>
                      <a:t>£2,855,000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A8BE-462B-B3F7-2EE193CA6BC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-2855</c:v>
                </c:pt>
              </c:numCache>
            </c:numRef>
          </c:val>
          <c:extLst>
            <c:ext xmlns:c16="http://schemas.microsoft.com/office/drawing/2014/chart" uri="{C3380CC4-5D6E-409C-BE32-E72D297353CC}">
              <c16:uniqueId val="{00000001-A8BE-462B-B3F7-2EE193CA6BC7}"/>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5.278786402582154E-3"/>
                  <c:y val="0.1055587691028694"/>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a:solidFill>
                          <a:schemeClr val="dk1"/>
                        </a:solidFill>
                        <a:latin typeface="+mn-lt"/>
                        <a:ea typeface="+mn-ea"/>
                        <a:cs typeface="+mn-cs"/>
                      </a:rPr>
                      <a:t>Estimated </a:t>
                    </a:r>
                  </a:p>
                  <a:p>
                    <a:pPr>
                      <a:defRPr sz="1400">
                        <a:solidFill>
                          <a:schemeClr val="dk1"/>
                        </a:solidFill>
                      </a:defRPr>
                    </a:pPr>
                    <a:r>
                      <a:rPr lang="en-US" sz="1400">
                        <a:solidFill>
                          <a:schemeClr val="dk1"/>
                        </a:solidFill>
                        <a:latin typeface="+mn-lt"/>
                        <a:ea typeface="+mn-ea"/>
                        <a:cs typeface="+mn-cs"/>
                      </a:rPr>
                      <a:t>outturn</a:t>
                    </a:r>
                    <a:r>
                      <a:rPr lang="en-US" sz="1400" baseline="0">
                        <a:solidFill>
                          <a:schemeClr val="dk1"/>
                        </a:solidFill>
                        <a:latin typeface="+mn-lt"/>
                        <a:ea typeface="+mn-ea"/>
                        <a:cs typeface="+mn-cs"/>
                      </a:rPr>
                      <a:t> </a:t>
                    </a:r>
                    <a:br>
                      <a:rPr lang="en-US" sz="1400" baseline="0">
                        <a:solidFill>
                          <a:schemeClr val="dk1"/>
                        </a:solidFill>
                        <a:latin typeface="+mn-lt"/>
                        <a:ea typeface="+mn-ea"/>
                        <a:cs typeface="+mn-cs"/>
                      </a:rPr>
                    </a:br>
                    <a:r>
                      <a:rPr lang="en-US" sz="1400" baseline="0">
                        <a:solidFill>
                          <a:schemeClr val="dk1"/>
                        </a:solidFill>
                        <a:latin typeface="+mn-lt"/>
                        <a:ea typeface="+mn-ea"/>
                        <a:cs typeface="+mn-cs"/>
                      </a:rPr>
                      <a:t>£2,855,000</a:t>
                    </a:r>
                    <a:endParaRPr lang="en-US" sz="140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24641063321819678"/>
                      <c:h val="0.3834826172130949"/>
                    </c:manualLayout>
                  </c15:layout>
                  <c15:showDataLabelsRange val="0"/>
                </c:ext>
                <c:ext xmlns:c16="http://schemas.microsoft.com/office/drawing/2014/chart" uri="{C3380CC4-5D6E-409C-BE32-E72D297353CC}">
                  <c16:uniqueId val="{00000002-A8BE-462B-B3F7-2EE193CA6BC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-2855</c:v>
                </c:pt>
              </c:numCache>
            </c:numRef>
          </c:val>
          <c:extLst>
            <c:ext xmlns:c16="http://schemas.microsoft.com/office/drawing/2014/chart" uri="{C3380CC4-5D6E-409C-BE32-E72D297353CC}">
              <c16:uniqueId val="{00000003-A8BE-462B-B3F7-2EE193CA6BC7}"/>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
          <c:y val="2.0380087485365423E-2"/>
          <c:w val="0.93598860716341092"/>
          <c:h val="0.93594829647456579"/>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6671105575024563E-17"/>
                  <c:y val="0.13974917132822015"/>
                </c:manualLayout>
              </c:layout>
              <c:tx>
                <c:rich>
                  <a:bodyPr/>
                  <a:lstStyle/>
                  <a:p>
                    <a:r>
                      <a:rPr lang="en-US"/>
                      <a:t>Budget </a:t>
                    </a:r>
                    <a:br>
                      <a:rPr lang="en-US"/>
                    </a:br>
                    <a:r>
                      <a:rPr lang="en-US"/>
                      <a:t>-£38,000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7AED-4443-8D7F-463441872FF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38</c:v>
                </c:pt>
              </c:numCache>
            </c:numRef>
          </c:val>
          <c:extLst>
            <c:ext xmlns:c16="http://schemas.microsoft.com/office/drawing/2014/chart" uri="{C3380CC4-5D6E-409C-BE32-E72D297353CC}">
              <c16:uniqueId val="{00000000-C83E-433C-88D4-40DF75AA0199}"/>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5.8192175305990038E-3"/>
                  <c:y val="0.1222812126541774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a:solidFill>
                          <a:schemeClr val="bg1"/>
                        </a:solidFill>
                      </a:rPr>
                      <a:t>Estimated outturn</a:t>
                    </a:r>
                    <a:r>
                      <a:rPr lang="en-US" baseline="0">
                        <a:solidFill>
                          <a:schemeClr val="bg1"/>
                        </a:solidFill>
                      </a:rPr>
                      <a:t> </a:t>
                    </a:r>
                    <a:br>
                      <a:rPr lang="en-US" baseline="0">
                        <a:solidFill>
                          <a:schemeClr val="bg1"/>
                        </a:solidFill>
                      </a:rPr>
                    </a:br>
                    <a:r>
                      <a:rPr lang="en-US" baseline="0">
                        <a:solidFill>
                          <a:schemeClr val="bg1"/>
                        </a:solidFill>
                      </a:rPr>
                      <a:t>-£38,000</a:t>
                    </a:r>
                    <a:endParaRPr lang="en-US">
                      <a:solidFill>
                        <a:schemeClr val="bg1"/>
                      </a:solidFill>
                    </a:endParaRP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7AED-4443-8D7F-463441872FF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38</c:v>
                </c:pt>
              </c:numCache>
            </c:numRef>
          </c:val>
          <c:extLst>
            <c:ext xmlns:c16="http://schemas.microsoft.com/office/drawing/2014/chart" uri="{C3380CC4-5D6E-409C-BE32-E72D297353CC}">
              <c16:uniqueId val="{00000001-C83E-433C-88D4-40DF75AA0199}"/>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
          <c:y val="5.5145047395793227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5.4910441933937121E-3"/>
                  <c:y val="0.13234883743818979"/>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a:solidFill>
                          <a:schemeClr val="bg1"/>
                        </a:solidFill>
                      </a:rPr>
                      <a:t>Budget </a:t>
                    </a:r>
                    <a:br>
                      <a:rPr lang="en-US">
                        <a:solidFill>
                          <a:schemeClr val="bg1"/>
                        </a:solidFill>
                      </a:rPr>
                    </a:br>
                    <a:r>
                      <a:rPr lang="en-US">
                        <a:solidFill>
                          <a:schemeClr val="bg1"/>
                        </a:solidFill>
                      </a:rPr>
                      <a:t>£2,276,000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120C-4279-875A-79F5ECCCC13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-2276</c:v>
                </c:pt>
              </c:numCache>
            </c:numRef>
          </c:val>
          <c:extLst>
            <c:ext xmlns:c16="http://schemas.microsoft.com/office/drawing/2014/chart" uri="{C3380CC4-5D6E-409C-BE32-E72D297353CC}">
              <c16:uniqueId val="{00000001-120C-4279-875A-79F5ECCCC130}"/>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2.0891909875967256E-3"/>
                  <c:y val="0.2077159066106320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£1,976,000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120C-4279-875A-79F5ECCCC13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-1976</c:v>
                </c:pt>
              </c:numCache>
            </c:numRef>
          </c:val>
          <c:extLst>
            <c:ext xmlns:c16="http://schemas.microsoft.com/office/drawing/2014/chart" uri="{C3380CC4-5D6E-409C-BE32-E72D297353CC}">
              <c16:uniqueId val="{00000003-120C-4279-875A-79F5ECCCC130}"/>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86127330831E-2"/>
          <c:y val="7.720306635411051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8.2365662900905669E-3"/>
                  <c:y val="0.1066141925115052"/>
                </c:manualLayout>
              </c:layout>
              <c:tx>
                <c:rich>
                  <a:bodyPr/>
                  <a:lstStyle/>
                  <a:p>
                    <a:r>
                      <a:rPr lang="en-US"/>
                      <a:t>Budget </a:t>
                    </a:r>
                    <a:br>
                      <a:rPr lang="en-US"/>
                    </a:br>
                    <a:r>
                      <a:rPr lang="en-US"/>
                      <a:t>£1,071,000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C88B-43AF-A227-CA553284785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-1071</c:v>
                </c:pt>
              </c:numCache>
            </c:numRef>
          </c:val>
          <c:extLst>
            <c:ext xmlns:c16="http://schemas.microsoft.com/office/drawing/2014/chart" uri="{C3380CC4-5D6E-409C-BE32-E72D297353CC}">
              <c16:uniqueId val="{00000001-C88B-43AF-A227-CA5532847856}"/>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2.0891909875967256E-3"/>
                  <c:y val="0.10845366339694656"/>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a:solidFill>
                          <a:schemeClr val="bg1"/>
                        </a:solidFill>
                        <a:latin typeface="+mn-lt"/>
                        <a:ea typeface="+mn-ea"/>
                        <a:cs typeface="+mn-cs"/>
                      </a:rPr>
                      <a:t>Estimated outturn</a:t>
                    </a:r>
                    <a:r>
                      <a:rPr lang="en-US" sz="1400" baseline="0">
                        <a:solidFill>
                          <a:schemeClr val="bg1"/>
                        </a:solidFill>
                        <a:latin typeface="+mn-lt"/>
                        <a:ea typeface="+mn-ea"/>
                        <a:cs typeface="+mn-cs"/>
                      </a:rPr>
                      <a:t> </a:t>
                    </a:r>
                    <a:br>
                      <a:rPr lang="en-US" sz="1400" baseline="0">
                        <a:solidFill>
                          <a:schemeClr val="bg1"/>
                        </a:solidFill>
                        <a:latin typeface="+mn-lt"/>
                        <a:ea typeface="+mn-ea"/>
                        <a:cs typeface="+mn-cs"/>
                      </a:rPr>
                    </a:br>
                    <a:r>
                      <a:rPr lang="en-US" sz="1400" baseline="0">
                        <a:solidFill>
                          <a:schemeClr val="bg1"/>
                        </a:solidFill>
                        <a:latin typeface="+mn-lt"/>
                        <a:ea typeface="+mn-ea"/>
                        <a:cs typeface="+mn-cs"/>
                      </a:rPr>
                      <a:t>£1,071,000</a:t>
                    </a:r>
                    <a:endParaRPr lang="en-US" sz="140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C88B-43AF-A227-CA553284785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-1071</c:v>
                </c:pt>
              </c:numCache>
            </c:numRef>
          </c:val>
          <c:extLst>
            <c:ext xmlns:c16="http://schemas.microsoft.com/office/drawing/2014/chart" uri="{C3380CC4-5D6E-409C-BE32-E72D297353CC}">
              <c16:uniqueId val="{00000003-C88B-43AF-A227-CA5532847856}"/>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0"/>
                  <c:y val="0.17646458587950994"/>
                </c:manualLayout>
              </c:layout>
              <c:tx>
                <c:rich>
                  <a:bodyPr/>
                  <a:lstStyle/>
                  <a:p>
                    <a:r>
                      <a:rPr lang="en-US"/>
                      <a:t>Budget </a:t>
                    </a:r>
                    <a:br>
                      <a:rPr lang="en-US"/>
                    </a:br>
                    <a:r>
                      <a:rPr lang="en-US"/>
                      <a:t>£873,000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1A8C-4C9E-8F78-17969B10942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-873</c:v>
                </c:pt>
              </c:numCache>
            </c:numRef>
          </c:val>
          <c:extLst>
            <c:ext xmlns:c16="http://schemas.microsoft.com/office/drawing/2014/chart" uri="{C3380CC4-5D6E-409C-BE32-E72D297353CC}">
              <c16:uniqueId val="{00000001-1A8C-4C9E-8F78-17969B10942F}"/>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4.8347130842935817E-3"/>
                  <c:y val="0.17462945712378486"/>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£923,000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1A8C-4C9E-8F78-17969B10942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-923</c:v>
                </c:pt>
              </c:numCache>
            </c:numRef>
          </c:val>
          <c:extLst>
            <c:ext xmlns:c16="http://schemas.microsoft.com/office/drawing/2014/chart" uri="{C3380CC4-5D6E-409C-BE32-E72D297353CC}">
              <c16:uniqueId val="{00000003-1A8C-4C9E-8F78-17969B10942F}"/>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4910441933937119E-2"/>
          <c:y val="5.146871090274034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7.8028829532789641E-3"/>
                  <c:y val="0.14187472426352979"/>
                </c:manualLayout>
              </c:layout>
              <c:tx>
                <c:rich>
                  <a:bodyPr/>
                  <a:lstStyle/>
                  <a:p>
                    <a:r>
                      <a:rPr lang="en-US"/>
                      <a:t>Budget </a:t>
                    </a:r>
                    <a:br>
                      <a:rPr lang="en-US"/>
                    </a:br>
                    <a:r>
                      <a:rPr lang="en-US"/>
                      <a:t>£3,721,000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9AEA-417C-9D02-73CBF64AE03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-3721</c:v>
                </c:pt>
              </c:numCache>
            </c:numRef>
          </c:val>
          <c:extLst>
            <c:ext xmlns:c16="http://schemas.microsoft.com/office/drawing/2014/chart" uri="{C3380CC4-5D6E-409C-BE32-E72D297353CC}">
              <c16:uniqueId val="{00000001-9AEA-417C-9D02-73CBF64AE030}"/>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4.2360773547772635E-3"/>
                  <c:y val="0.10555970956778429"/>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£3,761,000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9AEA-417C-9D02-73CBF64AE03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-3761</c:v>
                </c:pt>
              </c:numCache>
            </c:numRef>
          </c:val>
          <c:extLst>
            <c:ext xmlns:c16="http://schemas.microsoft.com/office/drawing/2014/chart" uri="{C3380CC4-5D6E-409C-BE32-E72D297353CC}">
              <c16:uniqueId val="{00000003-9AEA-417C-9D02-73CBF64AE030}"/>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3.5851107879824484E-2"/>
          <c:y val="0"/>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4.5592866561818633E-3"/>
                  <c:y val="0.55035091259040714"/>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a:t>Budget </a:t>
                    </a:r>
                    <a:br>
                      <a:rPr lang="en-US"/>
                    </a:br>
                    <a:r>
                      <a:rPr lang="en-US"/>
                      <a:t>£1,607,000</a:t>
                    </a: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8642537436"/>
                      <c:h val="0.39656529208205704"/>
                    </c:manualLayout>
                  </c15:layout>
                  <c15:showDataLabelsRange val="0"/>
                </c:ext>
                <c:ext xmlns:c16="http://schemas.microsoft.com/office/drawing/2014/chart" uri="{C3380CC4-5D6E-409C-BE32-E72D297353CC}">
                  <c16:uniqueId val="{00000000-3B56-431F-8481-5F7D235D8AD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-1607</c:v>
                </c:pt>
              </c:numCache>
            </c:numRef>
          </c:val>
          <c:extLst>
            <c:ext xmlns:c16="http://schemas.microsoft.com/office/drawing/2014/chart" uri="{C3380CC4-5D6E-409C-BE32-E72D297353CC}">
              <c16:uniqueId val="{00000001-3B56-431F-8481-5F7D235D8AD1}"/>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2.2265444899135251E-3"/>
                  <c:y val="0.50214741928759266"/>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a:solidFill>
                          <a:schemeClr val="dk1"/>
                        </a:solidFill>
                        <a:latin typeface="+mn-lt"/>
                        <a:ea typeface="+mn-ea"/>
                        <a:cs typeface="+mn-cs"/>
                      </a:rPr>
                      <a:t>Estimated outturn</a:t>
                    </a:r>
                    <a:r>
                      <a:rPr lang="en-US" sz="1400" baseline="0">
                        <a:solidFill>
                          <a:schemeClr val="dk1"/>
                        </a:solidFill>
                        <a:latin typeface="+mn-lt"/>
                        <a:ea typeface="+mn-ea"/>
                        <a:cs typeface="+mn-cs"/>
                      </a:rPr>
                      <a:t> </a:t>
                    </a:r>
                    <a:br>
                      <a:rPr lang="en-US" sz="1400" baseline="0">
                        <a:solidFill>
                          <a:schemeClr val="dk1"/>
                        </a:solidFill>
                        <a:latin typeface="+mn-lt"/>
                        <a:ea typeface="+mn-ea"/>
                        <a:cs typeface="+mn-cs"/>
                      </a:rPr>
                    </a:br>
                    <a:r>
                      <a:rPr lang="en-US" sz="1400" baseline="0">
                        <a:solidFill>
                          <a:schemeClr val="dk1"/>
                        </a:solidFill>
                        <a:latin typeface="+mn-lt"/>
                        <a:ea typeface="+mn-ea"/>
                        <a:cs typeface="+mn-cs"/>
                      </a:rPr>
                      <a:t>£1,607,000</a:t>
                    </a:r>
                    <a:endParaRPr lang="en-US" sz="140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52040253356"/>
                      <c:h val="0.42970747428866229"/>
                    </c:manualLayout>
                  </c15:layout>
                  <c15:showDataLabelsRange val="0"/>
                </c:ext>
                <c:ext xmlns:c16="http://schemas.microsoft.com/office/drawing/2014/chart" uri="{C3380CC4-5D6E-409C-BE32-E72D297353CC}">
                  <c16:uniqueId val="{00000002-3B56-431F-8481-5F7D235D8AD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-1607</c:v>
                </c:pt>
              </c:numCache>
            </c:numRef>
          </c:val>
          <c:extLst>
            <c:ext xmlns:c16="http://schemas.microsoft.com/office/drawing/2014/chart" uri="{C3380CC4-5D6E-409C-BE32-E72D297353CC}">
              <c16:uniqueId val="{00000003-3B56-431F-8481-5F7D235D8AD1}"/>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34600109147E-2"/>
          <c:y val="6.3104030038596392E-3"/>
          <c:w val="0.93468842462663115"/>
          <c:h val="0.91566318853537065"/>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83572851058006E-3"/>
                  <c:y val="0.12758199429242231"/>
                </c:manualLayout>
              </c:layout>
              <c:tx>
                <c:rich>
                  <a:bodyPr/>
                  <a:lstStyle/>
                  <a:p>
                    <a:r>
                      <a:rPr lang="en-US"/>
                      <a:t>Budget </a:t>
                    </a:r>
                    <a:br>
                      <a:rPr lang="en-US"/>
                    </a:br>
                    <a:r>
                      <a:rPr lang="en-US"/>
                      <a:t>-£598,000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1242-4F43-A14A-87CFAE59BC4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598</c:v>
                </c:pt>
              </c:numCache>
            </c:numRef>
          </c:val>
          <c:extLst>
            <c:ext xmlns:c16="http://schemas.microsoft.com/office/drawing/2014/chart" uri="{C3380CC4-5D6E-409C-BE32-E72D297353CC}">
              <c16:uniqueId val="{00000001-1242-4F43-A14A-87CFAE59BC4D}"/>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7.3245357174024361E-3"/>
                  <c:y val="0.4409937281268386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£297,000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1242-4F43-A14A-87CFAE59BC4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-297</c:v>
                </c:pt>
              </c:numCache>
            </c:numRef>
          </c:val>
          <c:extLst>
            <c:ext xmlns:c16="http://schemas.microsoft.com/office/drawing/2014/chart" uri="{C3380CC4-5D6E-409C-BE32-E72D297353CC}">
              <c16:uniqueId val="{00000003-1242-4F43-A14A-87CFAE59BC4D}"/>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60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10.xml><?xml version="1.0" encoding="utf-8"?>
<cs:colorStyle xmlns:cs="http://schemas.microsoft.com/office/drawing/2012/chartStyle" xmlns:a="http://schemas.openxmlformats.org/drawingml/2006/main" meth="withinLinear" id="16">
  <a:schemeClr val="accent3"/>
</cs:colorStyle>
</file>

<file path=ppt/charts/colors11.xml><?xml version="1.0" encoding="utf-8"?>
<cs:colorStyle xmlns:cs="http://schemas.microsoft.com/office/drawing/2012/chartStyle" xmlns:a="http://schemas.openxmlformats.org/drawingml/2006/main" meth="withinLinear" id="16">
  <a:schemeClr val="accent3"/>
</cs:colorStyle>
</file>

<file path=ppt/charts/colors12.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withinLinear" id="16">
  <a:schemeClr val="accent3"/>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withinLinear" id="16">
  <a:schemeClr val="accent3"/>
</cs:colorStyle>
</file>

<file path=ppt/charts/colors7.xml><?xml version="1.0" encoding="utf-8"?>
<cs:colorStyle xmlns:cs="http://schemas.microsoft.com/office/drawing/2012/chartStyle" xmlns:a="http://schemas.openxmlformats.org/drawingml/2006/main" meth="withinLinear" id="16">
  <a:schemeClr val="accent3"/>
</cs:colorStyle>
</file>

<file path=ppt/charts/colors8.xml><?xml version="1.0" encoding="utf-8"?>
<cs:colorStyle xmlns:cs="http://schemas.microsoft.com/office/drawing/2012/chartStyle" xmlns:a="http://schemas.openxmlformats.org/drawingml/2006/main" meth="withinLinear" id="16">
  <a:schemeClr val="accent3"/>
</cs:colorStyle>
</file>

<file path=ppt/charts/colors9.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0BD217-A7BA-4B48-9D83-E1938D7920DC}" type="datetimeFigureOut">
              <a:rPr lang="en-GB" smtClean="0"/>
              <a:t>19/01/2022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C11D0E-059A-46A1-9448-DDFE758BF58A}" type="slidenum">
              <a:rPr lang="en-GB" smtClean="0"/>
              <a:t>‹#›</a:t>
            </a:fld>
            <a:endParaRPr lang="en-GB"/>
          </a:p>
        </p:txBody>
      </p:sp>
    </p:spTree>
    <p:extLst>
      <p:ext uri="{BB962C8B-B14F-4D97-AF65-F5344CB8AC3E}">
        <p14:creationId xmlns:p14="http://schemas.microsoft.com/office/powerpoint/2010/main" val="3740610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C11D0E-059A-46A1-9448-DDFE758BF58A}" type="slidenum">
              <a:rPr lang="en-GB" smtClean="0"/>
              <a:t>4</a:t>
            </a:fld>
            <a:endParaRPr lang="en-GB"/>
          </a:p>
        </p:txBody>
      </p:sp>
    </p:spTree>
    <p:extLst>
      <p:ext uri="{BB962C8B-B14F-4D97-AF65-F5344CB8AC3E}">
        <p14:creationId xmlns:p14="http://schemas.microsoft.com/office/powerpoint/2010/main" val="2274227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6</a:t>
            </a:fld>
            <a:endParaRPr lang="en-GB"/>
          </a:p>
        </p:txBody>
      </p:sp>
    </p:spTree>
    <p:extLst>
      <p:ext uri="{BB962C8B-B14F-4D97-AF65-F5344CB8AC3E}">
        <p14:creationId xmlns:p14="http://schemas.microsoft.com/office/powerpoint/2010/main" val="3796775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10</a:t>
            </a:fld>
            <a:endParaRPr lang="en-GB"/>
          </a:p>
        </p:txBody>
      </p:sp>
    </p:spTree>
    <p:extLst>
      <p:ext uri="{BB962C8B-B14F-4D97-AF65-F5344CB8AC3E}">
        <p14:creationId xmlns:p14="http://schemas.microsoft.com/office/powerpoint/2010/main" val="835007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13</a:t>
            </a:fld>
            <a:endParaRPr lang="en-GB"/>
          </a:p>
        </p:txBody>
      </p:sp>
    </p:spTree>
    <p:extLst>
      <p:ext uri="{BB962C8B-B14F-4D97-AF65-F5344CB8AC3E}">
        <p14:creationId xmlns:p14="http://schemas.microsoft.com/office/powerpoint/2010/main" val="2157713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16</a:t>
            </a:fld>
            <a:endParaRPr lang="en-GB"/>
          </a:p>
        </p:txBody>
      </p:sp>
    </p:spTree>
    <p:extLst>
      <p:ext uri="{BB962C8B-B14F-4D97-AF65-F5344CB8AC3E}">
        <p14:creationId xmlns:p14="http://schemas.microsoft.com/office/powerpoint/2010/main" val="2432172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18</a:t>
            </a:fld>
            <a:endParaRPr lang="en-GB"/>
          </a:p>
        </p:txBody>
      </p:sp>
    </p:spTree>
    <p:extLst>
      <p:ext uri="{BB962C8B-B14F-4D97-AF65-F5344CB8AC3E}">
        <p14:creationId xmlns:p14="http://schemas.microsoft.com/office/powerpoint/2010/main" val="1007633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22</a:t>
            </a:fld>
            <a:endParaRPr lang="en-GB"/>
          </a:p>
        </p:txBody>
      </p:sp>
    </p:spTree>
    <p:extLst>
      <p:ext uri="{BB962C8B-B14F-4D97-AF65-F5344CB8AC3E}">
        <p14:creationId xmlns:p14="http://schemas.microsoft.com/office/powerpoint/2010/main" val="2990714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23</a:t>
            </a:fld>
            <a:endParaRPr lang="en-GB"/>
          </a:p>
        </p:txBody>
      </p:sp>
    </p:spTree>
    <p:extLst>
      <p:ext uri="{BB962C8B-B14F-4D97-AF65-F5344CB8AC3E}">
        <p14:creationId xmlns:p14="http://schemas.microsoft.com/office/powerpoint/2010/main" val="3291186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24</a:t>
            </a:fld>
            <a:endParaRPr lang="en-GB"/>
          </a:p>
        </p:txBody>
      </p:sp>
    </p:spTree>
    <p:extLst>
      <p:ext uri="{BB962C8B-B14F-4D97-AF65-F5344CB8AC3E}">
        <p14:creationId xmlns:p14="http://schemas.microsoft.com/office/powerpoint/2010/main" val="3581120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2D12F-BF91-40FB-A1B8-F28419B9B560}" type="datetimeFigureOut">
              <a:rPr lang="en-GB" smtClean="0"/>
              <a:t>19/01/2022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253450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19/01/2022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256449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19/01/2022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632760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19/01/2022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347002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32D12F-BF91-40FB-A1B8-F28419B9B560}" type="datetimeFigureOut">
              <a:rPr lang="en-GB" smtClean="0"/>
              <a:t>19/01/2022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626601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2D12F-BF91-40FB-A1B8-F28419B9B560}" type="datetimeFigureOut">
              <a:rPr lang="en-GB" smtClean="0"/>
              <a:t>19/01/2022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86084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2D12F-BF91-40FB-A1B8-F28419B9B560}" type="datetimeFigureOut">
              <a:rPr lang="en-GB" smtClean="0"/>
              <a:t>19/01/2022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776774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2D12F-BF91-40FB-A1B8-F28419B9B560}" type="datetimeFigureOut">
              <a:rPr lang="en-GB" smtClean="0"/>
              <a:t>19/01/2022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12162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2D12F-BF91-40FB-A1B8-F28419B9B560}" type="datetimeFigureOut">
              <a:rPr lang="en-GB" smtClean="0"/>
              <a:t>19/01/2022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460155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19/01/2022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78766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19/01/2022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23914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54000">
              <a:schemeClr val="tx1">
                <a:lumMod val="95000"/>
              </a:schemeClr>
            </a:gs>
            <a:gs pos="100000">
              <a:schemeClr val="tx1">
                <a:lumMod val="95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2D12F-BF91-40FB-A1B8-F28419B9B560}" type="datetimeFigureOut">
              <a:rPr lang="en-GB" smtClean="0"/>
              <a:t>19/01/2022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C009A-7980-4A19-839D-E91541AB6054}" type="slidenum">
              <a:rPr lang="en-GB" smtClean="0"/>
              <a:t>‹#›</a:t>
            </a:fld>
            <a:endParaRPr lang="en-GB"/>
          </a:p>
        </p:txBody>
      </p:sp>
    </p:spTree>
    <p:extLst>
      <p:ext uri="{BB962C8B-B14F-4D97-AF65-F5344CB8AC3E}">
        <p14:creationId xmlns:p14="http://schemas.microsoft.com/office/powerpoint/2010/main" val="41043390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chart" Target="../charts/chart2.xml"/><Relationship Id="rId7" Type="http://schemas.openxmlformats.org/officeDocument/2006/relationships/image" Target="../media/image20.sv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19.png"/><Relationship Id="rId5" Type="http://schemas.openxmlformats.org/officeDocument/2006/relationships/image" Target="../media/image25.svg"/><Relationship Id="rId4" Type="http://schemas.openxmlformats.org/officeDocument/2006/relationships/image" Target="../media/image23.png"/><Relationship Id="rId9" Type="http://schemas.openxmlformats.org/officeDocument/2006/relationships/image" Target="../media/image22.svg"/></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2.xml"/><Relationship Id="rId1" Type="http://schemas.openxmlformats.org/officeDocument/2006/relationships/slideLayout" Target="../slideLayouts/slideLayout3.xml"/><Relationship Id="rId6" Type="http://schemas.openxmlformats.org/officeDocument/2006/relationships/slide" Target="slide16.xml"/><Relationship Id="rId5" Type="http://schemas.openxmlformats.org/officeDocument/2006/relationships/slide" Target="slide15.xml"/><Relationship Id="rId4" Type="http://schemas.openxmlformats.org/officeDocument/2006/relationships/slide" Target="slide14.xml"/></Relationships>
</file>

<file path=ppt/slides/_rels/slide12.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chart" Target="../charts/chart3.xml"/><Relationship Id="rId5" Type="http://schemas.openxmlformats.org/officeDocument/2006/relationships/image" Target="../media/image20.sv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3.png"/><Relationship Id="rId7"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25.svg"/><Relationship Id="rId9" Type="http://schemas.openxmlformats.org/officeDocument/2006/relationships/image" Target="../media/image22.svg"/></Relationships>
</file>

<file path=ppt/slides/_rels/slide14.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8.xml"/><Relationship Id="rId6" Type="http://schemas.openxmlformats.org/officeDocument/2006/relationships/chart" Target="../charts/chart5.xml"/><Relationship Id="rId5" Type="http://schemas.openxmlformats.org/officeDocument/2006/relationships/image" Target="../media/image26.svg"/><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8.xml"/><Relationship Id="rId6" Type="http://schemas.openxmlformats.org/officeDocument/2006/relationships/chart" Target="../charts/chart6.xml"/><Relationship Id="rId5" Type="http://schemas.openxmlformats.org/officeDocument/2006/relationships/image" Target="../media/image26.svg"/><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23.png"/><Relationship Id="rId7"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26.svg"/><Relationship Id="rId5" Type="http://schemas.openxmlformats.org/officeDocument/2006/relationships/image" Target="../media/image21.png"/><Relationship Id="rId4" Type="http://schemas.openxmlformats.org/officeDocument/2006/relationships/image" Target="../media/image25.svg"/><Relationship Id="rId9" Type="http://schemas.openxmlformats.org/officeDocument/2006/relationships/chart" Target="../charts/chart7.xml"/></Relationships>
</file>

<file path=ppt/slides/_rels/slide17.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8.xml"/><Relationship Id="rId1" Type="http://schemas.openxmlformats.org/officeDocument/2006/relationships/slideLayout" Target="../slideLayouts/slideLayout3.xml"/><Relationship Id="rId6" Type="http://schemas.openxmlformats.org/officeDocument/2006/relationships/slide" Target="slide25.xml"/><Relationship Id="rId5" Type="http://schemas.openxmlformats.org/officeDocument/2006/relationships/slide" Target="slide24.xml"/><Relationship Id="rId4" Type="http://schemas.openxmlformats.org/officeDocument/2006/relationships/slide" Target="slide22.xml"/></Relationships>
</file>

<file path=ppt/slides/_rels/slide18.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9.png"/><Relationship Id="rId7"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25.svg"/><Relationship Id="rId5" Type="http://schemas.openxmlformats.org/officeDocument/2006/relationships/image" Target="../media/image23.png"/><Relationship Id="rId4" Type="http://schemas.openxmlformats.org/officeDocument/2006/relationships/image" Target="../media/image20.svg"/><Relationship Id="rId9" Type="http://schemas.openxmlformats.org/officeDocument/2006/relationships/image" Target="../media/image22.svg"/></Relationships>
</file>

<file path=ppt/slides/_rels/slide19.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3.png"/><Relationship Id="rId1" Type="http://schemas.openxmlformats.org/officeDocument/2006/relationships/slideLayout" Target="../slideLayouts/slideLayout8.xml"/><Relationship Id="rId6" Type="http://schemas.openxmlformats.org/officeDocument/2006/relationships/chart" Target="../charts/chart9.xml"/><Relationship Id="rId5" Type="http://schemas.openxmlformats.org/officeDocument/2006/relationships/image" Target="../media/image20.sv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17.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6.xml"/><Relationship Id="rId4" Type="http://schemas.openxmlformats.org/officeDocument/2006/relationships/slide" Target="slide5.xml"/></Relationships>
</file>

<file path=ppt/slides/_rels/slide20.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25.svg"/></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4.svg"/></Relationships>
</file>

<file path=ppt/slides/_rels/slide24.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chart" Target="../charts/chart11.xml"/><Relationship Id="rId7" Type="http://schemas.openxmlformats.org/officeDocument/2006/relationships/image" Target="../media/image26.svg"/><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image" Target="../media/image21.png"/><Relationship Id="rId5" Type="http://schemas.openxmlformats.org/officeDocument/2006/relationships/image" Target="../media/image25.svg"/><Relationship Id="rId4" Type="http://schemas.openxmlformats.org/officeDocument/2006/relationships/image" Target="../media/image23.png"/><Relationship Id="rId9" Type="http://schemas.openxmlformats.org/officeDocument/2006/relationships/image" Target="../media/image20.svg"/></Relationships>
</file>

<file path=ppt/slides/_rels/slide25.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chart" Target="../charts/chart12.xml"/><Relationship Id="rId5" Type="http://schemas.openxmlformats.org/officeDocument/2006/relationships/image" Target="../media/image20.svg"/><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20.svg"/><Relationship Id="rId7" Type="http://schemas.openxmlformats.org/officeDocument/2006/relationships/image" Target="../media/image23.png"/><Relationship Id="rId2" Type="http://schemas.openxmlformats.org/officeDocument/2006/relationships/image" Target="../media/image19.png"/><Relationship Id="rId1" Type="http://schemas.openxmlformats.org/officeDocument/2006/relationships/slideLayout" Target="../slideLayouts/slideLayout8.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7DBD-4368-4297-9B67-93A21CF962AB}"/>
              </a:ext>
            </a:extLst>
          </p:cNvPr>
          <p:cNvSpPr>
            <a:spLocks noGrp="1"/>
          </p:cNvSpPr>
          <p:nvPr>
            <p:ph type="ctrTitle"/>
          </p:nvPr>
        </p:nvSpPr>
        <p:spPr>
          <a:xfrm>
            <a:off x="1524000" y="1448934"/>
            <a:ext cx="9144000" cy="2387600"/>
          </a:xfrm>
        </p:spPr>
        <p:txBody>
          <a:bodyPr>
            <a:normAutofit fontScale="90000"/>
          </a:bodyPr>
          <a:lstStyle/>
          <a:p>
            <a:br>
              <a:rPr lang="en-GB" sz="4000" dirty="0">
                <a:solidFill>
                  <a:schemeClr val="bg1"/>
                </a:solidFill>
              </a:rPr>
            </a:br>
            <a:r>
              <a:rPr lang="en-GB" sz="4000" dirty="0">
                <a:solidFill>
                  <a:schemeClr val="bg1"/>
                </a:solidFill>
              </a:rPr>
              <a:t>Appendix B</a:t>
            </a:r>
            <a:br>
              <a:rPr lang="en-GB" sz="4000" dirty="0">
                <a:solidFill>
                  <a:schemeClr val="bg1"/>
                </a:solidFill>
              </a:rPr>
            </a:br>
            <a:br>
              <a:rPr lang="en-GB" sz="4000" dirty="0">
                <a:solidFill>
                  <a:schemeClr val="bg1"/>
                </a:solidFill>
              </a:rPr>
            </a:br>
            <a:r>
              <a:rPr lang="en-GB" sz="4400" dirty="0">
                <a:solidFill>
                  <a:schemeClr val="bg1"/>
                </a:solidFill>
              </a:rPr>
              <a:t>East Hampshire District Council</a:t>
            </a:r>
            <a:br>
              <a:rPr lang="en-GB" dirty="0">
                <a:solidFill>
                  <a:schemeClr val="bg1"/>
                </a:solidFill>
              </a:rPr>
            </a:br>
            <a:r>
              <a:rPr lang="en-GB" sz="6700" dirty="0">
                <a:solidFill>
                  <a:schemeClr val="bg1"/>
                </a:solidFill>
              </a:rPr>
              <a:t>Performance Report </a:t>
            </a:r>
            <a:endParaRPr lang="en-GB" dirty="0">
              <a:solidFill>
                <a:schemeClr val="bg1"/>
              </a:solidFill>
            </a:endParaRPr>
          </a:p>
        </p:txBody>
      </p:sp>
      <p:sp>
        <p:nvSpPr>
          <p:cNvPr id="3" name="Subtitle 2">
            <a:extLst>
              <a:ext uri="{FF2B5EF4-FFF2-40B4-BE49-F238E27FC236}">
                <a16:creationId xmlns:a16="http://schemas.microsoft.com/office/drawing/2014/main" id="{66B98902-830D-47D7-AAF7-DCF2F45C398B}"/>
              </a:ext>
            </a:extLst>
          </p:cNvPr>
          <p:cNvSpPr>
            <a:spLocks noGrp="1"/>
          </p:cNvSpPr>
          <p:nvPr>
            <p:ph type="subTitle" idx="1"/>
          </p:nvPr>
        </p:nvSpPr>
        <p:spPr>
          <a:xfrm>
            <a:off x="1524000" y="3836534"/>
            <a:ext cx="9144000" cy="1655762"/>
          </a:xfrm>
        </p:spPr>
        <p:txBody>
          <a:bodyPr>
            <a:normAutofit/>
          </a:bodyPr>
          <a:lstStyle/>
          <a:p>
            <a:r>
              <a:rPr lang="en-GB" sz="4000">
                <a:solidFill>
                  <a:schemeClr val="tx1">
                    <a:lumMod val="50000"/>
                  </a:schemeClr>
                </a:solidFill>
              </a:rPr>
              <a:t>Q3 2021-22</a:t>
            </a:r>
          </a:p>
          <a:p>
            <a:r>
              <a:rPr lang="en-GB" sz="4000">
                <a:solidFill>
                  <a:schemeClr val="tx1">
                    <a:lumMod val="50000"/>
                  </a:schemeClr>
                </a:solidFill>
              </a:rPr>
              <a:t>V1</a:t>
            </a:r>
          </a:p>
        </p:txBody>
      </p:sp>
    </p:spTree>
    <p:extLst>
      <p:ext uri="{BB962C8B-B14F-4D97-AF65-F5344CB8AC3E}">
        <p14:creationId xmlns:p14="http://schemas.microsoft.com/office/powerpoint/2010/main" val="306727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id="{2317B40C-CCF6-47C9-BE1F-81B7781927B1}"/>
              </a:ext>
            </a:extLst>
          </p:cNvPr>
          <p:cNvGraphicFramePr/>
          <p:nvPr>
            <p:extLst>
              <p:ext uri="{D42A27DB-BD31-4B8C-83A1-F6EECF244321}">
                <p14:modId xmlns:p14="http://schemas.microsoft.com/office/powerpoint/2010/main" val="4265509962"/>
              </p:ext>
            </p:extLst>
          </p:nvPr>
        </p:nvGraphicFramePr>
        <p:xfrm>
          <a:off x="6518158" y="1198489"/>
          <a:ext cx="5673842" cy="2396106"/>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Programmes, Redesign &amp; Quality</a:t>
            </a:r>
            <a:br>
              <a:rPr lang="en-GB" sz="3600" dirty="0">
                <a:solidFill>
                  <a:schemeClr val="bg1"/>
                </a:solidFill>
              </a:rPr>
            </a:br>
            <a:r>
              <a:rPr lang="en-GB" sz="2200" i="1" dirty="0">
                <a:solidFill>
                  <a:schemeClr val="bg1"/>
                </a:solidFill>
              </a:rPr>
              <a:t>Head of Service: Sue Parker</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202298"/>
            <a:ext cx="6815360"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Business Solutions Unit, Digital Design, Information Governance, Governance Hub, Effective Working, Facilities Management, Street Care</a:t>
            </a: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439768169"/>
              </p:ext>
            </p:extLst>
          </p:nvPr>
        </p:nvGraphicFramePr>
        <p:xfrm>
          <a:off x="164861" y="2723791"/>
          <a:ext cx="5884081" cy="3115285"/>
        </p:xfrm>
        <a:graphic>
          <a:graphicData uri="http://schemas.openxmlformats.org/drawingml/2006/table">
            <a:tbl>
              <a:tblPr firstRow="1" bandRow="1">
                <a:tableStyleId>{9D7B26C5-4107-4FEC-AEDC-1716B250A1EF}</a:tableStyleId>
              </a:tblPr>
              <a:tblGrid>
                <a:gridCol w="2964807">
                  <a:extLst>
                    <a:ext uri="{9D8B030D-6E8A-4147-A177-3AD203B41FA5}">
                      <a16:colId xmlns:a16="http://schemas.microsoft.com/office/drawing/2014/main" val="1632953638"/>
                    </a:ext>
                  </a:extLst>
                </a:gridCol>
                <a:gridCol w="627321">
                  <a:extLst>
                    <a:ext uri="{9D8B030D-6E8A-4147-A177-3AD203B41FA5}">
                      <a16:colId xmlns:a16="http://schemas.microsoft.com/office/drawing/2014/main" val="3276194889"/>
                    </a:ext>
                  </a:extLst>
                </a:gridCol>
                <a:gridCol w="754911">
                  <a:extLst>
                    <a:ext uri="{9D8B030D-6E8A-4147-A177-3AD203B41FA5}">
                      <a16:colId xmlns:a16="http://schemas.microsoft.com/office/drawing/2014/main" val="3436727633"/>
                    </a:ext>
                  </a:extLst>
                </a:gridCol>
                <a:gridCol w="733647">
                  <a:extLst>
                    <a:ext uri="{9D8B030D-6E8A-4147-A177-3AD203B41FA5}">
                      <a16:colId xmlns:a16="http://schemas.microsoft.com/office/drawing/2014/main" val="3328001283"/>
                    </a:ext>
                  </a:extLst>
                </a:gridCol>
                <a:gridCol w="803395">
                  <a:extLst>
                    <a:ext uri="{9D8B030D-6E8A-4147-A177-3AD203B41FA5}">
                      <a16:colId xmlns:a16="http://schemas.microsoft.com/office/drawing/2014/main" val="3197060075"/>
                    </a:ext>
                  </a:extLst>
                </a:gridCol>
              </a:tblGrid>
              <a:tr h="298373">
                <a:tc>
                  <a:txBody>
                    <a:bodyPr/>
                    <a:lstStyle/>
                    <a:p>
                      <a:r>
                        <a:rPr lang="en-GB" sz="160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200" dirty="0">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53067">
                <a:tc>
                  <a:txBody>
                    <a:bodyPr/>
                    <a:lstStyle/>
                    <a:p>
                      <a:pPr algn="l" fontAlgn="ctr"/>
                      <a:r>
                        <a:rPr lang="en-GB" sz="1100" u="none" strike="noStrike">
                          <a:solidFill>
                            <a:schemeClr val="bg1"/>
                          </a:solidFill>
                          <a:effectLst/>
                        </a:rPr>
                        <a:t>Freedom of Information - number of requests received</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a:solidFill>
                            <a:schemeClr val="bg1"/>
                          </a:solidFill>
                        </a:rPr>
                        <a:t>140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a:solidFill>
                            <a:schemeClr val="bg1"/>
                          </a:solidFill>
                        </a:rPr>
                        <a:t>137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1">
                          <a:solidFill>
                            <a:schemeClr val="bg1"/>
                          </a:solidFill>
                        </a:rPr>
                        <a:t>130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552148">
                <a:tc>
                  <a:txBody>
                    <a:bodyPr/>
                    <a:lstStyle/>
                    <a:p>
                      <a:pPr algn="l" fontAlgn="ctr"/>
                      <a:r>
                        <a:rPr lang="en-GB" sz="1100" u="none" strike="noStrike">
                          <a:solidFill>
                            <a:schemeClr val="bg1"/>
                          </a:solidFill>
                          <a:effectLst/>
                        </a:rPr>
                        <a:t>Freedom of Information - requests completed within 20 day statutory deadline (%)</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above 95%</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dirty="0">
                          <a:solidFill>
                            <a:schemeClr val="accent6"/>
                          </a:solidFill>
                        </a:rPr>
                        <a:t>97%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a:solidFill>
                            <a:schemeClr val="accent6"/>
                          </a:solidFill>
                        </a:rPr>
                        <a:t>96%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a:solidFill>
                            <a:schemeClr val="accent6"/>
                          </a:solidFill>
                        </a:rPr>
                        <a:t>95%</a:t>
                      </a:r>
                      <a:endParaRPr lang="en-GB" sz="1800" b="0">
                        <a:solidFill>
                          <a:schemeClr val="accent6"/>
                        </a:solidFill>
                        <a:highlight>
                          <a:srgbClr val="FFFF00"/>
                        </a:highligh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353067">
                <a:tc>
                  <a:txBody>
                    <a:bodyPr/>
                    <a:lstStyle/>
                    <a:p>
                      <a:pPr algn="l" fontAlgn="ctr"/>
                      <a:r>
                        <a:rPr lang="en-GB" sz="1100" u="none" strike="noStrike">
                          <a:solidFill>
                            <a:schemeClr val="bg1"/>
                          </a:solidFill>
                          <a:effectLst/>
                        </a:rPr>
                        <a:t>Environmental Information Regulations - number of requests received</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a:solidFill>
                            <a:schemeClr val="bg1"/>
                          </a:solidFill>
                        </a:rPr>
                        <a:t>23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a:solidFill>
                            <a:schemeClr val="bg1"/>
                          </a:solidFill>
                        </a:rPr>
                        <a:t>22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1" dirty="0">
                          <a:solidFill>
                            <a:schemeClr val="bg1"/>
                          </a:solidFill>
                        </a:rPr>
                        <a:t>21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552148">
                <a:tc>
                  <a:txBody>
                    <a:bodyPr/>
                    <a:lstStyle/>
                    <a:p>
                      <a:pPr algn="l" fontAlgn="ctr"/>
                      <a:r>
                        <a:rPr lang="en-GB" sz="1100" u="none" strike="noStrike">
                          <a:solidFill>
                            <a:schemeClr val="bg1"/>
                          </a:solidFill>
                          <a:effectLst/>
                        </a:rPr>
                        <a:t>Environmental Information Regulations - requests completed within 20 day statutory deadline (%)</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above 95%</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dirty="0">
                          <a:solidFill>
                            <a:schemeClr val="accent4"/>
                          </a:solidFill>
                        </a:rPr>
                        <a:t>91.3%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dirty="0">
                          <a:solidFill>
                            <a:schemeClr val="accent6"/>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1" dirty="0">
                          <a:solidFill>
                            <a:schemeClr val="accent6"/>
                          </a:solidFill>
                        </a:rPr>
                        <a:t>95.2%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353067">
                <a:tc>
                  <a:txBody>
                    <a:bodyPr/>
                    <a:lstStyle/>
                    <a:p>
                      <a:pPr algn="l" fontAlgn="ctr"/>
                      <a:r>
                        <a:rPr lang="en-GB" sz="1100" u="none" strike="noStrike">
                          <a:solidFill>
                            <a:schemeClr val="bg1"/>
                          </a:solidFill>
                          <a:effectLst/>
                        </a:rPr>
                        <a:t>Subject Access Requests - number of requests received</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a:solidFill>
                            <a:schemeClr val="bg1"/>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a:solidFill>
                            <a:schemeClr val="bg1"/>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1" dirty="0">
                          <a:solidFill>
                            <a:schemeClr val="bg1"/>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504134">
                <a:tc>
                  <a:txBody>
                    <a:bodyPr/>
                    <a:lstStyle/>
                    <a:p>
                      <a:pPr algn="l" fontAlgn="ctr"/>
                      <a:r>
                        <a:rPr lang="en-GB" sz="1100" u="none" strike="noStrike">
                          <a:solidFill>
                            <a:schemeClr val="bg1"/>
                          </a:solidFill>
                          <a:effectLst/>
                        </a:rPr>
                        <a:t>Subject Access Requests - requests completed within statutory deadline of one month (%)</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above 95%</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a:solidFill>
                            <a:schemeClr val="accent6"/>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a:solidFill>
                            <a:schemeClr val="accent4"/>
                          </a:solidFill>
                        </a:rPr>
                        <a:t>67%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1" dirty="0">
                          <a:solidFill>
                            <a:schemeClr val="accent6"/>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1004363" y="1815401"/>
            <a:ext cx="5154140" cy="76116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958" y="1819294"/>
            <a:ext cx="914400" cy="914400"/>
          </a:xfrm>
          <a:prstGeom prst="rect">
            <a:avLst/>
          </a:prstGeom>
        </p:spPr>
      </p:pic>
      <p:pic>
        <p:nvPicPr>
          <p:cNvPr id="18" name="Graphic 17" descr="Coins">
            <a:extLst>
              <a:ext uri="{FF2B5EF4-FFF2-40B4-BE49-F238E27FC236}">
                <a16:creationId xmlns:a16="http://schemas.microsoft.com/office/drawing/2014/main" id="{B0986E08-1BF1-4E64-ABC4-40CC6879BCA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82653" y="238395"/>
            <a:ext cx="914400" cy="914400"/>
          </a:xfrm>
          <a:prstGeom prst="rect">
            <a:avLst/>
          </a:prstGeom>
        </p:spPr>
      </p:pic>
      <p:sp>
        <p:nvSpPr>
          <p:cNvPr id="19" name="TextBox 18">
            <a:extLst>
              <a:ext uri="{FF2B5EF4-FFF2-40B4-BE49-F238E27FC236}">
                <a16:creationId xmlns:a16="http://schemas.microsoft.com/office/drawing/2014/main" id="{202B60F1-154B-4306-BE4F-B1B0040A7576}"/>
              </a:ext>
            </a:extLst>
          </p:cNvPr>
          <p:cNvSpPr txBox="1"/>
          <p:nvPr/>
        </p:nvSpPr>
        <p:spPr>
          <a:xfrm>
            <a:off x="8415411" y="868731"/>
            <a:ext cx="3477008" cy="369332"/>
          </a:xfrm>
          <a:prstGeom prst="rect">
            <a:avLst/>
          </a:prstGeom>
          <a:noFill/>
        </p:spPr>
        <p:txBody>
          <a:bodyPr wrap="square" rtlCol="0">
            <a:spAutoFit/>
          </a:bodyPr>
          <a:lstStyle/>
          <a:p>
            <a:r>
              <a:rPr lang="en-GB" dirty="0">
                <a:solidFill>
                  <a:schemeClr val="accent6"/>
                </a:solidFill>
              </a:rPr>
              <a:t>No variance</a:t>
            </a:r>
          </a:p>
        </p:txBody>
      </p:sp>
      <p:sp>
        <p:nvSpPr>
          <p:cNvPr id="21" name="Title 3">
            <a:extLst>
              <a:ext uri="{FF2B5EF4-FFF2-40B4-BE49-F238E27FC236}">
                <a16:creationId xmlns:a16="http://schemas.microsoft.com/office/drawing/2014/main" id="{E5504C55-3A14-48EF-9D9E-A854BCC5DAEF}"/>
              </a:ext>
            </a:extLst>
          </p:cNvPr>
          <p:cNvSpPr txBox="1">
            <a:spLocks/>
          </p:cNvSpPr>
          <p:nvPr/>
        </p:nvSpPr>
        <p:spPr>
          <a:xfrm>
            <a:off x="8357632" y="244714"/>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pic>
        <p:nvPicPr>
          <p:cNvPr id="11" name="Graphic 10" descr="Bullseye">
            <a:extLst>
              <a:ext uri="{FF2B5EF4-FFF2-40B4-BE49-F238E27FC236}">
                <a16:creationId xmlns:a16="http://schemas.microsoft.com/office/drawing/2014/main" id="{534B14D3-E555-43B4-9869-B3C6053C547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076701" y="3374488"/>
            <a:ext cx="599759" cy="599759"/>
          </a:xfrm>
          <a:prstGeom prst="rect">
            <a:avLst/>
          </a:prstGeom>
        </p:spPr>
      </p:pic>
      <p:graphicFrame>
        <p:nvGraphicFramePr>
          <p:cNvPr id="12" name="Table 7">
            <a:extLst>
              <a:ext uri="{FF2B5EF4-FFF2-40B4-BE49-F238E27FC236}">
                <a16:creationId xmlns:a16="http://schemas.microsoft.com/office/drawing/2014/main" id="{17E9A35C-71A1-4EB6-8BFB-DABA247892BA}"/>
              </a:ext>
            </a:extLst>
          </p:cNvPr>
          <p:cNvGraphicFramePr>
            <a:graphicFrameLocks noGrp="1"/>
          </p:cNvGraphicFramePr>
          <p:nvPr>
            <p:ph idx="1"/>
            <p:extLst>
              <p:ext uri="{D42A27DB-BD31-4B8C-83A1-F6EECF244321}">
                <p14:modId xmlns:p14="http://schemas.microsoft.com/office/powerpoint/2010/main" val="2927657880"/>
              </p:ext>
            </p:extLst>
          </p:nvPr>
        </p:nvGraphicFramePr>
        <p:xfrm>
          <a:off x="6153767" y="3996059"/>
          <a:ext cx="5940864" cy="2617227"/>
        </p:xfrm>
        <a:graphic>
          <a:graphicData uri="http://schemas.openxmlformats.org/drawingml/2006/table">
            <a:tbl>
              <a:tblPr firstRow="1" bandRow="1">
                <a:tableStyleId>{5940675A-B579-460E-94D1-54222C63F5DA}</a:tableStyleId>
              </a:tblPr>
              <a:tblGrid>
                <a:gridCol w="778661">
                  <a:extLst>
                    <a:ext uri="{9D8B030D-6E8A-4147-A177-3AD203B41FA5}">
                      <a16:colId xmlns:a16="http://schemas.microsoft.com/office/drawing/2014/main" val="326531481"/>
                    </a:ext>
                  </a:extLst>
                </a:gridCol>
                <a:gridCol w="1180298">
                  <a:extLst>
                    <a:ext uri="{9D8B030D-6E8A-4147-A177-3AD203B41FA5}">
                      <a16:colId xmlns:a16="http://schemas.microsoft.com/office/drawing/2014/main" val="3995465828"/>
                    </a:ext>
                  </a:extLst>
                </a:gridCol>
                <a:gridCol w="446483">
                  <a:extLst>
                    <a:ext uri="{9D8B030D-6E8A-4147-A177-3AD203B41FA5}">
                      <a16:colId xmlns:a16="http://schemas.microsoft.com/office/drawing/2014/main" val="1144869065"/>
                    </a:ext>
                  </a:extLst>
                </a:gridCol>
                <a:gridCol w="457200">
                  <a:extLst>
                    <a:ext uri="{9D8B030D-6E8A-4147-A177-3AD203B41FA5}">
                      <a16:colId xmlns:a16="http://schemas.microsoft.com/office/drawing/2014/main" val="1139855502"/>
                    </a:ext>
                  </a:extLst>
                </a:gridCol>
                <a:gridCol w="2615993">
                  <a:extLst>
                    <a:ext uri="{9D8B030D-6E8A-4147-A177-3AD203B41FA5}">
                      <a16:colId xmlns:a16="http://schemas.microsoft.com/office/drawing/2014/main" val="3033096753"/>
                    </a:ext>
                  </a:extLst>
                </a:gridCol>
                <a:gridCol w="462229">
                  <a:extLst>
                    <a:ext uri="{9D8B030D-6E8A-4147-A177-3AD203B41FA5}">
                      <a16:colId xmlns:a16="http://schemas.microsoft.com/office/drawing/2014/main" val="4161796994"/>
                    </a:ext>
                  </a:extLst>
                </a:gridCol>
              </a:tblGrid>
              <a:tr h="675413">
                <a:tc>
                  <a:txBody>
                    <a:bodyPr/>
                    <a:lstStyle/>
                    <a:p>
                      <a:pPr algn="l"/>
                      <a:r>
                        <a:rPr lang="en-GB" sz="1400" b="1">
                          <a:solidFill>
                            <a:schemeClr val="bg1"/>
                          </a:solidFill>
                        </a:rPr>
                        <a:t>Project/ 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5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5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50" b="1">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941814">
                <a:tc>
                  <a:txBody>
                    <a:bodyPr/>
                    <a:lstStyle/>
                    <a:p>
                      <a:pPr algn="l"/>
                      <a:r>
                        <a:rPr lang="en-GB" sz="1400" kern="1200">
                          <a:solidFill>
                            <a:schemeClr val="bg1"/>
                          </a:solidFill>
                          <a:effectLst/>
                        </a:rPr>
                        <a:t>Digital Strategy</a:t>
                      </a:r>
                      <a:endParaRPr lang="en-GB" sz="14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Numerous projects to deliver the strategy including foundation initiatives such as </a:t>
                      </a:r>
                      <a:r>
                        <a:rPr lang="en-GB" sz="1100" dirty="0" err="1">
                          <a:solidFill>
                            <a:schemeClr val="bg1"/>
                          </a:solidFill>
                          <a:effectLst/>
                        </a:rPr>
                        <a:t>Sharepoint</a:t>
                      </a:r>
                      <a:r>
                        <a:rPr lang="en-GB" sz="1100" dirty="0">
                          <a:solidFill>
                            <a:schemeClr val="bg1"/>
                          </a:solidFill>
                          <a:effectLst/>
                        </a:rPr>
                        <a:t> and transformation related priorities as informed by Shaping our Future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2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a:endParaRPr lang="en-GB" sz="12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200" kern="1200" dirty="0">
                          <a:solidFill>
                            <a:srgbClr val="FFC000"/>
                          </a:solidFill>
                          <a:effectLst/>
                          <a:latin typeface="+mn-lt"/>
                          <a:ea typeface="+mn-ea"/>
                          <a:cs typeface="+mn-cs"/>
                        </a:rPr>
                        <a:t>Multi Factor Authentication now to be delivered early Q4 (end of January). Tenancy split proposal costly, and therefore approach is under review. High Level Design for Target Operating Model is complete, with detailed design to be completed with support and advice of 3rd party during early part of Q4.</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597708292"/>
                  </a:ext>
                </a:extLst>
              </a:tr>
            </a:tbl>
          </a:graphicData>
        </a:graphic>
      </p:graphicFrame>
      <p:sp>
        <p:nvSpPr>
          <p:cNvPr id="15" name="Title 3">
            <a:extLst>
              <a:ext uri="{FF2B5EF4-FFF2-40B4-BE49-F238E27FC236}">
                <a16:creationId xmlns:a16="http://schemas.microsoft.com/office/drawing/2014/main" id="{D0185C46-F716-4F08-BB44-39989C76D2E2}"/>
              </a:ext>
            </a:extLst>
          </p:cNvPr>
          <p:cNvSpPr txBox="1">
            <a:spLocks/>
          </p:cNvSpPr>
          <p:nvPr/>
        </p:nvSpPr>
        <p:spPr>
          <a:xfrm>
            <a:off x="6574098" y="3414724"/>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spTree>
    <p:extLst>
      <p:ext uri="{BB962C8B-B14F-4D97-AF65-F5344CB8AC3E}">
        <p14:creationId xmlns:p14="http://schemas.microsoft.com/office/powerpoint/2010/main" val="3145485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838200" y="107842"/>
            <a:ext cx="10515600" cy="1982330"/>
          </a:xfrm>
        </p:spPr>
        <p:txBody>
          <a:bodyPr/>
          <a:lstStyle/>
          <a:p>
            <a:r>
              <a:rPr lang="en-GB">
                <a:solidFill>
                  <a:schemeClr val="bg1"/>
                </a:solidFill>
              </a:rPr>
              <a:t>Corporate Services dashboards</a:t>
            </a:r>
          </a:p>
        </p:txBody>
      </p:sp>
      <p:sp>
        <p:nvSpPr>
          <p:cNvPr id="3" name="Text Placeholder 2">
            <a:extLst>
              <a:ext uri="{FF2B5EF4-FFF2-40B4-BE49-F238E27FC236}">
                <a16:creationId xmlns:a16="http://schemas.microsoft.com/office/drawing/2014/main" id="{5C49F4E6-E753-4B95-960E-AC4ABE69C264}"/>
              </a:ext>
            </a:extLst>
          </p:cNvPr>
          <p:cNvSpPr>
            <a:spLocks noGrp="1"/>
          </p:cNvSpPr>
          <p:nvPr>
            <p:ph type="body" idx="1"/>
          </p:nvPr>
        </p:nvSpPr>
        <p:spPr>
          <a:xfrm>
            <a:off x="838200" y="2090172"/>
            <a:ext cx="10515600" cy="1500187"/>
          </a:xfrm>
        </p:spPr>
        <p:txBody>
          <a:bodyPr/>
          <a:lstStyle/>
          <a:p>
            <a:r>
              <a:rPr lang="en-GB" b="1">
                <a:solidFill>
                  <a:schemeClr val="bg1"/>
                </a:solidFill>
              </a:rPr>
              <a:t>Performance information for Q3</a:t>
            </a:r>
          </a:p>
        </p:txBody>
      </p:sp>
      <p:sp>
        <p:nvSpPr>
          <p:cNvPr id="4" name="TextBox 3">
            <a:extLst>
              <a:ext uri="{FF2B5EF4-FFF2-40B4-BE49-F238E27FC236}">
                <a16:creationId xmlns:a16="http://schemas.microsoft.com/office/drawing/2014/main" id="{9D90BC29-E0CC-4001-9353-BD0BF2B9A913}"/>
              </a:ext>
            </a:extLst>
          </p:cNvPr>
          <p:cNvSpPr txBox="1"/>
          <p:nvPr/>
        </p:nvSpPr>
        <p:spPr>
          <a:xfrm>
            <a:off x="7151914" y="2976676"/>
            <a:ext cx="4539343" cy="1938992"/>
          </a:xfrm>
          <a:prstGeom prst="rect">
            <a:avLst/>
          </a:prstGeom>
          <a:noFill/>
        </p:spPr>
        <p:txBody>
          <a:bodyPr wrap="square" rtlCol="0">
            <a:spAutoFit/>
          </a:bodyPr>
          <a:lstStyle/>
          <a:p>
            <a:r>
              <a:rPr lang="en-GB" sz="2400">
                <a:hlinkClick r:id="rId2" action="ppaction://hlinksldjump"/>
              </a:rPr>
              <a:t>Commercial Development</a:t>
            </a:r>
            <a:endParaRPr lang="en-GB" sz="2400"/>
          </a:p>
          <a:p>
            <a:r>
              <a:rPr lang="en-GB" sz="2400">
                <a:hlinkClick r:id="rId3" action="ppaction://hlinksldjump"/>
              </a:rPr>
              <a:t>Customer Services</a:t>
            </a:r>
            <a:endParaRPr lang="en-GB" sz="2400"/>
          </a:p>
          <a:p>
            <a:r>
              <a:rPr lang="en-GB" sz="2400">
                <a:hlinkClick r:id="rId4" action="ppaction://hlinksldjump"/>
              </a:rPr>
              <a:t>Finance</a:t>
            </a:r>
            <a:endParaRPr lang="en-GB" sz="2400"/>
          </a:p>
          <a:p>
            <a:r>
              <a:rPr lang="en-GB" sz="2400">
                <a:hlinkClick r:id="rId5" action="ppaction://hlinksldjump"/>
              </a:rPr>
              <a:t>Legal</a:t>
            </a:r>
            <a:endParaRPr lang="en-GB" sz="2400"/>
          </a:p>
          <a:p>
            <a:r>
              <a:rPr lang="en-GB" sz="2400">
                <a:hlinkClick r:id="rId6" action="ppaction://hlinksldjump"/>
              </a:rPr>
              <a:t>Strategic Commissioning</a:t>
            </a:r>
            <a:endParaRPr lang="en-GB" sz="2400"/>
          </a:p>
        </p:txBody>
      </p:sp>
    </p:spTree>
    <p:extLst>
      <p:ext uri="{BB962C8B-B14F-4D97-AF65-F5344CB8AC3E}">
        <p14:creationId xmlns:p14="http://schemas.microsoft.com/office/powerpoint/2010/main" val="4240569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Commercial Development</a:t>
            </a:r>
            <a:br>
              <a:rPr lang="en-GB" sz="3600" dirty="0">
                <a:solidFill>
                  <a:schemeClr val="bg1"/>
                </a:solidFill>
              </a:rPr>
            </a:br>
            <a:r>
              <a:rPr lang="en-GB" sz="2200" i="1" dirty="0">
                <a:solidFill>
                  <a:schemeClr val="bg1"/>
                </a:solidFill>
              </a:rPr>
              <a:t>Head of Service: Chris Bradley</a:t>
            </a:r>
            <a:endParaRPr lang="en-GB" sz="3600" i="1" dirty="0">
              <a:solidFill>
                <a:schemeClr val="bg1"/>
              </a:solidFill>
            </a:endParaRP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7639" y="1400129"/>
            <a:ext cx="811295"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1065928" y="1152837"/>
            <a:ext cx="5549653"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1053363435"/>
              </p:ext>
            </p:extLst>
          </p:nvPr>
        </p:nvGraphicFramePr>
        <p:xfrm>
          <a:off x="342745" y="2248589"/>
          <a:ext cx="7980454" cy="2712216"/>
        </p:xfrm>
        <a:graphic>
          <a:graphicData uri="http://schemas.openxmlformats.org/drawingml/2006/table">
            <a:tbl>
              <a:tblPr firstRow="1" bandRow="1">
                <a:tableStyleId>{5940675A-B579-460E-94D1-54222C63F5DA}</a:tableStyleId>
              </a:tblPr>
              <a:tblGrid>
                <a:gridCol w="1698706">
                  <a:extLst>
                    <a:ext uri="{9D8B030D-6E8A-4147-A177-3AD203B41FA5}">
                      <a16:colId xmlns:a16="http://schemas.microsoft.com/office/drawing/2014/main" val="326531481"/>
                    </a:ext>
                  </a:extLst>
                </a:gridCol>
                <a:gridCol w="1099690">
                  <a:extLst>
                    <a:ext uri="{9D8B030D-6E8A-4147-A177-3AD203B41FA5}">
                      <a16:colId xmlns:a16="http://schemas.microsoft.com/office/drawing/2014/main" val="3995465828"/>
                    </a:ext>
                  </a:extLst>
                </a:gridCol>
                <a:gridCol w="543341">
                  <a:extLst>
                    <a:ext uri="{9D8B030D-6E8A-4147-A177-3AD203B41FA5}">
                      <a16:colId xmlns:a16="http://schemas.microsoft.com/office/drawing/2014/main" val="1691010458"/>
                    </a:ext>
                  </a:extLst>
                </a:gridCol>
                <a:gridCol w="543341">
                  <a:extLst>
                    <a:ext uri="{9D8B030D-6E8A-4147-A177-3AD203B41FA5}">
                      <a16:colId xmlns:a16="http://schemas.microsoft.com/office/drawing/2014/main" val="1693827577"/>
                    </a:ext>
                  </a:extLst>
                </a:gridCol>
                <a:gridCol w="3533809">
                  <a:extLst>
                    <a:ext uri="{9D8B030D-6E8A-4147-A177-3AD203B41FA5}">
                      <a16:colId xmlns:a16="http://schemas.microsoft.com/office/drawing/2014/main" val="3033096753"/>
                    </a:ext>
                  </a:extLst>
                </a:gridCol>
                <a:gridCol w="561567">
                  <a:extLst>
                    <a:ext uri="{9D8B030D-6E8A-4147-A177-3AD203B41FA5}">
                      <a16:colId xmlns:a16="http://schemas.microsoft.com/office/drawing/2014/main" val="4161796994"/>
                    </a:ext>
                  </a:extLst>
                </a:gridCol>
              </a:tblGrid>
              <a:tr h="604970">
                <a:tc>
                  <a:txBody>
                    <a:bodyPr/>
                    <a:lstStyle/>
                    <a:p>
                      <a:pPr algn="l"/>
                      <a:r>
                        <a:rPr lang="en-GB" sz="16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b="1">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2072136">
                <a:tc>
                  <a:txBody>
                    <a:bodyPr/>
                    <a:lstStyle/>
                    <a:p>
                      <a:pPr algn="l" fontAlgn="base"/>
                      <a:r>
                        <a:rPr lang="en-GB" sz="1600" dirty="0">
                          <a:solidFill>
                            <a:schemeClr val="bg1"/>
                          </a:solidFill>
                          <a:effectLst/>
                        </a:rPr>
                        <a:t>Further commercialisation options</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dirty="0">
                          <a:solidFill>
                            <a:schemeClr val="bg1"/>
                          </a:solidFill>
                          <a:effectLst/>
                        </a:rPr>
                        <a:t>Consideration of a business case as per budget challenge proposal</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dirty="0">
                        <a:solidFill>
                          <a:schemeClr val="accent4"/>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a:solidFill>
                          <a:schemeClr val="accent4"/>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300" b="0" i="0" kern="1200" dirty="0">
                          <a:solidFill>
                            <a:srgbClr val="FF0000"/>
                          </a:solidFill>
                          <a:effectLst/>
                          <a:latin typeface="+mn-lt"/>
                          <a:ea typeface="+mn-ea"/>
                          <a:cs typeface="+mn-cs"/>
                        </a:rPr>
                        <a:t>Potential services for commercialisation will be identified by the Shaping our Future transformation programme. Advice provided on Service Design tool kit but revised approach not yet seen. Targets for Commercial Development to be confirmed as part of the </a:t>
                      </a:r>
                      <a:r>
                        <a:rPr lang="en-GB" sz="1300" b="0" i="0" kern="1200" dirty="0" err="1">
                          <a:solidFill>
                            <a:srgbClr val="FF0000"/>
                          </a:solidFill>
                          <a:effectLst/>
                          <a:latin typeface="+mn-lt"/>
                          <a:ea typeface="+mn-ea"/>
                          <a:cs typeface="+mn-cs"/>
                        </a:rPr>
                        <a:t>SoF</a:t>
                      </a:r>
                      <a:r>
                        <a:rPr lang="en-GB" sz="1300" b="0" i="0" kern="1200" dirty="0">
                          <a:solidFill>
                            <a:srgbClr val="FF0000"/>
                          </a:solidFill>
                          <a:effectLst/>
                          <a:latin typeface="+mn-lt"/>
                          <a:ea typeface="+mn-ea"/>
                          <a:cs typeface="+mn-cs"/>
                        </a:rPr>
                        <a:t> programme. Unsolicited request from LGA for research and case study on governance and performance of civic enterprises completed.</a:t>
                      </a:r>
                      <a:endParaRPr lang="en-GB" sz="1300" dirty="0">
                        <a:solidFill>
                          <a:srgbClr val="FF0000"/>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b="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extLst>
                  <a:ext uri="{0D108BD9-81ED-4DB2-BD59-A6C34878D82A}">
                    <a16:rowId xmlns:a16="http://schemas.microsoft.com/office/drawing/2014/main" val="3387995111"/>
                  </a:ext>
                </a:extLst>
              </a:tr>
            </a:tbl>
          </a:graphicData>
        </a:graphic>
      </p:graphicFrame>
      <p:pic>
        <p:nvPicPr>
          <p:cNvPr id="14" name="Graphic 13" descr="Coins">
            <a:extLst>
              <a:ext uri="{FF2B5EF4-FFF2-40B4-BE49-F238E27FC236}">
                <a16:creationId xmlns:a16="http://schemas.microsoft.com/office/drawing/2014/main" id="{4503DFB0-1313-4060-8E99-CCC61590411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22408" y="207684"/>
            <a:ext cx="914400" cy="914400"/>
          </a:xfrm>
          <a:prstGeom prst="rect">
            <a:avLst/>
          </a:prstGeom>
        </p:spPr>
      </p:pic>
      <p:sp>
        <p:nvSpPr>
          <p:cNvPr id="16" name="Title 3">
            <a:extLst>
              <a:ext uri="{FF2B5EF4-FFF2-40B4-BE49-F238E27FC236}">
                <a16:creationId xmlns:a16="http://schemas.microsoft.com/office/drawing/2014/main" id="{E58E9494-98E6-457F-9CD4-344C74CD3B2D}"/>
              </a:ext>
            </a:extLst>
          </p:cNvPr>
          <p:cNvSpPr txBox="1">
            <a:spLocks/>
          </p:cNvSpPr>
          <p:nvPr/>
        </p:nvSpPr>
        <p:spPr>
          <a:xfrm>
            <a:off x="8536808" y="391670"/>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Budget variance in Q3</a:t>
            </a:r>
          </a:p>
        </p:txBody>
      </p:sp>
      <p:graphicFrame>
        <p:nvGraphicFramePr>
          <p:cNvPr id="19" name="Chart 18">
            <a:extLst>
              <a:ext uri="{FF2B5EF4-FFF2-40B4-BE49-F238E27FC236}">
                <a16:creationId xmlns:a16="http://schemas.microsoft.com/office/drawing/2014/main" id="{2A0E57C1-691D-430F-AE87-665C20268CE5}"/>
              </a:ext>
            </a:extLst>
          </p:cNvPr>
          <p:cNvGraphicFramePr/>
          <p:nvPr>
            <p:extLst>
              <p:ext uri="{D42A27DB-BD31-4B8C-83A1-F6EECF244321}">
                <p14:modId xmlns:p14="http://schemas.microsoft.com/office/powerpoint/2010/main" val="199454916"/>
              </p:ext>
            </p:extLst>
          </p:nvPr>
        </p:nvGraphicFramePr>
        <p:xfrm>
          <a:off x="8177672" y="1386997"/>
          <a:ext cx="4364848" cy="4362101"/>
        </p:xfrm>
        <a:graphic>
          <a:graphicData uri="http://schemas.openxmlformats.org/drawingml/2006/chart">
            <c:chart xmlns:c="http://schemas.openxmlformats.org/drawingml/2006/chart" xmlns:r="http://schemas.openxmlformats.org/officeDocument/2006/relationships" r:id="rId6"/>
          </a:graphicData>
        </a:graphic>
      </p:graphicFrame>
      <p:sp>
        <p:nvSpPr>
          <p:cNvPr id="20" name="TextBox 19">
            <a:extLst>
              <a:ext uri="{FF2B5EF4-FFF2-40B4-BE49-F238E27FC236}">
                <a16:creationId xmlns:a16="http://schemas.microsoft.com/office/drawing/2014/main" id="{86C26A01-CA67-4425-9574-48762B59A75F}"/>
              </a:ext>
            </a:extLst>
          </p:cNvPr>
          <p:cNvSpPr txBox="1"/>
          <p:nvPr/>
        </p:nvSpPr>
        <p:spPr>
          <a:xfrm>
            <a:off x="8536808" y="1078986"/>
            <a:ext cx="4219321" cy="400110"/>
          </a:xfrm>
          <a:prstGeom prst="rect">
            <a:avLst/>
          </a:prstGeom>
          <a:noFill/>
        </p:spPr>
        <p:txBody>
          <a:bodyPr wrap="square" rtlCol="0">
            <a:spAutoFit/>
          </a:bodyPr>
          <a:lstStyle/>
          <a:p>
            <a:r>
              <a:rPr lang="en-GB" sz="2000" dirty="0">
                <a:solidFill>
                  <a:schemeClr val="accent6"/>
                </a:solidFill>
              </a:rPr>
              <a:t>No variance</a:t>
            </a:r>
          </a:p>
        </p:txBody>
      </p:sp>
      <p:sp>
        <p:nvSpPr>
          <p:cNvPr id="10" name="TextBox 9">
            <a:extLst>
              <a:ext uri="{FF2B5EF4-FFF2-40B4-BE49-F238E27FC236}">
                <a16:creationId xmlns:a16="http://schemas.microsoft.com/office/drawing/2014/main" id="{37972082-9DF5-4831-9F25-F96E9F642F6E}"/>
              </a:ext>
            </a:extLst>
          </p:cNvPr>
          <p:cNvSpPr txBox="1"/>
          <p:nvPr/>
        </p:nvSpPr>
        <p:spPr>
          <a:xfrm>
            <a:off x="342744" y="5142157"/>
            <a:ext cx="8403049" cy="1569660"/>
          </a:xfrm>
          <a:prstGeom prst="rect">
            <a:avLst/>
          </a:prstGeom>
          <a:noFill/>
          <a:ln w="19050">
            <a:solidFill>
              <a:schemeClr val="bg1">
                <a:lumMod val="85000"/>
                <a:lumOff val="15000"/>
              </a:schemeClr>
            </a:solidFill>
          </a:ln>
        </p:spPr>
        <p:txBody>
          <a:bodyPr wrap="square" rtlCol="0">
            <a:spAutoFit/>
          </a:bodyPr>
          <a:lstStyle/>
          <a:p>
            <a:r>
              <a:rPr lang="en-GB" sz="1600" b="1" dirty="0">
                <a:solidFill>
                  <a:schemeClr val="bg1"/>
                </a:solidFill>
              </a:rPr>
              <a:t>East Hampshire Commercial Services: </a:t>
            </a:r>
            <a:r>
              <a:rPr lang="en-GB" sz="1600" dirty="0">
                <a:solidFill>
                  <a:schemeClr val="bg1"/>
                </a:solidFill>
                <a:effectLst/>
                <a:latin typeface="Calibri" panose="020F0502020204030204" pitchFamily="34" charset="0"/>
                <a:ea typeface="Calibri" panose="020F0502020204030204" pitchFamily="34" charset="0"/>
              </a:rPr>
              <a:t>Q3 has seen a better performance by EEOs than forecast but fewer EEOs on the streets has resulted in £4k under forecast. The growth pipeline is good with detailed discussion ongoing with three new authorities. Recruitment and retention continues to be a significant challenge and is beginning to bite hard. Revenue is down but so are the corresponding staff costs. The recharge budget of £240k is at risk to the value of circa £10k. The focus is on recruitment to generate greater revenue.</a:t>
            </a:r>
            <a:endParaRPr lang="en-GB" sz="1200" dirty="0">
              <a:solidFill>
                <a:schemeClr val="bg1"/>
              </a:solidFill>
            </a:endParaRPr>
          </a:p>
        </p:txBody>
      </p:sp>
    </p:spTree>
    <p:extLst>
      <p:ext uri="{BB962C8B-B14F-4D97-AF65-F5344CB8AC3E}">
        <p14:creationId xmlns:p14="http://schemas.microsoft.com/office/powerpoint/2010/main" val="2980725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Customer Services</a:t>
            </a:r>
            <a:br>
              <a:rPr lang="en-GB" sz="3600" dirty="0">
                <a:solidFill>
                  <a:schemeClr val="bg1"/>
                </a:solidFill>
              </a:rPr>
            </a:br>
            <a:r>
              <a:rPr lang="en-GB" sz="2200" i="1" dirty="0">
                <a:solidFill>
                  <a:schemeClr val="bg1"/>
                </a:solidFill>
              </a:rPr>
              <a:t>Head of Service: Brian Wood</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202298"/>
            <a:ext cx="4413387" cy="761166"/>
          </a:xfrm>
        </p:spPr>
        <p:txBody>
          <a:bodyPr>
            <a:normAutofit/>
          </a:bodyPr>
          <a:lstStyle/>
          <a:p>
            <a:r>
              <a:rPr lang="en-GB" sz="1800">
                <a:solidFill>
                  <a:schemeClr val="bg1"/>
                </a:solidFill>
              </a:rPr>
              <a:t>Incorporating:</a:t>
            </a:r>
            <a:br>
              <a:rPr lang="en-GB" sz="1800">
                <a:solidFill>
                  <a:schemeClr val="bg1"/>
                </a:solidFill>
              </a:rPr>
            </a:br>
            <a:r>
              <a:rPr lang="en-GB" sz="1400">
                <a:solidFill>
                  <a:schemeClr val="bg1"/>
                </a:solidFill>
              </a:rPr>
              <a:t>Customer Services, Revenues &amp; Benefits, Corporate Support, Elections, Land Charges, GIS, CRM, Insight</a:t>
            </a: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1482428989"/>
              </p:ext>
            </p:extLst>
          </p:nvPr>
        </p:nvGraphicFramePr>
        <p:xfrm>
          <a:off x="4785876" y="863383"/>
          <a:ext cx="7171619" cy="3589618"/>
        </p:xfrm>
        <a:graphic>
          <a:graphicData uri="http://schemas.openxmlformats.org/drawingml/2006/table">
            <a:tbl>
              <a:tblPr firstRow="1" bandRow="1">
                <a:tableStyleId>{9D7B26C5-4107-4FEC-AEDC-1716B250A1EF}</a:tableStyleId>
              </a:tblPr>
              <a:tblGrid>
                <a:gridCol w="3812448">
                  <a:extLst>
                    <a:ext uri="{9D8B030D-6E8A-4147-A177-3AD203B41FA5}">
                      <a16:colId xmlns:a16="http://schemas.microsoft.com/office/drawing/2014/main" val="1632953638"/>
                    </a:ext>
                  </a:extLst>
                </a:gridCol>
                <a:gridCol w="972413">
                  <a:extLst>
                    <a:ext uri="{9D8B030D-6E8A-4147-A177-3AD203B41FA5}">
                      <a16:colId xmlns:a16="http://schemas.microsoft.com/office/drawing/2014/main" val="3276194889"/>
                    </a:ext>
                  </a:extLst>
                </a:gridCol>
                <a:gridCol w="795586">
                  <a:extLst>
                    <a:ext uri="{9D8B030D-6E8A-4147-A177-3AD203B41FA5}">
                      <a16:colId xmlns:a16="http://schemas.microsoft.com/office/drawing/2014/main" val="3436727633"/>
                    </a:ext>
                  </a:extLst>
                </a:gridCol>
                <a:gridCol w="829501">
                  <a:extLst>
                    <a:ext uri="{9D8B030D-6E8A-4147-A177-3AD203B41FA5}">
                      <a16:colId xmlns:a16="http://schemas.microsoft.com/office/drawing/2014/main" val="1941253751"/>
                    </a:ext>
                  </a:extLst>
                </a:gridCol>
                <a:gridCol w="761671">
                  <a:extLst>
                    <a:ext uri="{9D8B030D-6E8A-4147-A177-3AD203B41FA5}">
                      <a16:colId xmlns:a16="http://schemas.microsoft.com/office/drawing/2014/main" val="4274111395"/>
                    </a:ext>
                  </a:extLst>
                </a:gridCol>
              </a:tblGrid>
              <a:tr h="292755">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52252">
                <a:tc>
                  <a:txBody>
                    <a:bodyPr/>
                    <a:lstStyle/>
                    <a:p>
                      <a:pPr algn="l" fontAlgn="ctr"/>
                      <a:r>
                        <a:rPr lang="en-GB" sz="1200" u="none" strike="noStrike" dirty="0">
                          <a:solidFill>
                            <a:schemeClr val="bg1"/>
                          </a:solidFill>
                          <a:effectLst/>
                        </a:rPr>
                        <a:t>Customer satisfaction with CSC (%)</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above 97%</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a:solidFill>
                            <a:schemeClr val="accent6"/>
                          </a:solidFill>
                        </a:rPr>
                        <a:t>99.1%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a:solidFill>
                            <a:schemeClr val="accent4"/>
                          </a:solidFill>
                        </a:rPr>
                        <a:t>95%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1" dirty="0">
                          <a:solidFill>
                            <a:schemeClr val="accent6"/>
                          </a:solidFill>
                        </a:rPr>
                        <a:t>97%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452252">
                <a:tc>
                  <a:txBody>
                    <a:bodyPr/>
                    <a:lstStyle/>
                    <a:p>
                      <a:pPr algn="l" fontAlgn="ctr"/>
                      <a:r>
                        <a:rPr lang="en-GB" sz="1200" u="none" strike="noStrike" dirty="0">
                          <a:solidFill>
                            <a:schemeClr val="bg1"/>
                          </a:solidFill>
                          <a:effectLst/>
                        </a:rPr>
                        <a:t>Calls answered and completed by CSC - one and done (%)</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above 65%</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dirty="0">
                          <a:solidFill>
                            <a:schemeClr val="accent6"/>
                          </a:solidFill>
                        </a:rPr>
                        <a:t>86.5%</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dirty="0">
                          <a:solidFill>
                            <a:schemeClr val="accent6"/>
                          </a:solidFill>
                        </a:rPr>
                        <a:t>86.3%</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1" dirty="0">
                          <a:solidFill>
                            <a:schemeClr val="accent6"/>
                          </a:solidFill>
                        </a:rPr>
                        <a:t>86.5%</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16505141"/>
                  </a:ext>
                </a:extLst>
              </a:tr>
              <a:tr h="545995">
                <a:tc>
                  <a:txBody>
                    <a:bodyPr/>
                    <a:lstStyle/>
                    <a:p>
                      <a:pPr algn="l" fontAlgn="ctr"/>
                      <a:r>
                        <a:rPr lang="en-GB" sz="1200" u="none" strike="noStrike" dirty="0">
                          <a:solidFill>
                            <a:schemeClr val="bg1"/>
                          </a:solidFill>
                          <a:effectLst/>
                        </a:rPr>
                        <a:t>Council tax cash collection rate - cumulative (%)</a:t>
                      </a:r>
                      <a:endParaRPr lang="en-GB" sz="12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above 98.9% (year end cumulative)</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u="none" strike="noStrike" dirty="0">
                          <a:solidFill>
                            <a:schemeClr val="accent4"/>
                          </a:solidFill>
                          <a:effectLst/>
                        </a:rPr>
                        <a:t>29.98%</a:t>
                      </a:r>
                      <a:endParaRPr lang="en-GB" sz="1600" b="0" i="0" u="none" strike="noStrike" dirty="0">
                        <a:solidFill>
                          <a:schemeClr val="accent4"/>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dirty="0">
                          <a:solidFill>
                            <a:schemeClr val="accent4"/>
                          </a:solidFill>
                          <a:effectLst/>
                          <a:latin typeface="Calibri" panose="020F0502020204030204" pitchFamily="34" charset="0"/>
                        </a:rPr>
                        <a:t>58.28%</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4"/>
                          </a:solidFill>
                          <a:effectLst/>
                          <a:latin typeface="Calibri" panose="020F0502020204030204" pitchFamily="34" charset="0"/>
                        </a:rPr>
                        <a:t>86.85%</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545995">
                <a:tc>
                  <a:txBody>
                    <a:bodyPr/>
                    <a:lstStyle/>
                    <a:p>
                      <a:pPr algn="l" fontAlgn="ctr"/>
                      <a:r>
                        <a:rPr lang="en-GB" sz="1200" u="none" strike="noStrike" dirty="0">
                          <a:solidFill>
                            <a:schemeClr val="bg1"/>
                          </a:solidFill>
                          <a:effectLst/>
                        </a:rPr>
                        <a:t>Non domestic rates cash collection rate - cumulative (%)</a:t>
                      </a:r>
                      <a:endParaRPr lang="en-GB" sz="12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above 98.6% (year end cumulative)</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u="none" strike="noStrike">
                          <a:solidFill>
                            <a:schemeClr val="accent4"/>
                          </a:solidFill>
                          <a:effectLst/>
                        </a:rPr>
                        <a:t>29.74%</a:t>
                      </a:r>
                      <a:endParaRPr lang="en-GB" sz="1600" b="0" i="0" u="none" strike="noStrike">
                        <a:solidFill>
                          <a:schemeClr val="accent4"/>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dirty="0">
                          <a:solidFill>
                            <a:schemeClr val="accent4"/>
                          </a:solidFill>
                          <a:effectLst/>
                          <a:latin typeface="Calibri" panose="020F0502020204030204" pitchFamily="34" charset="0"/>
                        </a:rPr>
                        <a:t>53.37%</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4"/>
                          </a:solidFill>
                          <a:effectLst/>
                          <a:latin typeface="Calibri" panose="020F0502020204030204" pitchFamily="34" charset="0"/>
                        </a:rPr>
                        <a:t>79.46%</a:t>
                      </a:r>
                      <a:endParaRPr lang="en-GB" sz="1400" b="1" i="0" u="none" strike="noStrike" dirty="0">
                        <a:solidFill>
                          <a:schemeClr val="accent4"/>
                        </a:solidFill>
                        <a:effectLst/>
                        <a:highlight>
                          <a:srgbClr val="FFFF00"/>
                        </a:highligh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565317">
                <a:tc>
                  <a:txBody>
                    <a:bodyPr/>
                    <a:lstStyle/>
                    <a:p>
                      <a:pPr algn="l" fontAlgn="ctr"/>
                      <a:r>
                        <a:rPr lang="en-GB" sz="1200" u="none" strike="noStrike" dirty="0">
                          <a:solidFill>
                            <a:schemeClr val="bg1"/>
                          </a:solidFill>
                          <a:effectLst/>
                        </a:rPr>
                        <a:t>Average processing time - housing benefit and council tax benefit change events (days)</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below 7</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kern="1200">
                          <a:solidFill>
                            <a:schemeClr val="accent6"/>
                          </a:solidFill>
                          <a:latin typeface="+mn-lt"/>
                          <a:ea typeface="+mn-ea"/>
                          <a:cs typeface="+mn-cs"/>
                        </a:rPr>
                        <a:t>6.69</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kern="1200" dirty="0">
                          <a:solidFill>
                            <a:schemeClr val="accent6"/>
                          </a:solidFill>
                          <a:latin typeface="+mn-lt"/>
                          <a:ea typeface="+mn-ea"/>
                          <a:cs typeface="+mn-cs"/>
                        </a:rPr>
                        <a:t>5.43</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kern="1200" dirty="0">
                          <a:solidFill>
                            <a:schemeClr val="accent6"/>
                          </a:solidFill>
                          <a:latin typeface="+mn-lt"/>
                          <a:ea typeface="+mn-ea"/>
                          <a:cs typeface="+mn-cs"/>
                        </a:rPr>
                        <a:t>6.16</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565317">
                <a:tc>
                  <a:txBody>
                    <a:bodyPr/>
                    <a:lstStyle/>
                    <a:p>
                      <a:pPr algn="l" fontAlgn="ctr"/>
                      <a:r>
                        <a:rPr lang="en-GB" sz="1200" u="none" strike="noStrike" dirty="0">
                          <a:solidFill>
                            <a:schemeClr val="bg1"/>
                          </a:solidFill>
                          <a:effectLst/>
                        </a:rPr>
                        <a:t>Average processing time - housing benefit and council tax benefit - new claims (days)</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dirty="0">
                          <a:solidFill>
                            <a:schemeClr val="bg1"/>
                          </a:solidFill>
                          <a:effectLst/>
                        </a:rPr>
                        <a:t>below 17</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rgbClr val="FFC000"/>
                          </a:solidFill>
                          <a:effectLst/>
                          <a:latin typeface="Calibri" panose="020F0502020204030204" pitchFamily="34" charset="0"/>
                        </a:rPr>
                        <a:t>18.39</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dirty="0">
                          <a:solidFill>
                            <a:schemeClr val="accent6"/>
                          </a:solidFill>
                          <a:effectLst/>
                          <a:latin typeface="Calibri" panose="020F0502020204030204" pitchFamily="34" charset="0"/>
                        </a:rPr>
                        <a:t>16.87</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6"/>
                          </a:solidFill>
                          <a:effectLst/>
                          <a:latin typeface="Calibri" panose="020F0502020204030204" pitchFamily="34" charset="0"/>
                        </a:rPr>
                        <a:t>16.29</a:t>
                      </a:r>
                      <a:endParaRPr lang="en-GB" sz="1800" b="1" i="0" u="none" strike="noStrike" dirty="0">
                        <a:solidFill>
                          <a:schemeClr val="accent6"/>
                        </a:solidFill>
                        <a:effectLst/>
                        <a:highlight>
                          <a:srgbClr val="FFFF00"/>
                        </a:highligh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5597578" y="96756"/>
            <a:ext cx="5548213" cy="70271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52928" y="-23206"/>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70770" y="1917141"/>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008561" y="1739685"/>
            <a:ext cx="2953857" cy="8817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a:solidFill>
                  <a:schemeClr val="bg1"/>
                </a:solidFill>
              </a:rPr>
              <a:t>Budget variance in Q3</a:t>
            </a:r>
          </a:p>
        </p:txBody>
      </p:sp>
      <p:sp>
        <p:nvSpPr>
          <p:cNvPr id="12" name="TextBox 11">
            <a:extLst>
              <a:ext uri="{FF2B5EF4-FFF2-40B4-BE49-F238E27FC236}">
                <a16:creationId xmlns:a16="http://schemas.microsoft.com/office/drawing/2014/main" id="{CD0A3D1C-A0CC-4562-9AB4-B01BFE53ED63}"/>
              </a:ext>
            </a:extLst>
          </p:cNvPr>
          <p:cNvSpPr txBox="1"/>
          <p:nvPr/>
        </p:nvSpPr>
        <p:spPr>
          <a:xfrm>
            <a:off x="317639" y="2696753"/>
            <a:ext cx="4625715" cy="369332"/>
          </a:xfrm>
          <a:prstGeom prst="rect">
            <a:avLst/>
          </a:prstGeom>
          <a:noFill/>
        </p:spPr>
        <p:txBody>
          <a:bodyPr wrap="square" rtlCol="0">
            <a:spAutoFit/>
          </a:bodyPr>
          <a:lstStyle/>
          <a:p>
            <a:r>
              <a:rPr lang="en-GB" dirty="0">
                <a:solidFill>
                  <a:schemeClr val="accent6"/>
                </a:solidFill>
              </a:rPr>
              <a:t>Variance of £300,000</a:t>
            </a:r>
          </a:p>
        </p:txBody>
      </p:sp>
      <p:graphicFrame>
        <p:nvGraphicFramePr>
          <p:cNvPr id="13" name="Chart 12">
            <a:extLst>
              <a:ext uri="{FF2B5EF4-FFF2-40B4-BE49-F238E27FC236}">
                <a16:creationId xmlns:a16="http://schemas.microsoft.com/office/drawing/2014/main" id="{B0361267-A72A-4B67-907F-365BE2A2E92B}"/>
              </a:ext>
            </a:extLst>
          </p:cNvPr>
          <p:cNvGraphicFramePr/>
          <p:nvPr>
            <p:extLst>
              <p:ext uri="{D42A27DB-BD31-4B8C-83A1-F6EECF244321}">
                <p14:modId xmlns:p14="http://schemas.microsoft.com/office/powerpoint/2010/main" val="3061300173"/>
              </p:ext>
            </p:extLst>
          </p:nvPr>
        </p:nvGraphicFramePr>
        <p:xfrm>
          <a:off x="-426720" y="3004530"/>
          <a:ext cx="4625714" cy="3454526"/>
        </p:xfrm>
        <a:graphic>
          <a:graphicData uri="http://schemas.openxmlformats.org/drawingml/2006/chart">
            <c:chart xmlns:c="http://schemas.openxmlformats.org/drawingml/2006/chart" xmlns:r="http://schemas.openxmlformats.org/officeDocument/2006/relationships" r:id="rId7"/>
          </a:graphicData>
        </a:graphic>
      </p:graphicFrame>
      <p:sp>
        <p:nvSpPr>
          <p:cNvPr id="11" name="Speech Bubble: Rectangle with Corners Rounded 10">
            <a:extLst>
              <a:ext uri="{FF2B5EF4-FFF2-40B4-BE49-F238E27FC236}">
                <a16:creationId xmlns:a16="http://schemas.microsoft.com/office/drawing/2014/main" id="{6DC9AC11-59C2-4FD6-AE4E-07948C61059B}"/>
              </a:ext>
            </a:extLst>
          </p:cNvPr>
          <p:cNvSpPr/>
          <p:nvPr/>
        </p:nvSpPr>
        <p:spPr>
          <a:xfrm>
            <a:off x="3258557" y="2681629"/>
            <a:ext cx="1407721" cy="981566"/>
          </a:xfrm>
          <a:prstGeom prst="wedgeRoundRectCallout">
            <a:avLst>
              <a:gd name="adj1" fmla="val 75689"/>
              <a:gd name="adj2" fmla="val -513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Collection rates continue to be impacted by Covid-19</a:t>
            </a:r>
          </a:p>
        </p:txBody>
      </p:sp>
      <p:pic>
        <p:nvPicPr>
          <p:cNvPr id="15" name="Graphic 14" descr="Bullseye">
            <a:extLst>
              <a:ext uri="{FF2B5EF4-FFF2-40B4-BE49-F238E27FC236}">
                <a16:creationId xmlns:a16="http://schemas.microsoft.com/office/drawing/2014/main" id="{3F3E024A-F141-40C6-9985-DC299FB5400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569313" y="4206589"/>
            <a:ext cx="786209" cy="786209"/>
          </a:xfrm>
          <a:prstGeom prst="rect">
            <a:avLst/>
          </a:prstGeom>
        </p:spPr>
      </p:pic>
      <p:sp>
        <p:nvSpPr>
          <p:cNvPr id="17" name="Title 3">
            <a:extLst>
              <a:ext uri="{FF2B5EF4-FFF2-40B4-BE49-F238E27FC236}">
                <a16:creationId xmlns:a16="http://schemas.microsoft.com/office/drawing/2014/main" id="{BBE9F78A-532C-4D56-8E8C-C64DACF7D7BD}"/>
              </a:ext>
            </a:extLst>
          </p:cNvPr>
          <p:cNvSpPr txBox="1">
            <a:spLocks/>
          </p:cNvSpPr>
          <p:nvPr/>
        </p:nvSpPr>
        <p:spPr>
          <a:xfrm>
            <a:off x="4253844" y="4411300"/>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8" name="Table 7">
            <a:extLst>
              <a:ext uri="{FF2B5EF4-FFF2-40B4-BE49-F238E27FC236}">
                <a16:creationId xmlns:a16="http://schemas.microsoft.com/office/drawing/2014/main" id="{B4FE33BC-0A64-4981-BE30-D05D8670343B}"/>
              </a:ext>
            </a:extLst>
          </p:cNvPr>
          <p:cNvGraphicFramePr>
            <a:graphicFrameLocks noGrp="1"/>
          </p:cNvGraphicFramePr>
          <p:nvPr>
            <p:ph idx="1"/>
            <p:extLst>
              <p:ext uri="{D42A27DB-BD31-4B8C-83A1-F6EECF244321}">
                <p14:modId xmlns:p14="http://schemas.microsoft.com/office/powerpoint/2010/main" val="2719964051"/>
              </p:ext>
            </p:extLst>
          </p:nvPr>
        </p:nvGraphicFramePr>
        <p:xfrm>
          <a:off x="3258557" y="5022036"/>
          <a:ext cx="8697765" cy="1653540"/>
        </p:xfrm>
        <a:graphic>
          <a:graphicData uri="http://schemas.openxmlformats.org/drawingml/2006/table">
            <a:tbl>
              <a:tblPr firstRow="1" bandRow="1">
                <a:tableStyleId>{5940675A-B579-460E-94D1-54222C63F5DA}</a:tableStyleId>
              </a:tblPr>
              <a:tblGrid>
                <a:gridCol w="1355484">
                  <a:extLst>
                    <a:ext uri="{9D8B030D-6E8A-4147-A177-3AD203B41FA5}">
                      <a16:colId xmlns:a16="http://schemas.microsoft.com/office/drawing/2014/main" val="326531481"/>
                    </a:ext>
                  </a:extLst>
                </a:gridCol>
                <a:gridCol w="1201789">
                  <a:extLst>
                    <a:ext uri="{9D8B030D-6E8A-4147-A177-3AD203B41FA5}">
                      <a16:colId xmlns:a16="http://schemas.microsoft.com/office/drawing/2014/main" val="3995465828"/>
                    </a:ext>
                  </a:extLst>
                </a:gridCol>
                <a:gridCol w="478931">
                  <a:extLst>
                    <a:ext uri="{9D8B030D-6E8A-4147-A177-3AD203B41FA5}">
                      <a16:colId xmlns:a16="http://schemas.microsoft.com/office/drawing/2014/main" val="3739947250"/>
                    </a:ext>
                  </a:extLst>
                </a:gridCol>
                <a:gridCol w="478931">
                  <a:extLst>
                    <a:ext uri="{9D8B030D-6E8A-4147-A177-3AD203B41FA5}">
                      <a16:colId xmlns:a16="http://schemas.microsoft.com/office/drawing/2014/main" val="1913441770"/>
                    </a:ext>
                  </a:extLst>
                </a:gridCol>
                <a:gridCol w="4681165">
                  <a:extLst>
                    <a:ext uri="{9D8B030D-6E8A-4147-A177-3AD203B41FA5}">
                      <a16:colId xmlns:a16="http://schemas.microsoft.com/office/drawing/2014/main" val="3033096753"/>
                    </a:ext>
                  </a:extLst>
                </a:gridCol>
                <a:gridCol w="501465">
                  <a:extLst>
                    <a:ext uri="{9D8B030D-6E8A-4147-A177-3AD203B41FA5}">
                      <a16:colId xmlns:a16="http://schemas.microsoft.com/office/drawing/2014/main" val="4161796994"/>
                    </a:ext>
                  </a:extLst>
                </a:gridCol>
              </a:tblGrid>
              <a:tr h="453215">
                <a:tc>
                  <a:txBody>
                    <a:bodyPr/>
                    <a:lstStyle/>
                    <a:p>
                      <a:pPr algn="l"/>
                      <a:r>
                        <a:rPr lang="en-GB" sz="1600" b="1">
                          <a:solidFill>
                            <a:schemeClr val="bg1"/>
                          </a:solidFill>
                        </a:rPr>
                        <a:t>Project/ 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b="1">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484688">
                <a:tc>
                  <a:txBody>
                    <a:bodyPr/>
                    <a:lstStyle/>
                    <a:p>
                      <a:pPr algn="l" fontAlgn="base"/>
                      <a:r>
                        <a:rPr lang="en-GB" sz="1400" dirty="0">
                          <a:solidFill>
                            <a:schemeClr val="bg1"/>
                          </a:solidFill>
                          <a:effectLst/>
                        </a:rPr>
                        <a:t>Discretionary Rate Relief Schemes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a:solidFill>
                            <a:schemeClr val="bg1"/>
                          </a:solidFill>
                          <a:effectLst/>
                        </a:rPr>
                        <a:t>Review of schemes (yearly requirement)</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b="0" i="0" kern="1200" dirty="0">
                          <a:solidFill>
                            <a:schemeClr val="accent6"/>
                          </a:solidFill>
                          <a:effectLst/>
                          <a:latin typeface="+mn-lt"/>
                          <a:ea typeface="+mn-ea"/>
                          <a:cs typeface="+mn-cs"/>
                        </a:rPr>
                        <a:t>EHDC scheme will need some tidying to remove old terminology - no impact at current time</a:t>
                      </a:r>
                      <a:endParaRPr lang="en-GB" sz="1400" dirty="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7708292"/>
                  </a:ext>
                </a:extLst>
              </a:tr>
            </a:tbl>
          </a:graphicData>
        </a:graphic>
      </p:graphicFrame>
    </p:spTree>
    <p:extLst>
      <p:ext uri="{BB962C8B-B14F-4D97-AF65-F5344CB8AC3E}">
        <p14:creationId xmlns:p14="http://schemas.microsoft.com/office/powerpoint/2010/main" val="290774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58903" y="429921"/>
            <a:ext cx="3687515" cy="761167"/>
          </a:xfrm>
        </p:spPr>
        <p:txBody>
          <a:bodyPr>
            <a:normAutofit fontScale="90000"/>
          </a:bodyPr>
          <a:lstStyle/>
          <a:p>
            <a:r>
              <a:rPr lang="en-GB" sz="4400">
                <a:solidFill>
                  <a:schemeClr val="bg1"/>
                </a:solidFill>
              </a:rPr>
              <a:t>Finance</a:t>
            </a:r>
            <a:br>
              <a:rPr lang="en-GB" sz="3600">
                <a:solidFill>
                  <a:schemeClr val="bg1"/>
                </a:solidFill>
              </a:rPr>
            </a:br>
            <a:r>
              <a:rPr lang="en-GB" sz="2200" i="1">
                <a:solidFill>
                  <a:schemeClr val="bg1"/>
                </a:solidFill>
              </a:rPr>
              <a:t>Head of Service: Matthew Tiller</a:t>
            </a:r>
            <a:endParaRPr lang="en-GB" sz="3600" i="1">
              <a:solidFill>
                <a:schemeClr val="bg1"/>
              </a:solidFill>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1761" y="1729676"/>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266161" y="1977297"/>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Budget variance in Q3</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247071" y="2631092"/>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6030530" y="2465609"/>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2513353931"/>
              </p:ext>
            </p:extLst>
          </p:nvPr>
        </p:nvGraphicFramePr>
        <p:xfrm>
          <a:off x="4604727" y="3477991"/>
          <a:ext cx="7153592" cy="2063115"/>
        </p:xfrm>
        <a:graphic>
          <a:graphicData uri="http://schemas.openxmlformats.org/drawingml/2006/table">
            <a:tbl>
              <a:tblPr firstRow="1" bandRow="1">
                <a:tableStyleId>{5940675A-B579-460E-94D1-54222C63F5DA}</a:tableStyleId>
              </a:tblPr>
              <a:tblGrid>
                <a:gridCol w="1361175">
                  <a:extLst>
                    <a:ext uri="{9D8B030D-6E8A-4147-A177-3AD203B41FA5}">
                      <a16:colId xmlns:a16="http://schemas.microsoft.com/office/drawing/2014/main" val="326531481"/>
                    </a:ext>
                  </a:extLst>
                </a:gridCol>
                <a:gridCol w="1224617">
                  <a:extLst>
                    <a:ext uri="{9D8B030D-6E8A-4147-A177-3AD203B41FA5}">
                      <a16:colId xmlns:a16="http://schemas.microsoft.com/office/drawing/2014/main" val="4248586171"/>
                    </a:ext>
                  </a:extLst>
                </a:gridCol>
                <a:gridCol w="471262">
                  <a:extLst>
                    <a:ext uri="{9D8B030D-6E8A-4147-A177-3AD203B41FA5}">
                      <a16:colId xmlns:a16="http://schemas.microsoft.com/office/drawing/2014/main" val="2674412637"/>
                    </a:ext>
                  </a:extLst>
                </a:gridCol>
                <a:gridCol w="471262">
                  <a:extLst>
                    <a:ext uri="{9D8B030D-6E8A-4147-A177-3AD203B41FA5}">
                      <a16:colId xmlns:a16="http://schemas.microsoft.com/office/drawing/2014/main" val="1199726337"/>
                    </a:ext>
                  </a:extLst>
                </a:gridCol>
                <a:gridCol w="3097133">
                  <a:extLst>
                    <a:ext uri="{9D8B030D-6E8A-4147-A177-3AD203B41FA5}">
                      <a16:colId xmlns:a16="http://schemas.microsoft.com/office/drawing/2014/main" val="3033096753"/>
                    </a:ext>
                  </a:extLst>
                </a:gridCol>
                <a:gridCol w="528143">
                  <a:extLst>
                    <a:ext uri="{9D8B030D-6E8A-4147-A177-3AD203B41FA5}">
                      <a16:colId xmlns:a16="http://schemas.microsoft.com/office/drawing/2014/main" val="4161796994"/>
                    </a:ext>
                  </a:extLst>
                </a:gridCol>
              </a:tblGrid>
              <a:tr h="345282">
                <a:tc>
                  <a:txBody>
                    <a:bodyPr/>
                    <a:lstStyle/>
                    <a:p>
                      <a:pPr algn="l"/>
                      <a:r>
                        <a:rPr lang="en-GB" sz="1600" b="1" dirty="0">
                          <a:solidFill>
                            <a:schemeClr val="bg1"/>
                          </a:solidFill>
                        </a:rPr>
                        <a:t>Project/ 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1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1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100" b="1">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955991">
                <a:tc>
                  <a:txBody>
                    <a:bodyPr/>
                    <a:lstStyle/>
                    <a:p>
                      <a:pPr algn="l" fontAlgn="base"/>
                      <a:r>
                        <a:rPr lang="en-GB" sz="1600">
                          <a:solidFill>
                            <a:schemeClr val="bg1"/>
                          </a:solidFill>
                          <a:effectLst/>
                        </a:rPr>
                        <a:t>Finance service improvement</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400">
                          <a:solidFill>
                            <a:schemeClr val="bg1"/>
                          </a:solidFill>
                          <a:effectLst/>
                        </a:rPr>
                        <a:t>Service improvement work following return inhouse</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1600" b="0">
                        <a:solidFill>
                          <a:schemeClr val="accent4"/>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600" b="0">
                        <a:solidFill>
                          <a:schemeClr val="accent4"/>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600" b="0" i="0" u="none" strike="noStrike" dirty="0">
                          <a:solidFill>
                            <a:schemeClr val="accent4"/>
                          </a:solidFill>
                          <a:effectLst/>
                          <a:latin typeface="Calibri" panose="020F0502020204030204" pitchFamily="34" charset="0"/>
                        </a:rPr>
                        <a:t>New processes and procedures being revised and finalised. Roll out timetable being revised whilst we test robustness of procedures.</a:t>
                      </a:r>
                    </a:p>
                    <a:p>
                      <a:pPr algn="l" fontAlgn="base"/>
                      <a:endParaRPr lang="en-GB" sz="1600" dirty="0">
                        <a:solidFill>
                          <a:schemeClr val="accent4"/>
                        </a:solidFill>
                        <a:effectLst/>
                        <a:highlight>
                          <a:srgbClr val="FFFF00"/>
                        </a:highligh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387995111"/>
                  </a:ext>
                </a:extLst>
              </a:tr>
            </a:tbl>
          </a:graphicData>
        </a:graphic>
      </p:graphicFrame>
      <p:sp>
        <p:nvSpPr>
          <p:cNvPr id="12" name="TextBox 11">
            <a:extLst>
              <a:ext uri="{FF2B5EF4-FFF2-40B4-BE49-F238E27FC236}">
                <a16:creationId xmlns:a16="http://schemas.microsoft.com/office/drawing/2014/main" id="{05634168-5104-4B96-BA58-EB19AE0038B6}"/>
              </a:ext>
            </a:extLst>
          </p:cNvPr>
          <p:cNvSpPr txBox="1"/>
          <p:nvPr/>
        </p:nvSpPr>
        <p:spPr>
          <a:xfrm>
            <a:off x="1129001" y="2668150"/>
            <a:ext cx="4443768" cy="400110"/>
          </a:xfrm>
          <a:prstGeom prst="rect">
            <a:avLst/>
          </a:prstGeom>
          <a:noFill/>
        </p:spPr>
        <p:txBody>
          <a:bodyPr wrap="square" rtlCol="0">
            <a:spAutoFit/>
          </a:bodyPr>
          <a:lstStyle/>
          <a:p>
            <a:r>
              <a:rPr lang="en-GB" sz="2000" dirty="0">
                <a:solidFill>
                  <a:schemeClr val="accent6"/>
                </a:solidFill>
              </a:rPr>
              <a:t>No variance</a:t>
            </a:r>
          </a:p>
        </p:txBody>
      </p:sp>
      <p:graphicFrame>
        <p:nvGraphicFramePr>
          <p:cNvPr id="13" name="Chart 12">
            <a:extLst>
              <a:ext uri="{FF2B5EF4-FFF2-40B4-BE49-F238E27FC236}">
                <a16:creationId xmlns:a16="http://schemas.microsoft.com/office/drawing/2014/main" id="{DC1CFE61-F727-42DD-9A5C-F37B0D2D1FDC}"/>
              </a:ext>
            </a:extLst>
          </p:cNvPr>
          <p:cNvGraphicFramePr/>
          <p:nvPr>
            <p:extLst>
              <p:ext uri="{D42A27DB-BD31-4B8C-83A1-F6EECF244321}">
                <p14:modId xmlns:p14="http://schemas.microsoft.com/office/powerpoint/2010/main" val="3448437510"/>
              </p:ext>
            </p:extLst>
          </p:nvPr>
        </p:nvGraphicFramePr>
        <p:xfrm>
          <a:off x="-371812" y="3024197"/>
          <a:ext cx="4625714" cy="345452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036077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a:solidFill>
                  <a:schemeClr val="bg1"/>
                </a:solidFill>
              </a:rPr>
              <a:t>Legal</a:t>
            </a:r>
            <a:br>
              <a:rPr lang="en-GB" sz="3600">
                <a:solidFill>
                  <a:schemeClr val="bg1"/>
                </a:solidFill>
              </a:rPr>
            </a:br>
            <a:r>
              <a:rPr lang="en-GB" sz="2200" i="1">
                <a:solidFill>
                  <a:schemeClr val="bg1"/>
                </a:solidFill>
              </a:rPr>
              <a:t>Head of Service: Daniel Toohey</a:t>
            </a:r>
            <a:endParaRPr lang="en-GB" sz="3600" i="1">
              <a:solidFill>
                <a:schemeClr val="bg1"/>
              </a:solidFill>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7639" y="1996140"/>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232039" y="2121781"/>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Budget variance in Q3</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92720" y="1594625"/>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317872" y="1433168"/>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1923413003"/>
              </p:ext>
            </p:extLst>
          </p:nvPr>
        </p:nvGraphicFramePr>
        <p:xfrm>
          <a:off x="4908331" y="2416484"/>
          <a:ext cx="6850751" cy="2019300"/>
        </p:xfrm>
        <a:graphic>
          <a:graphicData uri="http://schemas.openxmlformats.org/drawingml/2006/table">
            <a:tbl>
              <a:tblPr firstRow="1" bandRow="1">
                <a:tableStyleId>{5940675A-B579-460E-94D1-54222C63F5DA}</a:tableStyleId>
              </a:tblPr>
              <a:tblGrid>
                <a:gridCol w="1196205">
                  <a:extLst>
                    <a:ext uri="{9D8B030D-6E8A-4147-A177-3AD203B41FA5}">
                      <a16:colId xmlns:a16="http://schemas.microsoft.com/office/drawing/2014/main" val="326531481"/>
                    </a:ext>
                  </a:extLst>
                </a:gridCol>
                <a:gridCol w="1469113">
                  <a:extLst>
                    <a:ext uri="{9D8B030D-6E8A-4147-A177-3AD203B41FA5}">
                      <a16:colId xmlns:a16="http://schemas.microsoft.com/office/drawing/2014/main" val="3995465828"/>
                    </a:ext>
                  </a:extLst>
                </a:gridCol>
                <a:gridCol w="424803">
                  <a:extLst>
                    <a:ext uri="{9D8B030D-6E8A-4147-A177-3AD203B41FA5}">
                      <a16:colId xmlns:a16="http://schemas.microsoft.com/office/drawing/2014/main" val="1146452459"/>
                    </a:ext>
                  </a:extLst>
                </a:gridCol>
                <a:gridCol w="424803">
                  <a:extLst>
                    <a:ext uri="{9D8B030D-6E8A-4147-A177-3AD203B41FA5}">
                      <a16:colId xmlns:a16="http://schemas.microsoft.com/office/drawing/2014/main" val="1794793858"/>
                    </a:ext>
                  </a:extLst>
                </a:gridCol>
                <a:gridCol w="2882596">
                  <a:extLst>
                    <a:ext uri="{9D8B030D-6E8A-4147-A177-3AD203B41FA5}">
                      <a16:colId xmlns:a16="http://schemas.microsoft.com/office/drawing/2014/main" val="3033096753"/>
                    </a:ext>
                  </a:extLst>
                </a:gridCol>
                <a:gridCol w="453231">
                  <a:extLst>
                    <a:ext uri="{9D8B030D-6E8A-4147-A177-3AD203B41FA5}">
                      <a16:colId xmlns:a16="http://schemas.microsoft.com/office/drawing/2014/main" val="4161796994"/>
                    </a:ext>
                  </a:extLst>
                </a:gridCol>
              </a:tblGrid>
              <a:tr h="559157">
                <a:tc>
                  <a:txBody>
                    <a:bodyPr/>
                    <a:lstStyle/>
                    <a:p>
                      <a:pPr algn="l"/>
                      <a:r>
                        <a:rPr lang="en-GB" sz="1600" b="1">
                          <a:solidFill>
                            <a:schemeClr val="bg1"/>
                          </a:solidFill>
                        </a:rPr>
                        <a:t>Project/</a:t>
                      </a:r>
                    </a:p>
                    <a:p>
                      <a:pPr algn="l"/>
                      <a:r>
                        <a:rPr lang="en-GB" sz="1600" b="1">
                          <a:solidFill>
                            <a:schemeClr val="bg1"/>
                          </a:solidFill>
                        </a:rPr>
                        <a: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263283">
                <a:tc>
                  <a:txBody>
                    <a:bodyPr/>
                    <a:lstStyle/>
                    <a:p>
                      <a:pPr algn="l" fontAlgn="base"/>
                      <a:r>
                        <a:rPr lang="en-GB" sz="1400">
                          <a:solidFill>
                            <a:schemeClr val="bg1"/>
                          </a:solidFill>
                          <a:effectLst/>
                        </a:rPr>
                        <a:t>Governance improvement action plan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a:solidFill>
                            <a:schemeClr val="bg1"/>
                          </a:solidFill>
                          <a:effectLst/>
                        </a:rPr>
                        <a:t>Actions to address recommendations made in governance review by David Bowles in 2020</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14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dirty="0">
                          <a:solidFill>
                            <a:schemeClr val="accent6"/>
                          </a:solidFill>
                          <a:effectLst/>
                        </a:rPr>
                        <a:t>All actions on the governance improvement action plan have now been completed, as per update to Standards Committee in December 2021, which will also go to Full Council in January 2022.</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9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bl>
          </a:graphicData>
        </a:graphic>
      </p:graphicFrame>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129202"/>
            <a:ext cx="5286802" cy="761166"/>
          </a:xfrm>
        </p:spPr>
        <p:txBody>
          <a:bodyPr>
            <a:normAutofit/>
          </a:bodyPr>
          <a:lstStyle/>
          <a:p>
            <a:r>
              <a:rPr lang="en-GB">
                <a:solidFill>
                  <a:schemeClr val="bg1"/>
                </a:solidFill>
              </a:rPr>
              <a:t>Incorporating:</a:t>
            </a:r>
            <a:br>
              <a:rPr lang="en-GB" sz="1800">
                <a:solidFill>
                  <a:schemeClr val="bg1"/>
                </a:solidFill>
              </a:rPr>
            </a:br>
            <a:r>
              <a:rPr lang="en-GB" sz="1400">
                <a:solidFill>
                  <a:schemeClr val="bg1"/>
                </a:solidFill>
              </a:rPr>
              <a:t>Legal Services, Democratic Services</a:t>
            </a:r>
          </a:p>
        </p:txBody>
      </p:sp>
      <p:sp>
        <p:nvSpPr>
          <p:cNvPr id="14" name="TextBox 13">
            <a:extLst>
              <a:ext uri="{FF2B5EF4-FFF2-40B4-BE49-F238E27FC236}">
                <a16:creationId xmlns:a16="http://schemas.microsoft.com/office/drawing/2014/main" id="{C6961DCD-11D5-4D63-92B8-7CEDF059D36C}"/>
              </a:ext>
            </a:extLst>
          </p:cNvPr>
          <p:cNvSpPr txBox="1"/>
          <p:nvPr/>
        </p:nvSpPr>
        <p:spPr>
          <a:xfrm>
            <a:off x="1160673" y="2821021"/>
            <a:ext cx="4443768" cy="369332"/>
          </a:xfrm>
          <a:prstGeom prst="rect">
            <a:avLst/>
          </a:prstGeom>
          <a:noFill/>
        </p:spPr>
        <p:txBody>
          <a:bodyPr wrap="square" rtlCol="0">
            <a:spAutoFit/>
          </a:bodyPr>
          <a:lstStyle/>
          <a:p>
            <a:r>
              <a:rPr lang="en-GB" dirty="0">
                <a:solidFill>
                  <a:srgbClr val="FFC000"/>
                </a:solidFill>
              </a:rPr>
              <a:t>Variance of £50,000</a:t>
            </a:r>
          </a:p>
        </p:txBody>
      </p:sp>
      <p:graphicFrame>
        <p:nvGraphicFramePr>
          <p:cNvPr id="13" name="Chart 12">
            <a:extLst>
              <a:ext uri="{FF2B5EF4-FFF2-40B4-BE49-F238E27FC236}">
                <a16:creationId xmlns:a16="http://schemas.microsoft.com/office/drawing/2014/main" id="{38685EA0-EC25-4768-9BC1-864E235859A2}"/>
              </a:ext>
            </a:extLst>
          </p:cNvPr>
          <p:cNvGraphicFramePr/>
          <p:nvPr>
            <p:extLst>
              <p:ext uri="{D42A27DB-BD31-4B8C-83A1-F6EECF244321}">
                <p14:modId xmlns:p14="http://schemas.microsoft.com/office/powerpoint/2010/main" val="2533427644"/>
              </p:ext>
            </p:extLst>
          </p:nvPr>
        </p:nvGraphicFramePr>
        <p:xfrm>
          <a:off x="0" y="3240370"/>
          <a:ext cx="4625714" cy="3454526"/>
        </p:xfrm>
        <a:graphic>
          <a:graphicData uri="http://schemas.openxmlformats.org/drawingml/2006/chart">
            <c:chart xmlns:c="http://schemas.openxmlformats.org/drawingml/2006/chart" xmlns:r="http://schemas.openxmlformats.org/officeDocument/2006/relationships" r:id="rId6"/>
          </a:graphicData>
        </a:graphic>
      </p:graphicFrame>
      <p:sp>
        <p:nvSpPr>
          <p:cNvPr id="12" name="Title 3">
            <a:extLst>
              <a:ext uri="{FF2B5EF4-FFF2-40B4-BE49-F238E27FC236}">
                <a16:creationId xmlns:a16="http://schemas.microsoft.com/office/drawing/2014/main" id="{1024FCE7-4CFB-4B28-A715-C1F776E45CE7}"/>
              </a:ext>
            </a:extLst>
          </p:cNvPr>
          <p:cNvSpPr txBox="1">
            <a:spLocks/>
          </p:cNvSpPr>
          <p:nvPr/>
        </p:nvSpPr>
        <p:spPr>
          <a:xfrm>
            <a:off x="5244353" y="5201537"/>
            <a:ext cx="580220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1800" dirty="0">
                <a:solidFill>
                  <a:schemeClr val="bg1"/>
                </a:solidFill>
                <a:effectLst/>
                <a:latin typeface="Calibri" panose="020F0502020204030204" pitchFamily="34" charset="0"/>
                <a:ea typeface="Calibri" panose="020F0502020204030204" pitchFamily="34" charset="0"/>
              </a:rPr>
              <a:t>Further Corporate Action items and Performance Indicators are still under development by Head of Service and their team.</a:t>
            </a:r>
            <a:endParaRPr lang="en-GB" sz="2400" dirty="0">
              <a:solidFill>
                <a:schemeClr val="bg1"/>
              </a:solidFill>
            </a:endParaRPr>
          </a:p>
        </p:txBody>
      </p:sp>
    </p:spTree>
    <p:extLst>
      <p:ext uri="{BB962C8B-B14F-4D97-AF65-F5344CB8AC3E}">
        <p14:creationId xmlns:p14="http://schemas.microsoft.com/office/powerpoint/2010/main" val="4098318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a:solidFill>
                  <a:schemeClr val="bg1"/>
                </a:solidFill>
              </a:rPr>
              <a:t>Strategic Commissioning</a:t>
            </a:r>
            <a:br>
              <a:rPr lang="en-GB" sz="3600">
                <a:solidFill>
                  <a:schemeClr val="bg1"/>
                </a:solidFill>
              </a:rPr>
            </a:br>
            <a:r>
              <a:rPr lang="en-GB" sz="2200" i="1">
                <a:solidFill>
                  <a:schemeClr val="bg1"/>
                </a:solidFill>
              </a:rPr>
              <a:t>Head of Service: Trevor Pugh (ES)</a:t>
            </a:r>
            <a:endParaRPr lang="en-GB" sz="3600" i="1">
              <a:solidFill>
                <a:schemeClr val="bg1"/>
              </a:solidFill>
            </a:endParaRPr>
          </a:p>
        </p:txBody>
      </p:sp>
      <p:sp>
        <p:nvSpPr>
          <p:cNvPr id="16" name="Title 3">
            <a:extLst>
              <a:ext uri="{FF2B5EF4-FFF2-40B4-BE49-F238E27FC236}">
                <a16:creationId xmlns:a16="http://schemas.microsoft.com/office/drawing/2014/main" id="{717368DC-B5D9-49D4-BFFB-042C9856ED44}"/>
              </a:ext>
            </a:extLst>
          </p:cNvPr>
          <p:cNvSpPr txBox="1">
            <a:spLocks/>
          </p:cNvSpPr>
          <p:nvPr/>
        </p:nvSpPr>
        <p:spPr>
          <a:xfrm>
            <a:off x="6310264" y="4218835"/>
            <a:ext cx="4650689" cy="66900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80620" y="4021848"/>
            <a:ext cx="914400" cy="914400"/>
          </a:xfrm>
          <a:prstGeom prst="rect">
            <a:avLst/>
          </a:prstGeom>
        </p:spPr>
      </p:pic>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01108" y="394639"/>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6310264" y="287898"/>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2021-22</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3934780315"/>
              </p:ext>
            </p:extLst>
          </p:nvPr>
        </p:nvGraphicFramePr>
        <p:xfrm>
          <a:off x="4952592" y="1236663"/>
          <a:ext cx="6872785" cy="2750820"/>
        </p:xfrm>
        <a:graphic>
          <a:graphicData uri="http://schemas.openxmlformats.org/drawingml/2006/table">
            <a:tbl>
              <a:tblPr firstRow="1" bandRow="1">
                <a:tableStyleId>{5940675A-B579-460E-94D1-54222C63F5DA}</a:tableStyleId>
              </a:tblPr>
              <a:tblGrid>
                <a:gridCol w="1162462">
                  <a:extLst>
                    <a:ext uri="{9D8B030D-6E8A-4147-A177-3AD203B41FA5}">
                      <a16:colId xmlns:a16="http://schemas.microsoft.com/office/drawing/2014/main" val="326531481"/>
                    </a:ext>
                  </a:extLst>
                </a:gridCol>
                <a:gridCol w="968838">
                  <a:extLst>
                    <a:ext uri="{9D8B030D-6E8A-4147-A177-3AD203B41FA5}">
                      <a16:colId xmlns:a16="http://schemas.microsoft.com/office/drawing/2014/main" val="3995465828"/>
                    </a:ext>
                  </a:extLst>
                </a:gridCol>
                <a:gridCol w="462575">
                  <a:extLst>
                    <a:ext uri="{9D8B030D-6E8A-4147-A177-3AD203B41FA5}">
                      <a16:colId xmlns:a16="http://schemas.microsoft.com/office/drawing/2014/main" val="4252379198"/>
                    </a:ext>
                  </a:extLst>
                </a:gridCol>
                <a:gridCol w="462575">
                  <a:extLst>
                    <a:ext uri="{9D8B030D-6E8A-4147-A177-3AD203B41FA5}">
                      <a16:colId xmlns:a16="http://schemas.microsoft.com/office/drawing/2014/main" val="3717601567"/>
                    </a:ext>
                  </a:extLst>
                </a:gridCol>
                <a:gridCol w="3352641">
                  <a:extLst>
                    <a:ext uri="{9D8B030D-6E8A-4147-A177-3AD203B41FA5}">
                      <a16:colId xmlns:a16="http://schemas.microsoft.com/office/drawing/2014/main" val="3033096753"/>
                    </a:ext>
                  </a:extLst>
                </a:gridCol>
                <a:gridCol w="463694">
                  <a:extLst>
                    <a:ext uri="{9D8B030D-6E8A-4147-A177-3AD203B41FA5}">
                      <a16:colId xmlns:a16="http://schemas.microsoft.com/office/drawing/2014/main" val="4161796994"/>
                    </a:ext>
                  </a:extLst>
                </a:gridCol>
              </a:tblGrid>
              <a:tr h="530023">
                <a:tc>
                  <a:txBody>
                    <a:bodyPr/>
                    <a:lstStyle/>
                    <a:p>
                      <a:pPr algn="l"/>
                      <a:r>
                        <a:rPr lang="en-GB" sz="1600" b="1">
                          <a:solidFill>
                            <a:schemeClr val="bg1"/>
                          </a:solidFill>
                        </a:rPr>
                        <a:t>Project/ 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412737">
                <a:tc>
                  <a:txBody>
                    <a:bodyPr/>
                    <a:lstStyle/>
                    <a:p>
                      <a:pPr algn="l" fontAlgn="base"/>
                      <a:r>
                        <a:rPr lang="en-GB" sz="1400">
                          <a:solidFill>
                            <a:schemeClr val="bg1"/>
                          </a:solidFill>
                          <a:effectLst/>
                        </a:rPr>
                        <a:t>Future waste collection / HCC negotiations</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a:solidFill>
                            <a:schemeClr val="bg1"/>
                          </a:solidFill>
                          <a:effectLst/>
                        </a:rPr>
                        <a:t>Environment Bill and HCC efficiency savings implications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fontAlgn="base"/>
                      <a:endParaRPr lang="en-GB" sz="900" kern="1200" dirty="0">
                        <a:solidFill>
                          <a:srgbClr val="FFC000"/>
                        </a:solidFill>
                        <a:effectLs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fontAlgn="base"/>
                      <a:endParaRPr lang="en-GB" sz="900" kern="1200">
                        <a:solidFill>
                          <a:srgbClr val="FFC000"/>
                        </a:solidFill>
                        <a:effectLs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200" b="0" i="0" kern="1200" dirty="0">
                          <a:solidFill>
                            <a:schemeClr val="accent4"/>
                          </a:solidFill>
                          <a:effectLst/>
                          <a:latin typeface="+mn-lt"/>
                          <a:ea typeface="+mn-ea"/>
                          <a:cs typeface="+mn-cs"/>
                        </a:rPr>
                        <a:t>Environment Act passed November 2021. Government response to relevant waste management consultations expected early 2022 with more clarity on requirements and timescales/ funding.</a:t>
                      </a:r>
                      <a:br>
                        <a:rPr lang="en-GB" sz="1200" dirty="0">
                          <a:solidFill>
                            <a:schemeClr val="accent4"/>
                          </a:solidFill>
                        </a:rPr>
                      </a:br>
                      <a:r>
                        <a:rPr lang="en-GB" sz="1200" b="0" i="0" kern="1200" dirty="0">
                          <a:solidFill>
                            <a:schemeClr val="accent4"/>
                          </a:solidFill>
                          <a:effectLst/>
                          <a:latin typeface="+mn-lt"/>
                          <a:ea typeface="+mn-ea"/>
                          <a:cs typeface="+mn-cs"/>
                        </a:rPr>
                        <a:t>Detailed modelling of waste collection service changes planned for April 2022.</a:t>
                      </a:r>
                      <a:br>
                        <a:rPr lang="en-GB" sz="1200" dirty="0">
                          <a:solidFill>
                            <a:schemeClr val="accent4"/>
                          </a:solidFill>
                        </a:rPr>
                      </a:br>
                      <a:r>
                        <a:rPr lang="en-GB" sz="1200" b="0" i="0" kern="1200" dirty="0">
                          <a:solidFill>
                            <a:schemeClr val="accent4"/>
                          </a:solidFill>
                          <a:effectLst/>
                          <a:latin typeface="+mn-lt"/>
                          <a:ea typeface="+mn-ea"/>
                          <a:cs typeface="+mn-cs"/>
                        </a:rPr>
                        <a:t>Draft revised Hampshire County Council Memorandum of Understanding and Financial Agreement scheduled for Partnership Board February 2022.</a:t>
                      </a:r>
                      <a:endParaRPr lang="en-GB" sz="1200" dirty="0">
                        <a:solidFill>
                          <a:schemeClr val="accent4"/>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600" dirty="0">
                        <a:solidFill>
                          <a:schemeClr val="accent2"/>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87995111"/>
                  </a:ext>
                </a:extLst>
              </a:tr>
            </a:tbl>
          </a:graphicData>
        </a:graphic>
      </p:graphicFrame>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202298"/>
            <a:ext cx="5286802" cy="761166"/>
          </a:xfrm>
        </p:spPr>
        <p:txBody>
          <a:bodyPr>
            <a:normAutofit/>
          </a:bodyPr>
          <a:lstStyle/>
          <a:p>
            <a:r>
              <a:rPr lang="en-GB">
                <a:solidFill>
                  <a:schemeClr val="bg1"/>
                </a:solidFill>
              </a:rPr>
              <a:t>Incorporating:</a:t>
            </a:r>
            <a:br>
              <a:rPr lang="en-GB" sz="1800">
                <a:solidFill>
                  <a:schemeClr val="bg1"/>
                </a:solidFill>
              </a:rPr>
            </a:br>
            <a:r>
              <a:rPr lang="en-GB" sz="1400">
                <a:solidFill>
                  <a:schemeClr val="bg1"/>
                </a:solidFill>
              </a:rPr>
              <a:t>Environmental Services (Norse), Leisure</a:t>
            </a:r>
          </a:p>
        </p:txBody>
      </p:sp>
      <p:graphicFrame>
        <p:nvGraphicFramePr>
          <p:cNvPr id="3" name="Table 2">
            <a:extLst>
              <a:ext uri="{FF2B5EF4-FFF2-40B4-BE49-F238E27FC236}">
                <a16:creationId xmlns:a16="http://schemas.microsoft.com/office/drawing/2014/main" id="{C4115ED2-E034-4825-B91F-FBBA0E0CF15F}"/>
              </a:ext>
            </a:extLst>
          </p:cNvPr>
          <p:cNvGraphicFramePr>
            <a:graphicFrameLocks noGrp="1"/>
          </p:cNvGraphicFramePr>
          <p:nvPr>
            <p:extLst>
              <p:ext uri="{D42A27DB-BD31-4B8C-83A1-F6EECF244321}">
                <p14:modId xmlns:p14="http://schemas.microsoft.com/office/powerpoint/2010/main" val="1726251381"/>
              </p:ext>
            </p:extLst>
          </p:nvPr>
        </p:nvGraphicFramePr>
        <p:xfrm>
          <a:off x="5601108" y="4887841"/>
          <a:ext cx="6224266" cy="1794256"/>
        </p:xfrm>
        <a:graphic>
          <a:graphicData uri="http://schemas.openxmlformats.org/drawingml/2006/table">
            <a:tbl>
              <a:tblPr firstRow="1" bandRow="1">
                <a:tableStyleId>{9D7B26C5-4107-4FEC-AEDC-1716B250A1EF}</a:tableStyleId>
              </a:tblPr>
              <a:tblGrid>
                <a:gridCol w="2681912">
                  <a:extLst>
                    <a:ext uri="{9D8B030D-6E8A-4147-A177-3AD203B41FA5}">
                      <a16:colId xmlns:a16="http://schemas.microsoft.com/office/drawing/2014/main" val="1698638371"/>
                    </a:ext>
                  </a:extLst>
                </a:gridCol>
                <a:gridCol w="1349928">
                  <a:extLst>
                    <a:ext uri="{9D8B030D-6E8A-4147-A177-3AD203B41FA5}">
                      <a16:colId xmlns:a16="http://schemas.microsoft.com/office/drawing/2014/main" val="3063802357"/>
                    </a:ext>
                  </a:extLst>
                </a:gridCol>
                <a:gridCol w="847122">
                  <a:extLst>
                    <a:ext uri="{9D8B030D-6E8A-4147-A177-3AD203B41FA5}">
                      <a16:colId xmlns:a16="http://schemas.microsoft.com/office/drawing/2014/main" val="1364326971"/>
                    </a:ext>
                  </a:extLst>
                </a:gridCol>
                <a:gridCol w="672652">
                  <a:extLst>
                    <a:ext uri="{9D8B030D-6E8A-4147-A177-3AD203B41FA5}">
                      <a16:colId xmlns:a16="http://schemas.microsoft.com/office/drawing/2014/main" val="3500487269"/>
                    </a:ext>
                  </a:extLst>
                </a:gridCol>
                <a:gridCol w="672652">
                  <a:extLst>
                    <a:ext uri="{9D8B030D-6E8A-4147-A177-3AD203B41FA5}">
                      <a16:colId xmlns:a16="http://schemas.microsoft.com/office/drawing/2014/main" val="611087201"/>
                    </a:ext>
                  </a:extLst>
                </a:gridCol>
              </a:tblGrid>
              <a:tr h="446151">
                <a:tc>
                  <a:txBody>
                    <a:bodyPr/>
                    <a:lstStyle/>
                    <a:p>
                      <a:pPr marL="0" algn="l" rtl="0" eaLnBrk="1" latinLnBrk="0" hangingPunct="1">
                        <a:spcBef>
                          <a:spcPts val="0"/>
                        </a:spcBef>
                        <a:spcAft>
                          <a:spcPts val="0"/>
                        </a:spcAft>
                      </a:pPr>
                      <a:r>
                        <a:rPr lang="en-GB" sz="1800" kern="1200">
                          <a:solidFill>
                            <a:schemeClr val="bg1"/>
                          </a:solidFill>
                          <a:effectLst/>
                        </a:rPr>
                        <a:t>Indicator</a:t>
                      </a:r>
                      <a:endParaRPr lang="en-GB">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latinLnBrk="0" hangingPunct="1">
                        <a:spcBef>
                          <a:spcPts val="0"/>
                        </a:spcBef>
                        <a:spcAft>
                          <a:spcPts val="0"/>
                        </a:spcAft>
                      </a:pPr>
                      <a:r>
                        <a:rPr lang="en-GB" sz="1800" kern="1200" dirty="0">
                          <a:solidFill>
                            <a:schemeClr val="bg1"/>
                          </a:solidFill>
                          <a:effectLst/>
                        </a:rPr>
                        <a:t>Target</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latinLnBrk="0" hangingPunct="1">
                        <a:spcBef>
                          <a:spcPts val="0"/>
                        </a:spcBef>
                        <a:spcAft>
                          <a:spcPts val="0"/>
                        </a:spcAft>
                      </a:pPr>
                      <a:r>
                        <a:rPr lang="en-GB" sz="1800" kern="1200">
                          <a:solidFill>
                            <a:schemeClr val="bg1"/>
                          </a:solidFill>
                          <a:effectLst/>
                        </a:rPr>
                        <a:t>Q1</a:t>
                      </a:r>
                      <a:endParaRPr lang="en-GB">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latinLnBrk="0" hangingPunct="1">
                        <a:spcBef>
                          <a:spcPts val="0"/>
                        </a:spcBef>
                        <a:spcAft>
                          <a:spcPts val="0"/>
                        </a:spcAft>
                      </a:pPr>
                      <a:r>
                        <a:rPr lang="en-GB">
                          <a:solidFill>
                            <a:schemeClr val="bg1"/>
                          </a:solidFill>
                          <a:effectLst/>
                        </a:rPr>
                        <a:t>Q2</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latinLnBrk="0" hangingPunct="1">
                        <a:spcBef>
                          <a:spcPts val="0"/>
                        </a:spcBef>
                        <a:spcAft>
                          <a:spcPts val="0"/>
                        </a:spcAft>
                      </a:pPr>
                      <a:r>
                        <a:rPr lang="en-GB">
                          <a:solidFill>
                            <a:schemeClr val="bg1"/>
                          </a:solidFill>
                          <a:effectLst/>
                        </a:rPr>
                        <a:t>Q3</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91767829"/>
                  </a:ext>
                </a:extLst>
              </a:tr>
              <a:tr h="283337">
                <a:tc>
                  <a:txBody>
                    <a:bodyPr/>
                    <a:lstStyle/>
                    <a:p>
                      <a:pPr marL="0" algn="l" rtl="0" eaLnBrk="1" fontAlgn="ctr" latinLnBrk="0" hangingPunct="1">
                        <a:spcBef>
                          <a:spcPts val="0"/>
                        </a:spcBef>
                        <a:spcAft>
                          <a:spcPts val="0"/>
                        </a:spcAft>
                      </a:pPr>
                      <a:r>
                        <a:rPr lang="en-GB" sz="1200" kern="1200">
                          <a:solidFill>
                            <a:schemeClr val="bg1"/>
                          </a:solidFill>
                          <a:effectLst/>
                        </a:rPr>
                        <a:t>Number of missed bins</a:t>
                      </a:r>
                      <a:endParaRPr lang="en-GB">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sz="1100" kern="1200">
                          <a:solidFill>
                            <a:schemeClr val="bg1"/>
                          </a:solidFill>
                          <a:effectLst/>
                        </a:rPr>
                        <a:t>Less than 35 per 100,000</a:t>
                      </a:r>
                      <a:endParaRPr lang="en-GB">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sz="1800" b="0" kern="1200">
                          <a:solidFill>
                            <a:srgbClr val="FF0000"/>
                          </a:solidFill>
                          <a:effectLst/>
                        </a:rPr>
                        <a:t>154</a:t>
                      </a:r>
                      <a:endParaRPr lang="en-GB" b="0">
                        <a:solidFill>
                          <a:srgbClr val="FF0000"/>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b="0">
                          <a:solidFill>
                            <a:srgbClr val="FF0000"/>
                          </a:solidFill>
                          <a:effectLst/>
                        </a:rPr>
                        <a:t>224</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b="1" dirty="0">
                          <a:solidFill>
                            <a:srgbClr val="FF0000"/>
                          </a:solidFill>
                          <a:effectLst/>
                        </a:rPr>
                        <a:t>91</a:t>
                      </a:r>
                      <a:endParaRPr lang="en-GB" b="1" dirty="0">
                        <a:solidFill>
                          <a:srgbClr val="FF0000"/>
                        </a:solidFill>
                        <a:effectLst/>
                        <a:highlight>
                          <a:srgbClr val="FFFF00"/>
                        </a:highligh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481402946"/>
                  </a:ext>
                </a:extLst>
              </a:tr>
              <a:tr h="372745">
                <a:tc>
                  <a:txBody>
                    <a:bodyPr/>
                    <a:lstStyle/>
                    <a:p>
                      <a:pPr marL="0" algn="l" rtl="0" eaLnBrk="1" fontAlgn="ctr" latinLnBrk="0" hangingPunct="1">
                        <a:spcBef>
                          <a:spcPts val="0"/>
                        </a:spcBef>
                        <a:spcAft>
                          <a:spcPts val="0"/>
                        </a:spcAft>
                      </a:pPr>
                      <a:r>
                        <a:rPr lang="en-GB" sz="1200" kern="1200">
                          <a:solidFill>
                            <a:schemeClr val="bg1"/>
                          </a:solidFill>
                          <a:effectLst/>
                        </a:rPr>
                        <a:t>Percentage of household waste recycled and composted</a:t>
                      </a:r>
                      <a:endParaRPr lang="en-GB">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sz="1100" kern="1200">
                          <a:solidFill>
                            <a:schemeClr val="bg1"/>
                          </a:solidFill>
                          <a:effectLst/>
                        </a:rPr>
                        <a:t>Above 30%</a:t>
                      </a:r>
                      <a:endParaRPr lang="en-GB">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sz="1800" b="0" kern="1200">
                          <a:solidFill>
                            <a:schemeClr val="accent4"/>
                          </a:solidFill>
                          <a:effectLst/>
                        </a:rPr>
                        <a:t>28%</a:t>
                      </a:r>
                      <a:endParaRPr lang="en-GB" b="0">
                        <a:solidFill>
                          <a:schemeClr val="accent4"/>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b="0">
                          <a:solidFill>
                            <a:schemeClr val="accent4"/>
                          </a:solidFill>
                          <a:effectLst/>
                        </a:rPr>
                        <a:t>27%</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b="1" dirty="0">
                          <a:solidFill>
                            <a:schemeClr val="accent4"/>
                          </a:solidFill>
                          <a:effectLst/>
                        </a:rPr>
                        <a:t>22%</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224496139"/>
                  </a:ext>
                </a:extLst>
              </a:tr>
              <a:tr h="347345">
                <a:tc>
                  <a:txBody>
                    <a:bodyPr/>
                    <a:lstStyle/>
                    <a:p>
                      <a:pPr marL="0" algn="l" rtl="0" eaLnBrk="1" fontAlgn="ctr" latinLnBrk="0" hangingPunct="1">
                        <a:spcBef>
                          <a:spcPts val="0"/>
                        </a:spcBef>
                        <a:spcAft>
                          <a:spcPts val="0"/>
                        </a:spcAft>
                      </a:pPr>
                      <a:r>
                        <a:rPr lang="en-GB" sz="1200" kern="1200">
                          <a:solidFill>
                            <a:schemeClr val="bg1"/>
                          </a:solidFill>
                          <a:effectLst/>
                        </a:rPr>
                        <a:t>Contamination of recycling (%)</a:t>
                      </a:r>
                      <a:endParaRPr lang="en-GB">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sz="1100" kern="1200">
                          <a:solidFill>
                            <a:schemeClr val="bg1"/>
                          </a:solidFill>
                          <a:effectLst/>
                        </a:rPr>
                        <a:t>Less than 10%</a:t>
                      </a:r>
                      <a:endParaRPr lang="en-GB">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sz="1200" b="0">
                          <a:solidFill>
                            <a:srgbClr val="FF0000"/>
                          </a:solidFill>
                          <a:effectLst/>
                        </a:rPr>
                        <a:t>Not reported by Norse</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sz="1800" b="0">
                          <a:solidFill>
                            <a:srgbClr val="FF0000"/>
                          </a:solidFill>
                          <a:effectLst/>
                        </a:rPr>
                        <a:t>15%</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sz="1800" b="1" dirty="0">
                          <a:solidFill>
                            <a:srgbClr val="FF0000"/>
                          </a:solidFill>
                          <a:effectLst/>
                        </a:rPr>
                        <a:t>14.6%</a:t>
                      </a:r>
                      <a:endParaRPr lang="en-GB" sz="1800" b="1" dirty="0">
                        <a:solidFill>
                          <a:srgbClr val="FF0000"/>
                        </a:solidFill>
                        <a:effectLst/>
                        <a:highlight>
                          <a:srgbClr val="FFFF00"/>
                        </a:highligh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528386443"/>
                  </a:ext>
                </a:extLst>
              </a:tr>
              <a:tr h="221468">
                <a:tc>
                  <a:txBody>
                    <a:bodyPr/>
                    <a:lstStyle/>
                    <a:p>
                      <a:pPr marL="0" algn="l" rtl="0" eaLnBrk="1" fontAlgn="ctr" latinLnBrk="0" hangingPunct="1">
                        <a:spcBef>
                          <a:spcPts val="0"/>
                        </a:spcBef>
                        <a:spcAft>
                          <a:spcPts val="0"/>
                        </a:spcAft>
                      </a:pPr>
                      <a:r>
                        <a:rPr lang="en-GB" sz="1200" kern="1200">
                          <a:solidFill>
                            <a:schemeClr val="bg1"/>
                          </a:solidFill>
                          <a:effectLst/>
                        </a:rPr>
                        <a:t>Number of fly tips reported</a:t>
                      </a:r>
                      <a:endParaRPr lang="en-GB">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sz="1100" kern="1200" dirty="0">
                          <a:solidFill>
                            <a:schemeClr val="bg1"/>
                          </a:solidFill>
                          <a:effectLst/>
                        </a:rPr>
                        <a:t>Less than 120</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sz="1800" b="0" kern="1200" dirty="0">
                          <a:solidFill>
                            <a:srgbClr val="FF0000"/>
                          </a:solidFill>
                          <a:effectLst/>
                        </a:rPr>
                        <a:t>230</a:t>
                      </a:r>
                      <a:endParaRPr lang="en-GB" b="0" dirty="0">
                        <a:solidFill>
                          <a:srgbClr val="FF0000"/>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b="0">
                          <a:solidFill>
                            <a:srgbClr val="FF0000"/>
                          </a:solidFill>
                          <a:effectLst/>
                        </a:rPr>
                        <a:t>221</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b="1" dirty="0">
                          <a:solidFill>
                            <a:schemeClr val="accent6"/>
                          </a:solidFill>
                          <a:effectLst/>
                        </a:rPr>
                        <a:t>114</a:t>
                      </a: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504821584"/>
                  </a:ext>
                </a:extLst>
              </a:tr>
            </a:tbl>
          </a:graphicData>
        </a:graphic>
      </p:graphicFrame>
      <p:pic>
        <p:nvPicPr>
          <p:cNvPr id="21" name="Graphic 20" descr="Coins">
            <a:extLst>
              <a:ext uri="{FF2B5EF4-FFF2-40B4-BE49-F238E27FC236}">
                <a16:creationId xmlns:a16="http://schemas.microsoft.com/office/drawing/2014/main" id="{3D1F08ED-0DB0-4623-92D0-99DF618006A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82731" y="2023747"/>
            <a:ext cx="914400" cy="914400"/>
          </a:xfrm>
          <a:prstGeom prst="rect">
            <a:avLst/>
          </a:prstGeom>
        </p:spPr>
      </p:pic>
      <p:sp>
        <p:nvSpPr>
          <p:cNvPr id="22" name="Title 3">
            <a:extLst>
              <a:ext uri="{FF2B5EF4-FFF2-40B4-BE49-F238E27FC236}">
                <a16:creationId xmlns:a16="http://schemas.microsoft.com/office/drawing/2014/main" id="{03DE6DA7-ECC2-45A1-8373-24F468D3D755}"/>
              </a:ext>
            </a:extLst>
          </p:cNvPr>
          <p:cNvSpPr txBox="1">
            <a:spLocks/>
          </p:cNvSpPr>
          <p:nvPr/>
        </p:nvSpPr>
        <p:spPr>
          <a:xfrm>
            <a:off x="1185536" y="1939447"/>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Budget variance in Q3</a:t>
            </a:r>
          </a:p>
        </p:txBody>
      </p:sp>
      <p:sp>
        <p:nvSpPr>
          <p:cNvPr id="25" name="TextBox 24">
            <a:extLst>
              <a:ext uri="{FF2B5EF4-FFF2-40B4-BE49-F238E27FC236}">
                <a16:creationId xmlns:a16="http://schemas.microsoft.com/office/drawing/2014/main" id="{1323F25C-69D4-4D52-A7F3-16B576E54374}"/>
              </a:ext>
            </a:extLst>
          </p:cNvPr>
          <p:cNvSpPr txBox="1"/>
          <p:nvPr/>
        </p:nvSpPr>
        <p:spPr>
          <a:xfrm>
            <a:off x="1347811" y="2651722"/>
            <a:ext cx="4022569" cy="369332"/>
          </a:xfrm>
          <a:prstGeom prst="rect">
            <a:avLst/>
          </a:prstGeom>
          <a:noFill/>
        </p:spPr>
        <p:txBody>
          <a:bodyPr wrap="square" rtlCol="0">
            <a:spAutoFit/>
          </a:bodyPr>
          <a:lstStyle/>
          <a:p>
            <a:r>
              <a:rPr lang="en-GB" dirty="0">
                <a:solidFill>
                  <a:schemeClr val="accent4"/>
                </a:solidFill>
              </a:rPr>
              <a:t>Variance of £40,000</a:t>
            </a:r>
          </a:p>
        </p:txBody>
      </p:sp>
      <p:graphicFrame>
        <p:nvGraphicFramePr>
          <p:cNvPr id="26" name="Chart 25">
            <a:extLst>
              <a:ext uri="{FF2B5EF4-FFF2-40B4-BE49-F238E27FC236}">
                <a16:creationId xmlns:a16="http://schemas.microsoft.com/office/drawing/2014/main" id="{8CF9C858-CC3C-4E17-B8E0-5395098AA855}"/>
              </a:ext>
            </a:extLst>
          </p:cNvPr>
          <p:cNvGraphicFramePr/>
          <p:nvPr>
            <p:extLst>
              <p:ext uri="{D42A27DB-BD31-4B8C-83A1-F6EECF244321}">
                <p14:modId xmlns:p14="http://schemas.microsoft.com/office/powerpoint/2010/main" val="1586099092"/>
              </p:ext>
            </p:extLst>
          </p:nvPr>
        </p:nvGraphicFramePr>
        <p:xfrm>
          <a:off x="-70628" y="3091085"/>
          <a:ext cx="4602017" cy="3594918"/>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387601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838200" y="107842"/>
            <a:ext cx="10515600" cy="1982330"/>
          </a:xfrm>
        </p:spPr>
        <p:txBody>
          <a:bodyPr/>
          <a:lstStyle/>
          <a:p>
            <a:r>
              <a:rPr lang="en-GB">
                <a:solidFill>
                  <a:schemeClr val="bg1"/>
                </a:solidFill>
              </a:rPr>
              <a:t>Regeneration &amp; Place dashboards</a:t>
            </a:r>
          </a:p>
        </p:txBody>
      </p:sp>
      <p:sp>
        <p:nvSpPr>
          <p:cNvPr id="3" name="Text Placeholder 2">
            <a:extLst>
              <a:ext uri="{FF2B5EF4-FFF2-40B4-BE49-F238E27FC236}">
                <a16:creationId xmlns:a16="http://schemas.microsoft.com/office/drawing/2014/main" id="{5C49F4E6-E753-4B95-960E-AC4ABE69C264}"/>
              </a:ext>
            </a:extLst>
          </p:cNvPr>
          <p:cNvSpPr>
            <a:spLocks noGrp="1"/>
          </p:cNvSpPr>
          <p:nvPr>
            <p:ph type="body" idx="1"/>
          </p:nvPr>
        </p:nvSpPr>
        <p:spPr>
          <a:xfrm>
            <a:off x="838200" y="2090172"/>
            <a:ext cx="10515600" cy="1500187"/>
          </a:xfrm>
        </p:spPr>
        <p:txBody>
          <a:bodyPr/>
          <a:lstStyle/>
          <a:p>
            <a:r>
              <a:rPr lang="en-GB" b="1">
                <a:solidFill>
                  <a:schemeClr val="bg1"/>
                </a:solidFill>
              </a:rPr>
              <a:t>Performance information for Q3</a:t>
            </a:r>
          </a:p>
        </p:txBody>
      </p:sp>
      <p:sp>
        <p:nvSpPr>
          <p:cNvPr id="4" name="TextBox 3">
            <a:extLst>
              <a:ext uri="{FF2B5EF4-FFF2-40B4-BE49-F238E27FC236}">
                <a16:creationId xmlns:a16="http://schemas.microsoft.com/office/drawing/2014/main" id="{9D90BC29-E0CC-4001-9353-BD0BF2B9A913}"/>
              </a:ext>
            </a:extLst>
          </p:cNvPr>
          <p:cNvSpPr txBox="1"/>
          <p:nvPr/>
        </p:nvSpPr>
        <p:spPr>
          <a:xfrm>
            <a:off x="7056664" y="3264365"/>
            <a:ext cx="4539343" cy="1938992"/>
          </a:xfrm>
          <a:prstGeom prst="rect">
            <a:avLst/>
          </a:prstGeom>
          <a:noFill/>
        </p:spPr>
        <p:txBody>
          <a:bodyPr wrap="square" rtlCol="0">
            <a:spAutoFit/>
          </a:bodyPr>
          <a:lstStyle/>
          <a:p>
            <a:r>
              <a:rPr lang="en-GB" sz="2400">
                <a:hlinkClick r:id="rId2" action="ppaction://hlinksldjump"/>
              </a:rPr>
              <a:t>Housing &amp; Communities</a:t>
            </a:r>
            <a:endParaRPr lang="en-GB" sz="2400"/>
          </a:p>
          <a:p>
            <a:r>
              <a:rPr lang="en-GB" sz="2400">
                <a:hlinkClick r:id="rId3" action="ppaction://hlinksldjump"/>
              </a:rPr>
              <a:t>Neighbourhood Support</a:t>
            </a:r>
            <a:endParaRPr lang="en-GB" sz="2400"/>
          </a:p>
          <a:p>
            <a:r>
              <a:rPr lang="en-GB" sz="2400">
                <a:hlinkClick r:id="rId4" action="ppaction://hlinksldjump"/>
              </a:rPr>
              <a:t>Planning</a:t>
            </a:r>
            <a:endParaRPr lang="en-GB" sz="2400"/>
          </a:p>
          <a:p>
            <a:r>
              <a:rPr lang="en-GB" sz="2400">
                <a:hlinkClick r:id="rId5" action="ppaction://hlinksldjump"/>
              </a:rPr>
              <a:t>Property</a:t>
            </a:r>
            <a:endParaRPr lang="en-GB" sz="2400"/>
          </a:p>
          <a:p>
            <a:r>
              <a:rPr lang="en-GB" sz="2400">
                <a:hlinkClick r:id="rId6" action="ppaction://hlinksldjump"/>
              </a:rPr>
              <a:t>Regeneration &amp; Economy</a:t>
            </a:r>
            <a:endParaRPr lang="en-GB" sz="2400"/>
          </a:p>
        </p:txBody>
      </p:sp>
    </p:spTree>
    <p:extLst>
      <p:ext uri="{BB962C8B-B14F-4D97-AF65-F5344CB8AC3E}">
        <p14:creationId xmlns:p14="http://schemas.microsoft.com/office/powerpoint/2010/main" val="1952951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289064" y="267205"/>
            <a:ext cx="7046232" cy="761167"/>
          </a:xfrm>
        </p:spPr>
        <p:txBody>
          <a:bodyPr>
            <a:normAutofit fontScale="90000"/>
          </a:bodyPr>
          <a:lstStyle/>
          <a:p>
            <a:r>
              <a:rPr lang="en-GB" sz="4400">
                <a:solidFill>
                  <a:schemeClr val="bg1"/>
                </a:solidFill>
              </a:rPr>
              <a:t>Housing &amp; Communities</a:t>
            </a:r>
            <a:br>
              <a:rPr lang="en-GB" sz="3600">
                <a:solidFill>
                  <a:schemeClr val="bg1"/>
                </a:solidFill>
              </a:rPr>
            </a:br>
            <a:r>
              <a:rPr lang="en-GB" sz="2200" i="1">
                <a:solidFill>
                  <a:schemeClr val="bg1"/>
                </a:solidFill>
              </a:rPr>
              <a:t>Head of Service: Tracey Wood</a:t>
            </a:r>
            <a:endParaRPr lang="en-GB" sz="3600" i="1">
              <a:solidFill>
                <a:schemeClr val="bg1"/>
              </a:solidFill>
            </a:endParaRP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1651243699"/>
              </p:ext>
            </p:extLst>
          </p:nvPr>
        </p:nvGraphicFramePr>
        <p:xfrm>
          <a:off x="6830425" y="3561631"/>
          <a:ext cx="5173034" cy="3200400"/>
        </p:xfrm>
        <a:graphic>
          <a:graphicData uri="http://schemas.openxmlformats.org/drawingml/2006/table">
            <a:tbl>
              <a:tblPr firstRow="1" bandRow="1">
                <a:tableStyleId>{9D7B26C5-4107-4FEC-AEDC-1716B250A1EF}</a:tableStyleId>
              </a:tblPr>
              <a:tblGrid>
                <a:gridCol w="1851120">
                  <a:extLst>
                    <a:ext uri="{9D8B030D-6E8A-4147-A177-3AD203B41FA5}">
                      <a16:colId xmlns:a16="http://schemas.microsoft.com/office/drawing/2014/main" val="1632953638"/>
                    </a:ext>
                  </a:extLst>
                </a:gridCol>
                <a:gridCol w="882270">
                  <a:extLst>
                    <a:ext uri="{9D8B030D-6E8A-4147-A177-3AD203B41FA5}">
                      <a16:colId xmlns:a16="http://schemas.microsoft.com/office/drawing/2014/main" val="3276194889"/>
                    </a:ext>
                  </a:extLst>
                </a:gridCol>
                <a:gridCol w="828774">
                  <a:extLst>
                    <a:ext uri="{9D8B030D-6E8A-4147-A177-3AD203B41FA5}">
                      <a16:colId xmlns:a16="http://schemas.microsoft.com/office/drawing/2014/main" val="3436727633"/>
                    </a:ext>
                  </a:extLst>
                </a:gridCol>
                <a:gridCol w="805435">
                  <a:extLst>
                    <a:ext uri="{9D8B030D-6E8A-4147-A177-3AD203B41FA5}">
                      <a16:colId xmlns:a16="http://schemas.microsoft.com/office/drawing/2014/main" val="1142477227"/>
                    </a:ext>
                  </a:extLst>
                </a:gridCol>
                <a:gridCol w="805435">
                  <a:extLst>
                    <a:ext uri="{9D8B030D-6E8A-4147-A177-3AD203B41FA5}">
                      <a16:colId xmlns:a16="http://schemas.microsoft.com/office/drawing/2014/main" val="1243480877"/>
                    </a:ext>
                  </a:extLst>
                </a:gridCol>
              </a:tblGrid>
              <a:tr h="302738">
                <a:tc>
                  <a:txBody>
                    <a:bodyPr/>
                    <a:lstStyle/>
                    <a:p>
                      <a:r>
                        <a:rPr lang="en-GB">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91950">
                <a:tc>
                  <a:txBody>
                    <a:bodyPr/>
                    <a:lstStyle/>
                    <a:p>
                      <a:pPr algn="l" fontAlgn="ctr"/>
                      <a:r>
                        <a:rPr lang="en-GB" sz="1200" u="none" strike="noStrike">
                          <a:solidFill>
                            <a:schemeClr val="bg1"/>
                          </a:solidFill>
                          <a:effectLst/>
                        </a:rPr>
                        <a:t>Affordable homes delivered</a:t>
                      </a:r>
                      <a:endParaRPr lang="en-GB" sz="12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dirty="0">
                          <a:solidFill>
                            <a:schemeClr val="bg1"/>
                          </a:solidFill>
                          <a:effectLst/>
                        </a:rPr>
                        <a:t>above 225 (year end cumulative)</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0" dirty="0">
                          <a:solidFill>
                            <a:schemeClr val="accent4"/>
                          </a:solidFill>
                        </a:rPr>
                        <a:t>17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0" dirty="0">
                          <a:solidFill>
                            <a:schemeClr val="accent4"/>
                          </a:solidFill>
                        </a:rPr>
                        <a:t>58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1" dirty="0">
                          <a:solidFill>
                            <a:schemeClr val="accent4"/>
                          </a:solidFill>
                        </a:rPr>
                        <a:t>49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491950">
                <a:tc>
                  <a:txBody>
                    <a:bodyPr/>
                    <a:lstStyle/>
                    <a:p>
                      <a:pPr algn="l" fontAlgn="ctr"/>
                      <a:r>
                        <a:rPr lang="en-GB" sz="1200" u="none" strike="noStrike">
                          <a:solidFill>
                            <a:schemeClr val="bg1"/>
                          </a:solidFill>
                          <a:effectLst/>
                        </a:rPr>
                        <a:t>Number of homelessness acceptances</a:t>
                      </a:r>
                      <a:endParaRPr lang="en-GB" sz="12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below 60 (year end cumulative)</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0" dirty="0">
                          <a:solidFill>
                            <a:schemeClr val="accent6"/>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0" dirty="0">
                          <a:solidFill>
                            <a:schemeClr val="accent6"/>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1" dirty="0">
                          <a:solidFill>
                            <a:schemeClr val="accent6"/>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491950">
                <a:tc>
                  <a:txBody>
                    <a:bodyPr/>
                    <a:lstStyle/>
                    <a:p>
                      <a:pPr algn="l" fontAlgn="ctr"/>
                      <a:r>
                        <a:rPr lang="en-GB" sz="1200" u="none" strike="noStrike" dirty="0">
                          <a:solidFill>
                            <a:schemeClr val="bg1"/>
                          </a:solidFill>
                          <a:effectLst/>
                        </a:rPr>
                        <a:t>Number of homelessness interventions</a:t>
                      </a:r>
                      <a:endParaRPr lang="en-GB" sz="12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above 600 (year end cumulative)</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0">
                          <a:solidFill>
                            <a:schemeClr val="accent6"/>
                          </a:solidFill>
                        </a:rPr>
                        <a:t>133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0" dirty="0">
                          <a:solidFill>
                            <a:schemeClr val="accent6"/>
                          </a:solidFill>
                        </a:rPr>
                        <a:t>146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1" dirty="0">
                          <a:solidFill>
                            <a:schemeClr val="accent6"/>
                          </a:solidFill>
                        </a:rPr>
                        <a:t>127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527923">
                <a:tc>
                  <a:txBody>
                    <a:bodyPr/>
                    <a:lstStyle/>
                    <a:p>
                      <a:pPr algn="l" fontAlgn="ctr"/>
                      <a:r>
                        <a:rPr lang="en-GB" sz="1200" u="none" strike="noStrike" dirty="0">
                          <a:solidFill>
                            <a:schemeClr val="bg1"/>
                          </a:solidFill>
                          <a:effectLst/>
                        </a:rPr>
                        <a:t>Number of households in B&amp;B</a:t>
                      </a:r>
                      <a:endParaRPr lang="en-GB" sz="12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below 40 (year end cumulative)</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0">
                          <a:solidFill>
                            <a:schemeClr val="accent6"/>
                          </a:solidFill>
                        </a:rPr>
                        <a:t>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0" dirty="0">
                          <a:solidFill>
                            <a:schemeClr val="accent6"/>
                          </a:solidFill>
                        </a:rPr>
                        <a:t>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2400" b="1" dirty="0">
                          <a:solidFill>
                            <a:schemeClr val="accent6"/>
                          </a:solidFill>
                        </a:rPr>
                        <a:t>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378423">
                <a:tc>
                  <a:txBody>
                    <a:bodyPr/>
                    <a:lstStyle/>
                    <a:p>
                      <a:pPr algn="l" fontAlgn="ctr"/>
                      <a:r>
                        <a:rPr lang="en-GB" sz="1200" u="none" strike="noStrike">
                          <a:solidFill>
                            <a:schemeClr val="bg1"/>
                          </a:solidFill>
                          <a:effectLst/>
                        </a:rPr>
                        <a:t>Number of weeks in B&amp;B</a:t>
                      </a:r>
                      <a:endParaRPr lang="en-GB" sz="12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u="none" strike="noStrike">
                          <a:solidFill>
                            <a:schemeClr val="bg1"/>
                          </a:solidFill>
                          <a:effectLst/>
                        </a:rPr>
                        <a:t>Tracking only</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defTabSz="914400" rtl="0" eaLnBrk="1" latinLnBrk="0" hangingPunct="1"/>
                      <a:r>
                        <a:rPr lang="en-GB" sz="2400" b="0" kern="1200">
                          <a:solidFill>
                            <a:schemeClr val="bg1"/>
                          </a:solidFill>
                          <a:latin typeface="+mn-lt"/>
                          <a:ea typeface="+mn-ea"/>
                          <a:cs typeface="+mn-cs"/>
                        </a:rPr>
                        <a:t>58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defTabSz="914400" rtl="0" eaLnBrk="1" latinLnBrk="0" hangingPunct="1"/>
                      <a:r>
                        <a:rPr lang="en-GB" sz="2400" b="0" kern="1200">
                          <a:solidFill>
                            <a:schemeClr val="bg1"/>
                          </a:solidFill>
                          <a:latin typeface="+mn-lt"/>
                          <a:ea typeface="+mn-ea"/>
                          <a:cs typeface="+mn-cs"/>
                        </a:rPr>
                        <a:t>112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defTabSz="914400" rtl="0" eaLnBrk="1" latinLnBrk="0" hangingPunct="1"/>
                      <a:r>
                        <a:rPr lang="en-GB" sz="2400" b="1" kern="1200" dirty="0">
                          <a:solidFill>
                            <a:schemeClr val="bg1"/>
                          </a:solidFill>
                          <a:latin typeface="+mn-lt"/>
                          <a:ea typeface="+mn-ea"/>
                          <a:cs typeface="+mn-cs"/>
                        </a:rPr>
                        <a:t>84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bl>
          </a:graphicData>
        </a:graphic>
      </p:graphicFrame>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50308" y="155332"/>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8598582" y="-173666"/>
            <a:ext cx="6090557" cy="8817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Budget variance in Q3</a:t>
            </a:r>
          </a:p>
        </p:txBody>
      </p:sp>
      <p:sp>
        <p:nvSpPr>
          <p:cNvPr id="15" name="TextBox 14">
            <a:extLst>
              <a:ext uri="{FF2B5EF4-FFF2-40B4-BE49-F238E27FC236}">
                <a16:creationId xmlns:a16="http://schemas.microsoft.com/office/drawing/2014/main" id="{134CDE02-E0C7-436B-99AF-E093A452B6D3}"/>
              </a:ext>
            </a:extLst>
          </p:cNvPr>
          <p:cNvSpPr txBox="1"/>
          <p:nvPr/>
        </p:nvSpPr>
        <p:spPr>
          <a:xfrm>
            <a:off x="8759851" y="648597"/>
            <a:ext cx="1930694" cy="338554"/>
          </a:xfrm>
          <a:prstGeom prst="rect">
            <a:avLst/>
          </a:prstGeom>
          <a:noFill/>
        </p:spPr>
        <p:txBody>
          <a:bodyPr wrap="square" rtlCol="0">
            <a:spAutoFit/>
          </a:bodyPr>
          <a:lstStyle/>
          <a:p>
            <a:r>
              <a:rPr lang="en-GB" sz="1600" dirty="0">
                <a:solidFill>
                  <a:schemeClr val="accent6"/>
                </a:solidFill>
              </a:rPr>
              <a:t>No variance</a:t>
            </a:r>
          </a:p>
        </p:txBody>
      </p:sp>
      <p:sp>
        <p:nvSpPr>
          <p:cNvPr id="13" name="Title 3">
            <a:extLst>
              <a:ext uri="{FF2B5EF4-FFF2-40B4-BE49-F238E27FC236}">
                <a16:creationId xmlns:a16="http://schemas.microsoft.com/office/drawing/2014/main" id="{4E0D36C7-258E-40CC-B49B-822A4228F300}"/>
              </a:ext>
            </a:extLst>
          </p:cNvPr>
          <p:cNvSpPr txBox="1">
            <a:spLocks/>
          </p:cNvSpPr>
          <p:nvPr/>
        </p:nvSpPr>
        <p:spPr>
          <a:xfrm>
            <a:off x="7441445" y="2794585"/>
            <a:ext cx="5409942" cy="76116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Key Performance Indicators</a:t>
            </a:r>
          </a:p>
        </p:txBody>
      </p:sp>
      <p:pic>
        <p:nvPicPr>
          <p:cNvPr id="18" name="Graphic 17" descr="Upward trend">
            <a:extLst>
              <a:ext uri="{FF2B5EF4-FFF2-40B4-BE49-F238E27FC236}">
                <a16:creationId xmlns:a16="http://schemas.microsoft.com/office/drawing/2014/main" id="{6C6F7A17-BEC6-400F-891A-14AB1AA2F05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03727" y="2694382"/>
            <a:ext cx="914400" cy="914400"/>
          </a:xfrm>
          <a:prstGeom prst="rect">
            <a:avLst/>
          </a:prstGeom>
        </p:spPr>
      </p:pic>
      <p:graphicFrame>
        <p:nvGraphicFramePr>
          <p:cNvPr id="16" name="Chart 15">
            <a:extLst>
              <a:ext uri="{FF2B5EF4-FFF2-40B4-BE49-F238E27FC236}">
                <a16:creationId xmlns:a16="http://schemas.microsoft.com/office/drawing/2014/main" id="{BD501230-3F8D-42ED-AC6E-EC72585E0756}"/>
              </a:ext>
            </a:extLst>
          </p:cNvPr>
          <p:cNvGraphicFramePr/>
          <p:nvPr>
            <p:extLst>
              <p:ext uri="{D42A27DB-BD31-4B8C-83A1-F6EECF244321}">
                <p14:modId xmlns:p14="http://schemas.microsoft.com/office/powerpoint/2010/main" val="2499858361"/>
              </p:ext>
            </p:extLst>
          </p:nvPr>
        </p:nvGraphicFramePr>
        <p:xfrm>
          <a:off x="7239585" y="1047254"/>
          <a:ext cx="4990693" cy="2388914"/>
        </p:xfrm>
        <a:graphic>
          <a:graphicData uri="http://schemas.openxmlformats.org/drawingml/2006/chart">
            <c:chart xmlns:c="http://schemas.openxmlformats.org/drawingml/2006/chart" xmlns:r="http://schemas.openxmlformats.org/officeDocument/2006/relationships" r:id="rId7"/>
          </a:graphicData>
        </a:graphic>
      </p:graphicFrame>
      <p:pic>
        <p:nvPicPr>
          <p:cNvPr id="10" name="Graphic 9" descr="Bullseye">
            <a:extLst>
              <a:ext uri="{FF2B5EF4-FFF2-40B4-BE49-F238E27FC236}">
                <a16:creationId xmlns:a16="http://schemas.microsoft.com/office/drawing/2014/main" id="{4F7D96A0-49AF-4BAF-8D80-8F3D06BD066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69359" y="945156"/>
            <a:ext cx="590255" cy="590255"/>
          </a:xfrm>
          <a:prstGeom prst="rect">
            <a:avLst/>
          </a:prstGeom>
        </p:spPr>
      </p:pic>
      <p:graphicFrame>
        <p:nvGraphicFramePr>
          <p:cNvPr id="11" name="Table 7">
            <a:extLst>
              <a:ext uri="{FF2B5EF4-FFF2-40B4-BE49-F238E27FC236}">
                <a16:creationId xmlns:a16="http://schemas.microsoft.com/office/drawing/2014/main" id="{0C44E16F-01FD-4221-B756-8C5B40191C06}"/>
              </a:ext>
            </a:extLst>
          </p:cNvPr>
          <p:cNvGraphicFramePr>
            <a:graphicFrameLocks noGrp="1"/>
          </p:cNvGraphicFramePr>
          <p:nvPr>
            <p:ph idx="1"/>
            <p:extLst>
              <p:ext uri="{D42A27DB-BD31-4B8C-83A1-F6EECF244321}">
                <p14:modId xmlns:p14="http://schemas.microsoft.com/office/powerpoint/2010/main" val="609883368"/>
              </p:ext>
            </p:extLst>
          </p:nvPr>
        </p:nvGraphicFramePr>
        <p:xfrm>
          <a:off x="269359" y="1535411"/>
          <a:ext cx="6434368" cy="5227320"/>
        </p:xfrm>
        <a:graphic>
          <a:graphicData uri="http://schemas.openxmlformats.org/drawingml/2006/table">
            <a:tbl>
              <a:tblPr firstRow="1" bandRow="1">
                <a:tableStyleId>{5940675A-B579-460E-94D1-54222C63F5DA}</a:tableStyleId>
              </a:tblPr>
              <a:tblGrid>
                <a:gridCol w="891396">
                  <a:extLst>
                    <a:ext uri="{9D8B030D-6E8A-4147-A177-3AD203B41FA5}">
                      <a16:colId xmlns:a16="http://schemas.microsoft.com/office/drawing/2014/main" val="326531481"/>
                    </a:ext>
                  </a:extLst>
                </a:gridCol>
                <a:gridCol w="1489053">
                  <a:extLst>
                    <a:ext uri="{9D8B030D-6E8A-4147-A177-3AD203B41FA5}">
                      <a16:colId xmlns:a16="http://schemas.microsoft.com/office/drawing/2014/main" val="3995465828"/>
                    </a:ext>
                  </a:extLst>
                </a:gridCol>
                <a:gridCol w="392413">
                  <a:extLst>
                    <a:ext uri="{9D8B030D-6E8A-4147-A177-3AD203B41FA5}">
                      <a16:colId xmlns:a16="http://schemas.microsoft.com/office/drawing/2014/main" val="2223224277"/>
                    </a:ext>
                  </a:extLst>
                </a:gridCol>
                <a:gridCol w="392413">
                  <a:extLst>
                    <a:ext uri="{9D8B030D-6E8A-4147-A177-3AD203B41FA5}">
                      <a16:colId xmlns:a16="http://schemas.microsoft.com/office/drawing/2014/main" val="2020840427"/>
                    </a:ext>
                  </a:extLst>
                </a:gridCol>
                <a:gridCol w="2857176">
                  <a:extLst>
                    <a:ext uri="{9D8B030D-6E8A-4147-A177-3AD203B41FA5}">
                      <a16:colId xmlns:a16="http://schemas.microsoft.com/office/drawing/2014/main" val="3033096753"/>
                    </a:ext>
                  </a:extLst>
                </a:gridCol>
                <a:gridCol w="411917">
                  <a:extLst>
                    <a:ext uri="{9D8B030D-6E8A-4147-A177-3AD203B41FA5}">
                      <a16:colId xmlns:a16="http://schemas.microsoft.com/office/drawing/2014/main" val="4161796994"/>
                    </a:ext>
                  </a:extLst>
                </a:gridCol>
              </a:tblGrid>
              <a:tr h="433723">
                <a:tc>
                  <a:txBody>
                    <a:bodyPr/>
                    <a:lstStyle/>
                    <a:p>
                      <a:pPr algn="l"/>
                      <a:r>
                        <a:rPr lang="en-GB" sz="1400" b="1">
                          <a:solidFill>
                            <a:schemeClr val="bg1"/>
                          </a:solidFill>
                        </a:rPr>
                        <a:t>Project/</a:t>
                      </a:r>
                    </a:p>
                    <a:p>
                      <a:pPr algn="l"/>
                      <a:r>
                        <a:rPr lang="en-GB" sz="1400" b="1">
                          <a:solidFill>
                            <a:schemeClr val="bg1"/>
                          </a:solidFill>
                        </a:rPr>
                        <a: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451795">
                <a:tc>
                  <a:txBody>
                    <a:bodyPr/>
                    <a:lstStyle/>
                    <a:p>
                      <a:pPr algn="l" fontAlgn="base"/>
                      <a:r>
                        <a:rPr lang="en-GB" sz="1000">
                          <a:solidFill>
                            <a:schemeClr val="bg1"/>
                          </a:solidFill>
                          <a:effectLst/>
                        </a:rPr>
                        <a:t>Community Engagement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a:solidFill>
                            <a:schemeClr val="bg1"/>
                          </a:solidFill>
                          <a:effectLst/>
                        </a:rPr>
                        <a:t>Developing a community engagement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5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5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100" b="0" i="0" kern="1200" dirty="0">
                          <a:solidFill>
                            <a:schemeClr val="accent4"/>
                          </a:solidFill>
                          <a:effectLst/>
                          <a:latin typeface="+mn-lt"/>
                          <a:ea typeface="+mn-ea"/>
                          <a:cs typeface="+mn-cs"/>
                        </a:rPr>
                        <a:t>Draft needs to be revised as is currently a joint strategy - also awaiting feedback from Locality in January to feed into the strategy/</a:t>
                      </a:r>
                      <a:r>
                        <a:rPr lang="en-GB" sz="1100" b="0" i="0" kern="1200" dirty="0" err="1">
                          <a:solidFill>
                            <a:schemeClr val="accent4"/>
                          </a:solidFill>
                          <a:effectLst/>
                          <a:latin typeface="+mn-lt"/>
                          <a:ea typeface="+mn-ea"/>
                          <a:cs typeface="+mn-cs"/>
                        </a:rPr>
                        <a:t>ies</a:t>
                      </a:r>
                      <a:r>
                        <a:rPr lang="en-GB" sz="1100" b="0" i="0" kern="1200" dirty="0">
                          <a:solidFill>
                            <a:schemeClr val="accent4"/>
                          </a:solidFill>
                          <a:effectLst/>
                          <a:latin typeface="+mn-lt"/>
                          <a:ea typeface="+mn-ea"/>
                          <a:cs typeface="+mn-cs"/>
                        </a:rPr>
                        <a:t>.</a:t>
                      </a:r>
                      <a:endParaRPr lang="en-GB" sz="1100" dirty="0">
                        <a:solidFill>
                          <a:schemeClr val="accent4"/>
                        </a:solidFill>
                        <a:effectLst/>
                        <a:highlight>
                          <a:srgbClr val="FFFF00"/>
                        </a:highligh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597708292"/>
                  </a:ext>
                </a:extLst>
              </a:tr>
              <a:tr h="616362">
                <a:tc>
                  <a:txBody>
                    <a:bodyPr/>
                    <a:lstStyle/>
                    <a:p>
                      <a:pPr algn="l" fontAlgn="base"/>
                      <a:r>
                        <a:rPr lang="en-GB" sz="1000">
                          <a:solidFill>
                            <a:schemeClr val="bg1"/>
                          </a:solidFill>
                          <a:effectLst/>
                        </a:rPr>
                        <a:t>Homelessness and Rough Sleeping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Implementation of Homelessness Strategy/Action Plan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defTabSz="914400" rtl="0" eaLnBrk="1" fontAlgn="base" latinLnBrk="0" hangingPunct="1"/>
                      <a:endParaRPr lang="en-GB" sz="1050" kern="1200">
                        <a:solidFill>
                          <a:schemeClr val="accent6"/>
                        </a:solidFill>
                        <a:effectLs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algn="l" defTabSz="914400" rtl="0" eaLnBrk="1" fontAlgn="base" latinLnBrk="0" hangingPunct="1"/>
                      <a:endParaRPr lang="en-GB" sz="1050" kern="1200">
                        <a:solidFill>
                          <a:schemeClr val="accent6"/>
                        </a:solidFill>
                        <a:effectLs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algn="l" defTabSz="914400" rtl="0" eaLnBrk="1" fontAlgn="base" latinLnBrk="0" hangingPunct="1"/>
                      <a:r>
                        <a:rPr lang="en-GB" sz="1100" b="0" i="0" kern="1200" dirty="0">
                          <a:solidFill>
                            <a:schemeClr val="accent6"/>
                          </a:solidFill>
                          <a:effectLst/>
                          <a:latin typeface="+mn-lt"/>
                          <a:ea typeface="+mn-ea"/>
                          <a:cs typeface="+mn-cs"/>
                        </a:rPr>
                        <a:t>Affordable Housing units EH - 49 </a:t>
                      </a:r>
                    </a:p>
                    <a:p>
                      <a:pPr marL="0" algn="l" defTabSz="914400" rtl="0" eaLnBrk="1" fontAlgn="base" latinLnBrk="0" hangingPunct="1"/>
                      <a:r>
                        <a:rPr lang="en-GB" sz="1100" b="0" i="0" kern="1200" dirty="0">
                          <a:solidFill>
                            <a:schemeClr val="accent6"/>
                          </a:solidFill>
                          <a:effectLst/>
                          <a:latin typeface="+mn-lt"/>
                          <a:ea typeface="+mn-ea"/>
                          <a:cs typeface="+mn-cs"/>
                        </a:rPr>
                        <a:t>EH worked with 127 homeless households.</a:t>
                      </a:r>
                    </a:p>
                    <a:p>
                      <a:pPr marL="0" algn="l" defTabSz="914400" rtl="0" eaLnBrk="1" fontAlgn="base" latinLnBrk="0" hangingPunct="1"/>
                      <a:r>
                        <a:rPr lang="en-GB" sz="1100" b="0" i="0" kern="1200" dirty="0">
                          <a:solidFill>
                            <a:schemeClr val="accent6"/>
                          </a:solidFill>
                          <a:effectLst/>
                          <a:latin typeface="+mn-lt"/>
                          <a:ea typeface="+mn-ea"/>
                          <a:cs typeface="+mn-cs"/>
                        </a:rPr>
                        <a:t>Annual Rough Sleeper count in Nov found 5 in EHDC.</a:t>
                      </a:r>
                    </a:p>
                    <a:p>
                      <a:pPr marL="0" algn="l" defTabSz="914400" rtl="0" eaLnBrk="1" fontAlgn="base" latinLnBrk="0" hangingPunct="1"/>
                      <a:r>
                        <a:rPr lang="en-GB" sz="1100" b="0" i="0" kern="1200" dirty="0">
                          <a:solidFill>
                            <a:schemeClr val="accent6"/>
                          </a:solidFill>
                          <a:effectLst/>
                          <a:latin typeface="+mn-lt"/>
                          <a:ea typeface="+mn-ea"/>
                          <a:cs typeface="+mn-cs"/>
                        </a:rPr>
                        <a:t>Currently working on Rough Sleeper Initiative bid for both Councils to be submitted Feb 22.</a:t>
                      </a:r>
                      <a:endParaRPr lang="en-GB" sz="1100" kern="1200" dirty="0">
                        <a:solidFill>
                          <a:schemeClr val="accent6"/>
                        </a:solidFill>
                        <a:effectLst/>
                        <a:highlight>
                          <a:srgbClr val="FFFF00"/>
                        </a:highligh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925453578"/>
                  </a:ext>
                </a:extLst>
              </a:tr>
              <a:tr h="614441">
                <a:tc>
                  <a:txBody>
                    <a:bodyPr/>
                    <a:lstStyle/>
                    <a:p>
                      <a:pPr algn="l" fontAlgn="base"/>
                      <a:r>
                        <a:rPr lang="en-GB" sz="1000">
                          <a:solidFill>
                            <a:schemeClr val="bg1"/>
                          </a:solidFill>
                          <a:effectLst/>
                        </a:rPr>
                        <a:t>S106 contributions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a:solidFill>
                            <a:schemeClr val="bg1"/>
                          </a:solidFill>
                          <a:effectLst/>
                        </a:rPr>
                        <a:t>Implementation of plan to ensure S106 contributions for community posts are allocated appropriately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100" kern="1200">
                        <a:solidFill>
                          <a:schemeClr val="accent6"/>
                        </a:solidFill>
                        <a:effectLs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100" kern="1200">
                        <a:solidFill>
                          <a:schemeClr val="accent6"/>
                        </a:solidFill>
                        <a:effectLs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kern="1200" dirty="0">
                          <a:solidFill>
                            <a:schemeClr val="accent6"/>
                          </a:solidFill>
                          <a:effectLst/>
                          <a:latin typeface="+mn-lt"/>
                          <a:ea typeface="+mn-ea"/>
                          <a:cs typeface="+mn-cs"/>
                        </a:rPr>
                        <a:t>S106 post successfully recruited to Dec 21</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dirty="0">
                        <a:solidFill>
                          <a:srgbClr val="92D05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97995152"/>
                  </a:ext>
                </a:extLst>
              </a:tr>
              <a:tr h="905599">
                <a:tc>
                  <a:txBody>
                    <a:bodyPr/>
                    <a:lstStyle/>
                    <a:p>
                      <a:pPr algn="l" fontAlgn="base"/>
                      <a:r>
                        <a:rPr lang="en-GB" sz="1000">
                          <a:solidFill>
                            <a:schemeClr val="bg1"/>
                          </a:solidFill>
                          <a:effectLst/>
                        </a:rPr>
                        <a:t>Review of play park provision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a:solidFill>
                            <a:schemeClr val="bg1"/>
                          </a:solidFill>
                          <a:effectLst/>
                        </a:rPr>
                        <a:t>Review the provision of play parks. Review ownership, maintenance and develop a forward refurbishment plan of play area provision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b="0" i="0" kern="1200" dirty="0">
                          <a:solidFill>
                            <a:schemeClr val="accent6"/>
                          </a:solidFill>
                          <a:effectLst/>
                          <a:latin typeface="+mn-lt"/>
                          <a:ea typeface="+mn-ea"/>
                          <a:cs typeface="+mn-cs"/>
                        </a:rPr>
                        <a:t>Full report findings will be received end of January 22 - this will enable identification of those priority play areas to be refurbished, 3 each year. 5 play areas have had pieces of equipment upgraded/replaced.</a:t>
                      </a:r>
                      <a:endParaRPr lang="en-GB" sz="1100" b="0" dirty="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160032161"/>
                  </a:ext>
                </a:extLst>
              </a:tr>
              <a:tr h="554202">
                <a:tc>
                  <a:txBody>
                    <a:bodyPr/>
                    <a:lstStyle/>
                    <a:p>
                      <a:pPr algn="l" fontAlgn="base"/>
                      <a:r>
                        <a:rPr lang="en-GB" sz="1000">
                          <a:solidFill>
                            <a:schemeClr val="bg1"/>
                          </a:solidFill>
                          <a:effectLst/>
                        </a:rPr>
                        <a:t>Communities service review</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000">
                          <a:solidFill>
                            <a:schemeClr val="bg1"/>
                          </a:solidFill>
                        </a:rPr>
                        <a:t>Consideration of a business case as per budget challenge proposal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050" b="1" kern="1200">
                        <a:solidFill>
                          <a:schemeClr val="accent4"/>
                        </a:solidFill>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050" b="1" kern="1200">
                        <a:solidFill>
                          <a:schemeClr val="accent4"/>
                        </a:solidFill>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b="0" i="0" kern="1200" dirty="0">
                          <a:solidFill>
                            <a:srgbClr val="FFC000"/>
                          </a:solidFill>
                          <a:effectLst/>
                          <a:latin typeface="+mn-lt"/>
                          <a:ea typeface="+mn-ea"/>
                          <a:cs typeface="+mn-cs"/>
                        </a:rPr>
                        <a:t>Temp arrangements remain in place until end of the year - Community Manager EH left the authority so there is a vacancy. Proposal was to have a shared team and manager. On hold.</a:t>
                      </a:r>
                      <a:endParaRPr lang="en-GB" sz="1100" b="0" kern="1200" dirty="0">
                        <a:solidFill>
                          <a:srgbClr val="FFC000"/>
                        </a:solidFill>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43740113"/>
                  </a:ext>
                </a:extLst>
              </a:tr>
              <a:tr h="451795">
                <a:tc>
                  <a:txBody>
                    <a:bodyPr/>
                    <a:lstStyle/>
                    <a:p>
                      <a:pPr algn="l" fontAlgn="base"/>
                      <a:r>
                        <a:rPr lang="en-GB" sz="1000">
                          <a:solidFill>
                            <a:schemeClr val="bg1"/>
                          </a:solidFill>
                          <a:effectLst/>
                        </a:rPr>
                        <a:t>Welfare and Wellbeing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000">
                          <a:solidFill>
                            <a:schemeClr val="bg1"/>
                          </a:solidFill>
                        </a:rPr>
                        <a:t>Implementation of Welfare and Wellbeing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100" kern="1200">
                        <a:solidFill>
                          <a:schemeClr val="accent6"/>
                        </a:solidFill>
                        <a:effectLs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100" kern="1200">
                        <a:solidFill>
                          <a:schemeClr val="accent6"/>
                        </a:solidFill>
                        <a:effectLs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b="0" i="0" kern="1200" dirty="0">
                          <a:solidFill>
                            <a:schemeClr val="accent6"/>
                          </a:solidFill>
                          <a:effectLst/>
                          <a:latin typeface="+mn-lt"/>
                          <a:ea typeface="+mn-ea"/>
                          <a:cs typeface="+mn-cs"/>
                        </a:rPr>
                        <a:t>On track. Attended Cabinet Briefing October and presented an update - very well received.</a:t>
                      </a:r>
                      <a:endParaRPr lang="en-GB" sz="1100" kern="1200" dirty="0">
                        <a:solidFill>
                          <a:schemeClr val="accent6"/>
                        </a:solidFill>
                        <a:effectLst/>
                        <a:highlight>
                          <a:srgbClr val="FFFF00"/>
                        </a:highlight>
                        <a:latin typeface="+mn-lt"/>
                        <a:ea typeface="+mn-ea"/>
                        <a:cs typeface="+mn-cs"/>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dirty="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2611883034"/>
                  </a:ext>
                </a:extLst>
              </a:tr>
            </a:tbl>
          </a:graphicData>
        </a:graphic>
      </p:graphicFrame>
      <p:sp>
        <p:nvSpPr>
          <p:cNvPr id="12" name="Title 3">
            <a:extLst>
              <a:ext uri="{FF2B5EF4-FFF2-40B4-BE49-F238E27FC236}">
                <a16:creationId xmlns:a16="http://schemas.microsoft.com/office/drawing/2014/main" id="{6CB51028-D2E8-413B-ADED-818F3684595A}"/>
              </a:ext>
            </a:extLst>
          </p:cNvPr>
          <p:cNvSpPr txBox="1">
            <a:spLocks/>
          </p:cNvSpPr>
          <p:nvPr/>
        </p:nvSpPr>
        <p:spPr>
          <a:xfrm>
            <a:off x="766901" y="949348"/>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spTree>
    <p:extLst>
      <p:ext uri="{BB962C8B-B14F-4D97-AF65-F5344CB8AC3E}">
        <p14:creationId xmlns:p14="http://schemas.microsoft.com/office/powerpoint/2010/main" val="2621693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5163418" cy="761167"/>
          </a:xfrm>
        </p:spPr>
        <p:txBody>
          <a:bodyPr>
            <a:normAutofit fontScale="90000"/>
          </a:bodyPr>
          <a:lstStyle/>
          <a:p>
            <a:r>
              <a:rPr lang="en-GB" sz="4400" dirty="0">
                <a:solidFill>
                  <a:schemeClr val="bg1"/>
                </a:solidFill>
              </a:rPr>
              <a:t>Neighbourhood Support</a:t>
            </a:r>
            <a:br>
              <a:rPr lang="en-GB" sz="3600" dirty="0">
                <a:solidFill>
                  <a:schemeClr val="bg1"/>
                </a:solidFill>
              </a:rPr>
            </a:br>
            <a:r>
              <a:rPr lang="en-GB" sz="2200" i="1" dirty="0">
                <a:solidFill>
                  <a:schemeClr val="bg1"/>
                </a:solidFill>
              </a:rPr>
              <a:t>Head of Service: Natalie Meagher</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202298"/>
            <a:ext cx="3803787"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Environmental Health, Neighbourhood Quality, Parking &amp; Traffic Management</a:t>
            </a:r>
          </a:p>
        </p:txBody>
      </p:sp>
      <p:sp>
        <p:nvSpPr>
          <p:cNvPr id="16" name="Title 3">
            <a:extLst>
              <a:ext uri="{FF2B5EF4-FFF2-40B4-BE49-F238E27FC236}">
                <a16:creationId xmlns:a16="http://schemas.microsoft.com/office/drawing/2014/main" id="{717368DC-B5D9-49D4-BFFB-042C9856ED44}"/>
              </a:ext>
            </a:extLst>
          </p:cNvPr>
          <p:cNvSpPr txBox="1">
            <a:spLocks/>
          </p:cNvSpPr>
          <p:nvPr/>
        </p:nvSpPr>
        <p:spPr>
          <a:xfrm>
            <a:off x="7977485" y="205052"/>
            <a:ext cx="4810863" cy="6960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66704" y="28205"/>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9851" y="2265660"/>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076147" y="2047702"/>
            <a:ext cx="6090557" cy="8817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a:solidFill>
                  <a:schemeClr val="bg1"/>
                </a:solidFill>
              </a:rPr>
              <a:t>Budget variance in Q3</a:t>
            </a:r>
          </a:p>
        </p:txBody>
      </p:sp>
      <p:sp>
        <p:nvSpPr>
          <p:cNvPr id="12" name="TextBox 11">
            <a:extLst>
              <a:ext uri="{FF2B5EF4-FFF2-40B4-BE49-F238E27FC236}">
                <a16:creationId xmlns:a16="http://schemas.microsoft.com/office/drawing/2014/main" id="{FE9BCABB-7B62-4C1A-B5E1-3A35F460395F}"/>
              </a:ext>
            </a:extLst>
          </p:cNvPr>
          <p:cNvSpPr txBox="1"/>
          <p:nvPr/>
        </p:nvSpPr>
        <p:spPr>
          <a:xfrm>
            <a:off x="819185" y="2951115"/>
            <a:ext cx="3484493" cy="369332"/>
          </a:xfrm>
          <a:prstGeom prst="rect">
            <a:avLst/>
          </a:prstGeom>
          <a:noFill/>
        </p:spPr>
        <p:txBody>
          <a:bodyPr wrap="square" rtlCol="0">
            <a:spAutoFit/>
          </a:bodyPr>
          <a:lstStyle/>
          <a:p>
            <a:r>
              <a:rPr lang="en-GB" dirty="0">
                <a:solidFill>
                  <a:srgbClr val="FF0000"/>
                </a:solidFill>
              </a:rPr>
              <a:t>Variance of £895,000</a:t>
            </a:r>
          </a:p>
        </p:txBody>
      </p:sp>
      <p:graphicFrame>
        <p:nvGraphicFramePr>
          <p:cNvPr id="13" name="Chart 12">
            <a:extLst>
              <a:ext uri="{FF2B5EF4-FFF2-40B4-BE49-F238E27FC236}">
                <a16:creationId xmlns:a16="http://schemas.microsoft.com/office/drawing/2014/main" id="{D890B8AB-34A9-4690-9FFE-7EC06516A335}"/>
              </a:ext>
            </a:extLst>
          </p:cNvPr>
          <p:cNvGraphicFramePr/>
          <p:nvPr>
            <p:extLst>
              <p:ext uri="{D42A27DB-BD31-4B8C-83A1-F6EECF244321}">
                <p14:modId xmlns:p14="http://schemas.microsoft.com/office/powerpoint/2010/main" val="4071636938"/>
              </p:ext>
            </p:extLst>
          </p:nvPr>
        </p:nvGraphicFramePr>
        <p:xfrm>
          <a:off x="-521775" y="3429000"/>
          <a:ext cx="4755455" cy="337714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7" name="Table 14">
            <a:extLst>
              <a:ext uri="{FF2B5EF4-FFF2-40B4-BE49-F238E27FC236}">
                <a16:creationId xmlns:a16="http://schemas.microsoft.com/office/drawing/2014/main" id="{4B5F6C5D-BE00-410F-A0D6-C078168FB706}"/>
              </a:ext>
            </a:extLst>
          </p:cNvPr>
          <p:cNvGraphicFramePr>
            <a:graphicFrameLocks noGrp="1"/>
          </p:cNvGraphicFramePr>
          <p:nvPr>
            <p:extLst>
              <p:ext uri="{D42A27DB-BD31-4B8C-83A1-F6EECF244321}">
                <p14:modId xmlns:p14="http://schemas.microsoft.com/office/powerpoint/2010/main" val="1234398346"/>
              </p:ext>
            </p:extLst>
          </p:nvPr>
        </p:nvGraphicFramePr>
        <p:xfrm>
          <a:off x="3933038" y="901139"/>
          <a:ext cx="8167918" cy="5662991"/>
        </p:xfrm>
        <a:graphic>
          <a:graphicData uri="http://schemas.openxmlformats.org/drawingml/2006/table">
            <a:tbl>
              <a:tblPr firstRow="1" bandRow="1">
                <a:tableStyleId>{9D7B26C5-4107-4FEC-AEDC-1716B250A1EF}</a:tableStyleId>
              </a:tblPr>
              <a:tblGrid>
                <a:gridCol w="4033803">
                  <a:extLst>
                    <a:ext uri="{9D8B030D-6E8A-4147-A177-3AD203B41FA5}">
                      <a16:colId xmlns:a16="http://schemas.microsoft.com/office/drawing/2014/main" val="1632953638"/>
                    </a:ext>
                  </a:extLst>
                </a:gridCol>
                <a:gridCol w="986090">
                  <a:extLst>
                    <a:ext uri="{9D8B030D-6E8A-4147-A177-3AD203B41FA5}">
                      <a16:colId xmlns:a16="http://schemas.microsoft.com/office/drawing/2014/main" val="3276194889"/>
                    </a:ext>
                  </a:extLst>
                </a:gridCol>
                <a:gridCol w="1009935">
                  <a:extLst>
                    <a:ext uri="{9D8B030D-6E8A-4147-A177-3AD203B41FA5}">
                      <a16:colId xmlns:a16="http://schemas.microsoft.com/office/drawing/2014/main" val="3436727633"/>
                    </a:ext>
                  </a:extLst>
                </a:gridCol>
                <a:gridCol w="1091821">
                  <a:extLst>
                    <a:ext uri="{9D8B030D-6E8A-4147-A177-3AD203B41FA5}">
                      <a16:colId xmlns:a16="http://schemas.microsoft.com/office/drawing/2014/main" val="496780048"/>
                    </a:ext>
                  </a:extLst>
                </a:gridCol>
                <a:gridCol w="1046269">
                  <a:extLst>
                    <a:ext uri="{9D8B030D-6E8A-4147-A177-3AD203B41FA5}">
                      <a16:colId xmlns:a16="http://schemas.microsoft.com/office/drawing/2014/main" val="3341870029"/>
                    </a:ext>
                  </a:extLst>
                </a:gridCol>
              </a:tblGrid>
              <a:tr h="345063">
                <a:tc>
                  <a:txBody>
                    <a:bodyPr/>
                    <a:lstStyle/>
                    <a:p>
                      <a:r>
                        <a:rPr lang="en-GB">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78604">
                <a:tc>
                  <a:txBody>
                    <a:bodyPr/>
                    <a:lstStyle/>
                    <a:p>
                      <a:pPr algn="l" fontAlgn="ctr"/>
                      <a:r>
                        <a:rPr lang="en-GB" sz="1200" u="none" strike="noStrike" dirty="0">
                          <a:solidFill>
                            <a:schemeClr val="bg1"/>
                          </a:solidFill>
                          <a:effectLst/>
                        </a:rPr>
                        <a:t>Parking and traffic - income from pay and display machines - cumulative (£)</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900" u="none" strike="noStrike" dirty="0">
                          <a:solidFill>
                            <a:schemeClr val="bg1"/>
                          </a:solidFill>
                          <a:effectLst/>
                        </a:rPr>
                        <a:t>above £1,746,000 at Q3</a:t>
                      </a:r>
                      <a:endParaRPr lang="en-GB" sz="9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400" b="0" dirty="0">
                          <a:solidFill>
                            <a:srgbClr val="FF0000"/>
                          </a:solidFill>
                        </a:rPr>
                        <a:t>£296,614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400" b="0">
                          <a:solidFill>
                            <a:srgbClr val="FF0000"/>
                          </a:solidFill>
                        </a:rPr>
                        <a:t>£656,400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400" b="1" dirty="0">
                          <a:solidFill>
                            <a:srgbClr val="FF0000"/>
                          </a:solidFill>
                        </a:rPr>
                        <a:t>£1,034,689</a:t>
                      </a:r>
                      <a:endParaRPr lang="en-GB" sz="1400" b="1" dirty="0">
                        <a:solidFill>
                          <a:srgbClr val="FF0000"/>
                        </a:solidFill>
                        <a:highlight>
                          <a:srgbClr val="FFFF00"/>
                        </a:highligh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563004">
                <a:tc>
                  <a:txBody>
                    <a:bodyPr/>
                    <a:lstStyle/>
                    <a:p>
                      <a:pPr algn="l" fontAlgn="ctr"/>
                      <a:r>
                        <a:rPr lang="en-GB" sz="1200" u="none" strike="noStrike">
                          <a:solidFill>
                            <a:schemeClr val="bg1"/>
                          </a:solidFill>
                          <a:effectLst/>
                        </a:rPr>
                        <a:t>Parking and traffic - income from Penalty Charge Notices - cumulative (£)</a:t>
                      </a:r>
                      <a:endParaRPr lang="en-GB" sz="12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000" u="none" strike="noStrike" dirty="0">
                          <a:solidFill>
                            <a:schemeClr val="bg1"/>
                          </a:solidFill>
                          <a:effectLst/>
                        </a:rPr>
                        <a:t>above £150,600 at  Q3</a:t>
                      </a:r>
                      <a:endParaRPr lang="en-GB" sz="10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400" b="0" dirty="0">
                          <a:solidFill>
                            <a:srgbClr val="92D050"/>
                          </a:solidFill>
                        </a:rPr>
                        <a:t>£55,410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400" b="0" dirty="0">
                          <a:solidFill>
                            <a:schemeClr val="accent6"/>
                          </a:solidFill>
                        </a:rPr>
                        <a:t>£100,010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400" b="1" dirty="0">
                          <a:solidFill>
                            <a:schemeClr val="accent6"/>
                          </a:solidFill>
                        </a:rPr>
                        <a:t>£155,770</a:t>
                      </a:r>
                      <a:endParaRPr lang="en-GB" sz="1400" b="1" dirty="0">
                        <a:solidFill>
                          <a:schemeClr val="accent6"/>
                        </a:solidFill>
                        <a:highlight>
                          <a:srgbClr val="FFFF00"/>
                        </a:highligh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321717">
                <a:tc>
                  <a:txBody>
                    <a:bodyPr/>
                    <a:lstStyle/>
                    <a:p>
                      <a:pPr algn="l" fontAlgn="ctr"/>
                      <a:r>
                        <a:rPr lang="en-GB" sz="1200" u="none" strike="noStrike">
                          <a:solidFill>
                            <a:schemeClr val="bg1"/>
                          </a:solidFill>
                          <a:effectLst/>
                        </a:rPr>
                        <a:t>Parking and traffic – PCN collection rate (%)</a:t>
                      </a:r>
                      <a:endParaRPr lang="en-GB" sz="12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u="none" strike="noStrike">
                          <a:solidFill>
                            <a:schemeClr val="bg1"/>
                          </a:solidFill>
                          <a:effectLst/>
                        </a:rPr>
                        <a:t>Tracking</a:t>
                      </a:r>
                      <a:endParaRPr lang="en-GB" sz="14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kern="1200">
                          <a:solidFill>
                            <a:schemeClr val="bg1"/>
                          </a:solidFill>
                          <a:latin typeface="+mn-lt"/>
                          <a:ea typeface="+mn-ea"/>
                          <a:cs typeface="+mn-cs"/>
                        </a:rPr>
                        <a:t>72%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bg1"/>
                          </a:solidFill>
                          <a:latin typeface="+mn-lt"/>
                          <a:ea typeface="+mn-ea"/>
                          <a:cs typeface="+mn-cs"/>
                        </a:rPr>
                        <a:t>68%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bg1"/>
                          </a:solidFill>
                          <a:latin typeface="+mn-lt"/>
                          <a:ea typeface="+mn-ea"/>
                          <a:cs typeface="+mn-cs"/>
                        </a:rPr>
                        <a:t>70%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397182">
                <a:tc>
                  <a:txBody>
                    <a:bodyPr/>
                    <a:lstStyle/>
                    <a:p>
                      <a:pPr algn="l" fontAlgn="ctr"/>
                      <a:r>
                        <a:rPr lang="en-GB" sz="1200" b="0" i="0" u="none" strike="noStrike">
                          <a:solidFill>
                            <a:schemeClr val="bg1"/>
                          </a:solidFill>
                          <a:effectLst/>
                          <a:latin typeface="Calibri" panose="020F0502020204030204" pitchFamily="34" charset="0"/>
                        </a:rPr>
                        <a:t>Animal welfare – new and renewal licenses processed within time limit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20%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50%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80%</a:t>
                      </a:r>
                      <a:endParaRPr lang="en-GB" sz="1400" b="1" dirty="0">
                        <a:solidFill>
                          <a:schemeClr val="bg1"/>
                        </a:solidFill>
                        <a:highlight>
                          <a:srgbClr val="FFFF00"/>
                        </a:highlight>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755412492"/>
                  </a:ext>
                </a:extLst>
              </a:tr>
              <a:tr h="321717">
                <a:tc>
                  <a:txBody>
                    <a:bodyPr/>
                    <a:lstStyle/>
                    <a:p>
                      <a:pPr algn="l" fontAlgn="ctr"/>
                      <a:r>
                        <a:rPr lang="en-GB" sz="1200" b="0" i="0" u="none" strike="noStrike">
                          <a:solidFill>
                            <a:schemeClr val="bg1"/>
                          </a:solidFill>
                          <a:effectLst/>
                          <a:latin typeface="Calibri" panose="020F0502020204030204" pitchFamily="34" charset="0"/>
                        </a:rPr>
                        <a:t>Animal welfare – dog seizure target (1 working day) achieved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100%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100%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100%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77385035"/>
                  </a:ext>
                </a:extLst>
              </a:tr>
              <a:tr h="321717">
                <a:tc>
                  <a:txBody>
                    <a:bodyPr/>
                    <a:lstStyle/>
                    <a:p>
                      <a:pPr algn="l" fontAlgn="ctr"/>
                      <a:r>
                        <a:rPr lang="en-GB" sz="1200" b="0" i="0" u="none" strike="noStrike">
                          <a:solidFill>
                            <a:schemeClr val="bg1"/>
                          </a:solidFill>
                          <a:effectLst/>
                          <a:latin typeface="Calibri" panose="020F0502020204030204" pitchFamily="34" charset="0"/>
                        </a:rPr>
                        <a:t>Animal welfare – first response target achieved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41%</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38%</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90%</a:t>
                      </a:r>
                      <a:endParaRPr lang="en-GB" sz="1400" b="1" dirty="0">
                        <a:solidFill>
                          <a:schemeClr val="bg1"/>
                        </a:solidFill>
                        <a:highlight>
                          <a:srgbClr val="FFFF00"/>
                        </a:highlight>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841446059"/>
                  </a:ext>
                </a:extLst>
              </a:tr>
              <a:tr h="321717">
                <a:tc>
                  <a:txBody>
                    <a:bodyPr/>
                    <a:lstStyle/>
                    <a:p>
                      <a:pPr algn="l" fontAlgn="ctr"/>
                      <a:r>
                        <a:rPr lang="en-GB" sz="1200" b="0" i="0" u="none" strike="noStrike">
                          <a:solidFill>
                            <a:schemeClr val="bg1"/>
                          </a:solidFill>
                          <a:effectLst/>
                          <a:latin typeface="Calibri" panose="020F0502020204030204" pitchFamily="34" charset="0"/>
                        </a:rPr>
                        <a:t>Animal welfare – service requests resolved within 90 days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69%</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61%</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45%</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320750279"/>
                  </a:ext>
                </a:extLst>
              </a:tr>
              <a:tr h="321717">
                <a:tc>
                  <a:txBody>
                    <a:bodyPr/>
                    <a:lstStyle/>
                    <a:p>
                      <a:pPr algn="l" fontAlgn="ctr"/>
                      <a:r>
                        <a:rPr lang="en-GB" sz="1200" b="0" i="0" u="none" strike="noStrike">
                          <a:solidFill>
                            <a:schemeClr val="bg1"/>
                          </a:solidFill>
                          <a:effectLst/>
                          <a:latin typeface="Calibri" panose="020F0502020204030204" pitchFamily="34" charset="0"/>
                        </a:rPr>
                        <a:t>Public health funerals – number of burials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321717">
                <a:tc>
                  <a:txBody>
                    <a:bodyPr/>
                    <a:lstStyle/>
                    <a:p>
                      <a:pPr algn="l" fontAlgn="ctr"/>
                      <a:r>
                        <a:rPr lang="en-GB" sz="1200" b="0" i="0" u="none" strike="noStrike">
                          <a:solidFill>
                            <a:schemeClr val="bg1"/>
                          </a:solidFill>
                          <a:effectLst/>
                          <a:latin typeface="Calibri" panose="020F0502020204030204" pitchFamily="34" charset="0"/>
                        </a:rPr>
                        <a:t>Public health funerals – total costs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N/A</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dirty="0">
                          <a:solidFill>
                            <a:schemeClr val="bg1"/>
                          </a:solidFill>
                        </a:rPr>
                        <a:t>N/A</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N/A</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771054303"/>
                  </a:ext>
                </a:extLst>
              </a:tr>
              <a:tr h="321717">
                <a:tc>
                  <a:txBody>
                    <a:bodyPr/>
                    <a:lstStyle/>
                    <a:p>
                      <a:pPr algn="l" fontAlgn="ctr"/>
                      <a:r>
                        <a:rPr lang="en-GB" sz="1200" b="0" i="0" u="none" strike="noStrike">
                          <a:solidFill>
                            <a:schemeClr val="bg1"/>
                          </a:solidFill>
                          <a:effectLst/>
                          <a:latin typeface="Calibri" panose="020F0502020204030204" pitchFamily="34" charset="0"/>
                        </a:rPr>
                        <a:t>Public health funerals – recovery of costs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N/A</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N/A</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N/A</a:t>
                      </a:r>
                      <a:endParaRPr lang="en-GB" sz="1400" b="1" dirty="0">
                        <a:solidFill>
                          <a:schemeClr val="bg1"/>
                        </a:solidFill>
                        <a:highlight>
                          <a:srgbClr val="FFFF00"/>
                        </a:highlight>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274065406"/>
                  </a:ext>
                </a:extLst>
              </a:tr>
              <a:tr h="397182">
                <a:tc>
                  <a:txBody>
                    <a:bodyPr/>
                    <a:lstStyle/>
                    <a:p>
                      <a:pPr algn="l" fontAlgn="ctr"/>
                      <a:r>
                        <a:rPr lang="en-GB" sz="1200" b="0" i="0" u="none" strike="noStrike">
                          <a:solidFill>
                            <a:schemeClr val="bg1"/>
                          </a:solidFill>
                          <a:effectLst/>
                          <a:latin typeface="Calibri" panose="020F0502020204030204" pitchFamily="34" charset="0"/>
                        </a:rPr>
                        <a:t>Cemeteries – number of interments (including new burials, re-opens, cremations, cremation re-opens)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44</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55</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71</a:t>
                      </a:r>
                      <a:endParaRPr lang="en-GB" sz="1400" b="1" dirty="0">
                        <a:solidFill>
                          <a:schemeClr val="bg1"/>
                        </a:solidFill>
                        <a:highlight>
                          <a:srgbClr val="FFFF00"/>
                        </a:highlight>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622723586"/>
                  </a:ext>
                </a:extLst>
              </a:tr>
              <a:tr h="32171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a:solidFill>
                            <a:schemeClr val="bg1"/>
                          </a:solidFill>
                          <a:effectLst/>
                          <a:latin typeface="Calibri" panose="020F0502020204030204" pitchFamily="34" charset="0"/>
                        </a:rPr>
                        <a:t>Pest control – number of pest treatments booked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87</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65</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88</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26470782"/>
                  </a:ext>
                </a:extLst>
              </a:tr>
              <a:tr h="50938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a:solidFill>
                            <a:schemeClr val="bg1"/>
                          </a:solidFill>
                          <a:effectLst/>
                          <a:latin typeface="Calibri" panose="020F0502020204030204" pitchFamily="34" charset="0"/>
                        </a:rPr>
                        <a:t>Pest control – average number of working days between booking and initial visit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12.6 days</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12.8 days</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9.46</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days</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91382625"/>
                  </a:ext>
                </a:extLst>
              </a:tr>
              <a:tr h="321717">
                <a:tc>
                  <a:txBody>
                    <a:bodyPr/>
                    <a:lstStyle/>
                    <a:p>
                      <a:pPr algn="l" fontAlgn="ctr"/>
                      <a:r>
                        <a:rPr lang="en-GB" sz="1200" b="0" i="0" u="none" strike="noStrike" dirty="0">
                          <a:solidFill>
                            <a:schemeClr val="bg1"/>
                          </a:solidFill>
                          <a:effectLst/>
                          <a:latin typeface="Calibri" panose="020F0502020204030204" pitchFamily="34" charset="0"/>
                        </a:rPr>
                        <a:t>Pest control – cumulative income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£8,519</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£11,393</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£20,073</a:t>
                      </a:r>
                      <a:endParaRPr lang="en-GB" sz="1400" b="1" dirty="0">
                        <a:solidFill>
                          <a:schemeClr val="bg1"/>
                        </a:solidFill>
                        <a:highlight>
                          <a:srgbClr val="FFFF00"/>
                        </a:highlight>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425794234"/>
                  </a:ext>
                </a:extLst>
              </a:tr>
            </a:tbl>
          </a:graphicData>
        </a:graphic>
      </p:graphicFrame>
      <p:sp>
        <p:nvSpPr>
          <p:cNvPr id="11" name="Title 3">
            <a:extLst>
              <a:ext uri="{FF2B5EF4-FFF2-40B4-BE49-F238E27FC236}">
                <a16:creationId xmlns:a16="http://schemas.microsoft.com/office/drawing/2014/main" id="{EA26C85F-C781-4AA1-850F-B07321CED015}"/>
              </a:ext>
            </a:extLst>
          </p:cNvPr>
          <p:cNvSpPr txBox="1">
            <a:spLocks/>
          </p:cNvSpPr>
          <p:nvPr/>
        </p:nvSpPr>
        <p:spPr>
          <a:xfrm>
            <a:off x="9812651" y="6235313"/>
            <a:ext cx="5161825" cy="6226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endParaRPr lang="en-GB" sz="1600"/>
          </a:p>
        </p:txBody>
      </p:sp>
    </p:spTree>
    <p:extLst>
      <p:ext uri="{BB962C8B-B14F-4D97-AF65-F5344CB8AC3E}">
        <p14:creationId xmlns:p14="http://schemas.microsoft.com/office/powerpoint/2010/main" val="652799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139B5-04E0-4F2C-860D-3BEC61D970E3}"/>
              </a:ext>
            </a:extLst>
          </p:cNvPr>
          <p:cNvSpPr>
            <a:spLocks noGrp="1"/>
          </p:cNvSpPr>
          <p:nvPr>
            <p:ph type="title"/>
          </p:nvPr>
        </p:nvSpPr>
        <p:spPr/>
        <p:txBody>
          <a:bodyPr/>
          <a:lstStyle/>
          <a:p>
            <a:r>
              <a:rPr lang="en-GB">
                <a:solidFill>
                  <a:schemeClr val="bg1"/>
                </a:solidFill>
              </a:rPr>
              <a:t>Contents</a:t>
            </a:r>
          </a:p>
        </p:txBody>
      </p:sp>
      <p:sp>
        <p:nvSpPr>
          <p:cNvPr id="3" name="Content Placeholder 2">
            <a:extLst>
              <a:ext uri="{FF2B5EF4-FFF2-40B4-BE49-F238E27FC236}">
                <a16:creationId xmlns:a16="http://schemas.microsoft.com/office/drawing/2014/main" id="{5A4C40A3-0512-474B-BFBC-9857409BA014}"/>
              </a:ext>
            </a:extLst>
          </p:cNvPr>
          <p:cNvSpPr>
            <a:spLocks noGrp="1"/>
          </p:cNvSpPr>
          <p:nvPr>
            <p:ph idx="1"/>
          </p:nvPr>
        </p:nvSpPr>
        <p:spPr>
          <a:xfrm>
            <a:off x="838200" y="1771650"/>
            <a:ext cx="10515600" cy="4405313"/>
          </a:xfrm>
        </p:spPr>
        <p:txBody>
          <a:bodyPr>
            <a:normAutofit lnSpcReduction="10000"/>
          </a:bodyPr>
          <a:lstStyle/>
          <a:p>
            <a:pPr marL="514350" indent="-514350">
              <a:buFont typeface="+mj-lt"/>
              <a:buAutoNum type="arabicPeriod"/>
            </a:pPr>
            <a:r>
              <a:rPr lang="en-GB">
                <a:solidFill>
                  <a:schemeClr val="bg1"/>
                </a:solidFill>
                <a:hlinkClick r:id="rId2" action="ppaction://hlinksldjump"/>
              </a:rPr>
              <a:t>Headline achievements for Q3</a:t>
            </a:r>
            <a:endParaRPr lang="en-GB">
              <a:solidFill>
                <a:schemeClr val="bg1"/>
              </a:solidFill>
            </a:endParaRPr>
          </a:p>
          <a:p>
            <a:pPr marL="514350" indent="-514350">
              <a:buFont typeface="+mj-lt"/>
              <a:buAutoNum type="arabicPeriod"/>
            </a:pPr>
            <a:r>
              <a:rPr lang="en-GB">
                <a:solidFill>
                  <a:schemeClr val="bg1"/>
                </a:solidFill>
                <a:hlinkClick r:id="rId3" action="ppaction://hlinksldjump"/>
              </a:rPr>
              <a:t>People – key statistics for Q3</a:t>
            </a:r>
            <a:endParaRPr lang="en-GB">
              <a:solidFill>
                <a:schemeClr val="bg1"/>
              </a:solidFill>
            </a:endParaRPr>
          </a:p>
          <a:p>
            <a:pPr marL="514350" indent="-514350">
              <a:buFont typeface="+mj-lt"/>
              <a:buAutoNum type="arabicPeriod"/>
            </a:pPr>
            <a:r>
              <a:rPr lang="en-GB">
                <a:solidFill>
                  <a:srgbClr val="0070C0"/>
                </a:solidFill>
                <a:hlinkClick r:id="rId4" action="ppaction://hlinksldjump">
                  <a:extLst>
                    <a:ext uri="{A12FA001-AC4F-418D-AE19-62706E023703}">
                      <ahyp:hlinkClr xmlns:ahyp="http://schemas.microsoft.com/office/drawing/2018/hyperlinkcolor" val="tx"/>
                    </a:ext>
                  </a:extLst>
                </a:hlinkClick>
              </a:rPr>
              <a:t>Finance</a:t>
            </a:r>
            <a:endParaRPr lang="en-GB">
              <a:solidFill>
                <a:srgbClr val="0070C0"/>
              </a:solidFill>
            </a:endParaRPr>
          </a:p>
          <a:p>
            <a:pPr marL="514350" indent="-514350">
              <a:buFont typeface="+mj-lt"/>
              <a:buAutoNum type="arabicPeriod"/>
            </a:pPr>
            <a:r>
              <a:rPr lang="en-GB">
                <a:solidFill>
                  <a:schemeClr val="bg1"/>
                </a:solidFill>
                <a:hlinkClick r:id="rId5" action="ppaction://hlinksldjump"/>
              </a:rPr>
              <a:t>Corporate governance – key statistics for Q3</a:t>
            </a:r>
            <a:endParaRPr lang="en-GB">
              <a:solidFill>
                <a:schemeClr val="bg1"/>
              </a:solidFill>
            </a:endParaRPr>
          </a:p>
          <a:p>
            <a:pPr marL="514350" indent="-514350">
              <a:buFont typeface="+mj-lt"/>
              <a:buAutoNum type="arabicPeriod"/>
            </a:pPr>
            <a:r>
              <a:rPr lang="en-GB">
                <a:solidFill>
                  <a:schemeClr val="bg1"/>
                </a:solidFill>
              </a:rPr>
              <a:t>Service dashboards (containing in-depth information about Corporate Action Plan objectives, KPIs, and budget variance)</a:t>
            </a:r>
          </a:p>
          <a:p>
            <a:pPr marL="0" indent="0">
              <a:buNone/>
            </a:pPr>
            <a:r>
              <a:rPr lang="en-GB">
                <a:solidFill>
                  <a:schemeClr val="bg1"/>
                </a:solidFill>
              </a:rPr>
              <a:t>	</a:t>
            </a:r>
            <a:r>
              <a:rPr lang="en-GB">
                <a:solidFill>
                  <a:schemeClr val="bg1"/>
                </a:solidFill>
                <a:hlinkClick r:id="rId6" action="ppaction://hlinksldjump"/>
              </a:rPr>
              <a:t>Strategy Unit</a:t>
            </a:r>
            <a:endParaRPr lang="en-GB">
              <a:solidFill>
                <a:schemeClr val="bg1"/>
              </a:solidFill>
            </a:endParaRPr>
          </a:p>
          <a:p>
            <a:pPr marL="0" indent="0">
              <a:buNone/>
            </a:pPr>
            <a:r>
              <a:rPr lang="en-GB">
                <a:solidFill>
                  <a:srgbClr val="0070C0"/>
                </a:solidFill>
              </a:rPr>
              <a:t>	</a:t>
            </a:r>
            <a:r>
              <a:rPr lang="en-GB">
                <a:solidFill>
                  <a:srgbClr val="0070C0"/>
                </a:solidFill>
                <a:hlinkClick r:id="rId6" action="ppaction://hlinksldjump">
                  <a:extLst>
                    <a:ext uri="{A12FA001-AC4F-418D-AE19-62706E023703}">
                      <ahyp:hlinkClr xmlns:ahyp="http://schemas.microsoft.com/office/drawing/2018/hyperlinkcolor" val="tx"/>
                    </a:ext>
                  </a:extLst>
                </a:hlinkClick>
              </a:rPr>
              <a:t>Corporate Services</a:t>
            </a:r>
            <a:endParaRPr lang="en-GB">
              <a:solidFill>
                <a:srgbClr val="0070C0"/>
              </a:solidFill>
            </a:endParaRPr>
          </a:p>
          <a:p>
            <a:pPr marL="0" indent="0">
              <a:buNone/>
            </a:pPr>
            <a:r>
              <a:rPr lang="en-GB">
                <a:solidFill>
                  <a:srgbClr val="0070C0"/>
                </a:solidFill>
              </a:rPr>
              <a:t>	</a:t>
            </a:r>
            <a:r>
              <a:rPr lang="en-GB">
                <a:solidFill>
                  <a:srgbClr val="0070C0"/>
                </a:solidFill>
                <a:hlinkClick r:id="rId7" action="ppaction://hlinksldjump">
                  <a:extLst>
                    <a:ext uri="{A12FA001-AC4F-418D-AE19-62706E023703}">
                      <ahyp:hlinkClr xmlns:ahyp="http://schemas.microsoft.com/office/drawing/2018/hyperlinkcolor" val="tx"/>
                    </a:ext>
                  </a:extLst>
                </a:hlinkClick>
              </a:rPr>
              <a:t>Regeneration &amp; Place</a:t>
            </a:r>
            <a:endParaRPr lang="en-GB">
              <a:solidFill>
                <a:srgbClr val="0070C0"/>
              </a:solidFill>
            </a:endParaRPr>
          </a:p>
        </p:txBody>
      </p:sp>
    </p:spTree>
    <p:extLst>
      <p:ext uri="{BB962C8B-B14F-4D97-AF65-F5344CB8AC3E}">
        <p14:creationId xmlns:p14="http://schemas.microsoft.com/office/powerpoint/2010/main" val="1978376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4">
            <a:extLst>
              <a:ext uri="{FF2B5EF4-FFF2-40B4-BE49-F238E27FC236}">
                <a16:creationId xmlns:a16="http://schemas.microsoft.com/office/drawing/2014/main" id="{6F92758E-A3A6-4EAA-BEDB-9075FF312DA7}"/>
              </a:ext>
            </a:extLst>
          </p:cNvPr>
          <p:cNvGraphicFramePr>
            <a:graphicFrameLocks noGrp="1"/>
          </p:cNvGraphicFramePr>
          <p:nvPr>
            <p:extLst>
              <p:ext uri="{D42A27DB-BD31-4B8C-83A1-F6EECF244321}">
                <p14:modId xmlns:p14="http://schemas.microsoft.com/office/powerpoint/2010/main" val="3102657434"/>
              </p:ext>
            </p:extLst>
          </p:nvPr>
        </p:nvGraphicFramePr>
        <p:xfrm>
          <a:off x="980388" y="571045"/>
          <a:ext cx="11088273" cy="6126480"/>
        </p:xfrm>
        <a:graphic>
          <a:graphicData uri="http://schemas.openxmlformats.org/drawingml/2006/table">
            <a:tbl>
              <a:tblPr firstRow="1" bandRow="1">
                <a:tableStyleId>{9D7B26C5-4107-4FEC-AEDC-1716B250A1EF}</a:tableStyleId>
              </a:tblPr>
              <a:tblGrid>
                <a:gridCol w="7628579">
                  <a:extLst>
                    <a:ext uri="{9D8B030D-6E8A-4147-A177-3AD203B41FA5}">
                      <a16:colId xmlns:a16="http://schemas.microsoft.com/office/drawing/2014/main" val="1632953638"/>
                    </a:ext>
                  </a:extLst>
                </a:gridCol>
                <a:gridCol w="704177">
                  <a:extLst>
                    <a:ext uri="{9D8B030D-6E8A-4147-A177-3AD203B41FA5}">
                      <a16:colId xmlns:a16="http://schemas.microsoft.com/office/drawing/2014/main" val="3276194889"/>
                    </a:ext>
                  </a:extLst>
                </a:gridCol>
                <a:gridCol w="874886">
                  <a:extLst>
                    <a:ext uri="{9D8B030D-6E8A-4147-A177-3AD203B41FA5}">
                      <a16:colId xmlns:a16="http://schemas.microsoft.com/office/drawing/2014/main" val="2671357903"/>
                    </a:ext>
                  </a:extLst>
                </a:gridCol>
                <a:gridCol w="863887">
                  <a:extLst>
                    <a:ext uri="{9D8B030D-6E8A-4147-A177-3AD203B41FA5}">
                      <a16:colId xmlns:a16="http://schemas.microsoft.com/office/drawing/2014/main" val="1742579297"/>
                    </a:ext>
                  </a:extLst>
                </a:gridCol>
                <a:gridCol w="1016744">
                  <a:extLst>
                    <a:ext uri="{9D8B030D-6E8A-4147-A177-3AD203B41FA5}">
                      <a16:colId xmlns:a16="http://schemas.microsoft.com/office/drawing/2014/main" val="652236509"/>
                    </a:ext>
                  </a:extLst>
                </a:gridCol>
              </a:tblGrid>
              <a:tr h="335033">
                <a:tc>
                  <a:txBody>
                    <a:bodyPr/>
                    <a:lstStyle/>
                    <a:p>
                      <a:r>
                        <a:rPr lang="en-GB" sz="160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267444">
                <a:tc>
                  <a:txBody>
                    <a:bodyPr/>
                    <a:lstStyle/>
                    <a:p>
                      <a:pPr algn="l" fontAlgn="ctr"/>
                      <a:r>
                        <a:rPr lang="en-GB" sz="1200" b="0" i="0" u="none" strike="noStrike">
                          <a:solidFill>
                            <a:schemeClr val="bg1"/>
                          </a:solidFill>
                          <a:effectLst/>
                          <a:latin typeface="Calibri" panose="020F0502020204030204" pitchFamily="34" charset="0"/>
                        </a:rPr>
                        <a:t>Food and safety – number of programmed food safety inspections carried out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94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131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108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354775546"/>
                  </a:ext>
                </a:extLst>
              </a:tr>
              <a:tr h="267444">
                <a:tc>
                  <a:txBody>
                    <a:bodyPr/>
                    <a:lstStyle/>
                    <a:p>
                      <a:pPr algn="l" fontAlgn="ctr"/>
                      <a:r>
                        <a:rPr lang="en-GB" sz="1200" b="0" i="0" u="none" strike="noStrike">
                          <a:solidFill>
                            <a:schemeClr val="bg1"/>
                          </a:solidFill>
                          <a:effectLst/>
                          <a:latin typeface="Calibri" panose="020F0502020204030204" pitchFamily="34" charset="0"/>
                        </a:rPr>
                        <a:t>Food and safety – number of other food safety inspections carried out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21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38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29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968191710"/>
                  </a:ext>
                </a:extLst>
              </a:tr>
              <a:tr h="267444">
                <a:tc>
                  <a:txBody>
                    <a:bodyPr/>
                    <a:lstStyle/>
                    <a:p>
                      <a:pPr algn="l" fontAlgn="ctr"/>
                      <a:r>
                        <a:rPr lang="en-GB" sz="1200" b="0" i="0" u="none" strike="noStrike">
                          <a:solidFill>
                            <a:schemeClr val="bg1"/>
                          </a:solidFill>
                          <a:effectLst/>
                          <a:latin typeface="Calibri" panose="020F0502020204030204" pitchFamily="34" charset="0"/>
                        </a:rPr>
                        <a:t>Food and safety – programmed food inspections carried out within 28 days of due date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29%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19405820"/>
                  </a:ext>
                </a:extLst>
              </a:tr>
              <a:tr h="267444">
                <a:tc>
                  <a:txBody>
                    <a:bodyPr/>
                    <a:lstStyle/>
                    <a:p>
                      <a:pPr algn="l" fontAlgn="ctr"/>
                      <a:r>
                        <a:rPr lang="en-GB" sz="1200" b="0" i="0" u="none" strike="noStrike">
                          <a:solidFill>
                            <a:schemeClr val="bg1"/>
                          </a:solidFill>
                          <a:effectLst/>
                          <a:latin typeface="Calibri" panose="020F0502020204030204" pitchFamily="34" charset="0"/>
                        </a:rPr>
                        <a:t>Food and safety – new food business inspections carried out within 28 days of registration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051118270"/>
                  </a:ext>
                </a:extLst>
              </a:tr>
              <a:tr h="267444">
                <a:tc>
                  <a:txBody>
                    <a:bodyPr/>
                    <a:lstStyle/>
                    <a:p>
                      <a:pPr algn="l" fontAlgn="ctr"/>
                      <a:r>
                        <a:rPr lang="en-GB" sz="1200" b="0" i="0" u="none" strike="noStrike">
                          <a:solidFill>
                            <a:schemeClr val="bg1"/>
                          </a:solidFill>
                          <a:effectLst/>
                          <a:latin typeface="Calibri" panose="020F0502020204030204" pitchFamily="34" charset="0"/>
                        </a:rPr>
                        <a:t>Food and safety – food establishments receiving rating of 2 or lower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250892168"/>
                  </a:ext>
                </a:extLst>
              </a:tr>
              <a:tr h="267444">
                <a:tc>
                  <a:txBody>
                    <a:bodyPr/>
                    <a:lstStyle/>
                    <a:p>
                      <a:pPr algn="l" fontAlgn="ctr"/>
                      <a:r>
                        <a:rPr lang="en-GB" sz="1200" b="0" i="0" u="none" strike="noStrike">
                          <a:solidFill>
                            <a:schemeClr val="bg1"/>
                          </a:solidFill>
                          <a:effectLst/>
                          <a:latin typeface="Calibri" panose="020F0502020204030204" pitchFamily="34" charset="0"/>
                        </a:rPr>
                        <a:t>Food and safety – service requests resolved within 90 days – food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97%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96%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93%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01486647"/>
                  </a:ext>
                </a:extLst>
              </a:tr>
              <a:tr h="26744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a:solidFill>
                            <a:schemeClr val="bg1"/>
                          </a:solidFill>
                          <a:effectLst/>
                          <a:latin typeface="Calibri" panose="020F0502020204030204" pitchFamily="34" charset="0"/>
                        </a:rPr>
                        <a:t>Food and safety – service requests resolved within 90 days – H&amp;S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82%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76%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47%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87558413"/>
                  </a:ext>
                </a:extLst>
              </a:tr>
              <a:tr h="267444">
                <a:tc>
                  <a:txBody>
                    <a:bodyPr/>
                    <a:lstStyle/>
                    <a:p>
                      <a:pPr algn="l" fontAlgn="ctr"/>
                      <a:r>
                        <a:rPr lang="en-GB" sz="1200" b="0" i="0" u="none" strike="noStrike">
                          <a:solidFill>
                            <a:schemeClr val="bg1"/>
                          </a:solidFill>
                          <a:effectLst/>
                          <a:latin typeface="Calibri" panose="020F0502020204030204" pitchFamily="34" charset="0"/>
                        </a:rPr>
                        <a:t>Pollution – service requests resolved within 90 days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84%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80%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74%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05784127"/>
                  </a:ext>
                </a:extLst>
              </a:tr>
              <a:tr h="267444">
                <a:tc>
                  <a:txBody>
                    <a:bodyPr/>
                    <a:lstStyle/>
                    <a:p>
                      <a:pPr algn="l" fontAlgn="ctr"/>
                      <a:r>
                        <a:rPr lang="en-GB" sz="1200" b="0" i="0" u="none" strike="noStrike">
                          <a:solidFill>
                            <a:schemeClr val="bg1"/>
                          </a:solidFill>
                          <a:effectLst/>
                          <a:latin typeface="Calibri" panose="020F0502020204030204" pitchFamily="34" charset="0"/>
                        </a:rPr>
                        <a:t>Pollution – number of new rodent cases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32675965"/>
                  </a:ext>
                </a:extLst>
              </a:tr>
              <a:tr h="267444">
                <a:tc>
                  <a:txBody>
                    <a:bodyPr/>
                    <a:lstStyle/>
                    <a:p>
                      <a:pPr algn="l" fontAlgn="ctr"/>
                      <a:r>
                        <a:rPr lang="en-GB" sz="1200" b="0" i="0" u="none" strike="noStrike">
                          <a:solidFill>
                            <a:schemeClr val="bg1"/>
                          </a:solidFill>
                          <a:effectLst/>
                          <a:latin typeface="Calibri" panose="020F0502020204030204" pitchFamily="34" charset="0"/>
                        </a:rPr>
                        <a:t>Pollution – first response target achieved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61%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80%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64%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12007975"/>
                  </a:ext>
                </a:extLst>
              </a:tr>
              <a:tr h="267444">
                <a:tc>
                  <a:txBody>
                    <a:bodyPr/>
                    <a:lstStyle/>
                    <a:p>
                      <a:pPr algn="l" fontAlgn="ctr"/>
                      <a:r>
                        <a:rPr lang="en-GB" sz="1200" b="0" i="0" u="none" strike="noStrike" dirty="0">
                          <a:solidFill>
                            <a:schemeClr val="bg1"/>
                          </a:solidFill>
                          <a:effectLst/>
                          <a:latin typeface="Calibri" panose="020F0502020204030204" pitchFamily="34" charset="0"/>
                        </a:rPr>
                        <a:t>Pollution – consultations responded to within target for Planning and Licensing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33%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37%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38%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588689765"/>
                  </a:ext>
                </a:extLst>
              </a:tr>
              <a:tr h="267444">
                <a:tc>
                  <a:txBody>
                    <a:bodyPr/>
                    <a:lstStyle/>
                    <a:p>
                      <a:pPr algn="l" fontAlgn="ctr"/>
                      <a:r>
                        <a:rPr lang="en-GB" sz="1200" b="0" i="0" u="none" strike="noStrike">
                          <a:solidFill>
                            <a:schemeClr val="bg1"/>
                          </a:solidFill>
                          <a:effectLst/>
                          <a:latin typeface="Calibri" panose="020F0502020204030204" pitchFamily="34" charset="0"/>
                        </a:rPr>
                        <a:t>Private sector housing – total number of DFG cases approved and completed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25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15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899239772"/>
                  </a:ext>
                </a:extLst>
              </a:tr>
              <a:tr h="272215">
                <a:tc>
                  <a:txBody>
                    <a:bodyPr/>
                    <a:lstStyle/>
                    <a:p>
                      <a:pPr algn="l" fontAlgn="ctr"/>
                      <a:r>
                        <a:rPr lang="en-GB" sz="1200" b="0" i="0" u="none" strike="noStrike">
                          <a:solidFill>
                            <a:schemeClr val="bg1"/>
                          </a:solidFill>
                          <a:effectLst/>
                          <a:latin typeface="Calibri" panose="020F0502020204030204" pitchFamily="34" charset="0"/>
                        </a:rPr>
                        <a:t>Private sector housing – DFG cases (minor adaptations) completed within time limit of 90 days from valid referral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88%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33%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507721516"/>
                  </a:ext>
                </a:extLst>
              </a:tr>
              <a:tr h="26744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dirty="0">
                          <a:solidFill>
                            <a:schemeClr val="bg1"/>
                          </a:solidFill>
                          <a:effectLst/>
                          <a:latin typeface="Calibri" panose="020F0502020204030204" pitchFamily="34" charset="0"/>
                        </a:rPr>
                        <a:t>Private sector housing – DFG cases (complex adaptations) completed within time limit of 120 days from valid referral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31%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60%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33%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212915131"/>
                  </a:ext>
                </a:extLst>
              </a:tr>
              <a:tr h="275910">
                <a:tc>
                  <a:txBody>
                    <a:bodyPr/>
                    <a:lstStyle/>
                    <a:p>
                      <a:pPr algn="l" fontAlgn="ctr"/>
                      <a:r>
                        <a:rPr lang="en-GB" sz="1200" b="0" i="0" u="none" strike="noStrike">
                          <a:solidFill>
                            <a:schemeClr val="bg1"/>
                          </a:solidFill>
                          <a:effectLst/>
                          <a:latin typeface="Calibri" panose="020F0502020204030204" pitchFamily="34" charset="0"/>
                        </a:rPr>
                        <a:t>Private sector housing – total DFG spend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£163,957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£189,700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£498,415.2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400375521"/>
                  </a:ext>
                </a:extLst>
              </a:tr>
              <a:tr h="267444">
                <a:tc>
                  <a:txBody>
                    <a:bodyPr/>
                    <a:lstStyle/>
                    <a:p>
                      <a:pPr algn="l" fontAlgn="ctr"/>
                      <a:r>
                        <a:rPr lang="en-GB" sz="1200" b="0" i="0" u="none" strike="noStrike">
                          <a:solidFill>
                            <a:schemeClr val="bg1"/>
                          </a:solidFill>
                          <a:effectLst/>
                          <a:latin typeface="Calibri" panose="020F0502020204030204" pitchFamily="34" charset="0"/>
                        </a:rPr>
                        <a:t>Private sector housing – number of HMO licences issued under Housing Act 2004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20220305"/>
                  </a:ext>
                </a:extLst>
              </a:tr>
              <a:tr h="267444">
                <a:tc>
                  <a:txBody>
                    <a:bodyPr/>
                    <a:lstStyle/>
                    <a:p>
                      <a:pPr algn="l" fontAlgn="ctr"/>
                      <a:r>
                        <a:rPr lang="en-GB" sz="1200" b="0" i="0" u="none" strike="noStrike">
                          <a:solidFill>
                            <a:schemeClr val="bg1"/>
                          </a:solidFill>
                          <a:effectLst/>
                          <a:latin typeface="Calibri" panose="020F0502020204030204" pitchFamily="34" charset="0"/>
                        </a:rPr>
                        <a:t>Private sector housing – service requests resolved within 90 days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93%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82%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75%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940839690"/>
                  </a:ext>
                </a:extLst>
              </a:tr>
              <a:tr h="267444">
                <a:tc>
                  <a:txBody>
                    <a:bodyPr/>
                    <a:lstStyle/>
                    <a:p>
                      <a:pPr algn="l" fontAlgn="ctr"/>
                      <a:r>
                        <a:rPr lang="en-GB" sz="1200" b="0" i="0" u="none" strike="noStrike">
                          <a:solidFill>
                            <a:schemeClr val="bg1"/>
                          </a:solidFill>
                          <a:effectLst/>
                          <a:latin typeface="Calibri" panose="020F0502020204030204" pitchFamily="34" charset="0"/>
                        </a:rPr>
                        <a:t>Private sector housing – number of properties improved through informal action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19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878175548"/>
                  </a:ext>
                </a:extLst>
              </a:tr>
              <a:tr h="267444">
                <a:tc>
                  <a:txBody>
                    <a:bodyPr/>
                    <a:lstStyle/>
                    <a:p>
                      <a:pPr algn="l" fontAlgn="ctr"/>
                      <a:r>
                        <a:rPr lang="en-GB" sz="1200" b="0" i="0" u="none" strike="noStrike">
                          <a:solidFill>
                            <a:schemeClr val="bg1"/>
                          </a:solidFill>
                          <a:effectLst/>
                          <a:latin typeface="Calibri" panose="020F0502020204030204" pitchFamily="34" charset="0"/>
                        </a:rPr>
                        <a:t>Private sector housing – number of properties improved through formal action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a:solidFill>
                            <a:schemeClr val="bg1"/>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243225598"/>
                  </a:ext>
                </a:extLst>
              </a:tr>
            </a:tbl>
          </a:graphicData>
        </a:graphic>
      </p:graphicFrame>
      <p:sp>
        <p:nvSpPr>
          <p:cNvPr id="5" name="Title 3">
            <a:extLst>
              <a:ext uri="{FF2B5EF4-FFF2-40B4-BE49-F238E27FC236}">
                <a16:creationId xmlns:a16="http://schemas.microsoft.com/office/drawing/2014/main" id="{C3B51C52-440D-4DF9-AEF2-1331B5246451}"/>
              </a:ext>
            </a:extLst>
          </p:cNvPr>
          <p:cNvSpPr>
            <a:spLocks noGrp="1"/>
          </p:cNvSpPr>
          <p:nvPr>
            <p:ph type="title"/>
          </p:nvPr>
        </p:nvSpPr>
        <p:spPr>
          <a:xfrm>
            <a:off x="123343" y="192852"/>
            <a:ext cx="5625961" cy="415372"/>
          </a:xfrm>
        </p:spPr>
        <p:txBody>
          <a:bodyPr>
            <a:noAutofit/>
          </a:bodyPr>
          <a:lstStyle/>
          <a:p>
            <a:r>
              <a:rPr lang="en-GB" sz="3600">
                <a:solidFill>
                  <a:schemeClr val="bg1"/>
                </a:solidFill>
              </a:rPr>
              <a:t>Neighbourhood Support</a:t>
            </a:r>
            <a:endParaRPr lang="en-GB" sz="2800" i="1">
              <a:solidFill>
                <a:schemeClr val="bg1"/>
              </a:solidFill>
            </a:endParaRPr>
          </a:p>
        </p:txBody>
      </p:sp>
      <p:sp>
        <p:nvSpPr>
          <p:cNvPr id="8" name="Title 3">
            <a:extLst>
              <a:ext uri="{FF2B5EF4-FFF2-40B4-BE49-F238E27FC236}">
                <a16:creationId xmlns:a16="http://schemas.microsoft.com/office/drawing/2014/main" id="{87A9A7B2-1CFD-461B-95C5-F55D0043A320}"/>
              </a:ext>
            </a:extLst>
          </p:cNvPr>
          <p:cNvSpPr txBox="1">
            <a:spLocks/>
          </p:cNvSpPr>
          <p:nvPr/>
        </p:nvSpPr>
        <p:spPr>
          <a:xfrm>
            <a:off x="7925079" y="-125043"/>
            <a:ext cx="4810863" cy="6960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Key Performance Indicators</a:t>
            </a:r>
          </a:p>
        </p:txBody>
      </p:sp>
      <p:pic>
        <p:nvPicPr>
          <p:cNvPr id="10" name="Graphic 9" descr="Upward trend">
            <a:extLst>
              <a:ext uri="{FF2B5EF4-FFF2-40B4-BE49-F238E27FC236}">
                <a16:creationId xmlns:a16="http://schemas.microsoft.com/office/drawing/2014/main" id="{AFC81661-215C-4EFE-8D38-7035410A3E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99266" y="-60728"/>
            <a:ext cx="678086" cy="678086"/>
          </a:xfrm>
          <a:prstGeom prst="rect">
            <a:avLst/>
          </a:prstGeom>
        </p:spPr>
      </p:pic>
    </p:spTree>
    <p:extLst>
      <p:ext uri="{BB962C8B-B14F-4D97-AF65-F5344CB8AC3E}">
        <p14:creationId xmlns:p14="http://schemas.microsoft.com/office/powerpoint/2010/main" val="470298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3B51C52-440D-4DF9-AEF2-1331B5246451}"/>
              </a:ext>
            </a:extLst>
          </p:cNvPr>
          <p:cNvSpPr>
            <a:spLocks noGrp="1"/>
          </p:cNvSpPr>
          <p:nvPr>
            <p:ph type="title"/>
          </p:nvPr>
        </p:nvSpPr>
        <p:spPr>
          <a:xfrm>
            <a:off x="219513" y="371517"/>
            <a:ext cx="5625961" cy="415372"/>
          </a:xfrm>
        </p:spPr>
        <p:txBody>
          <a:bodyPr>
            <a:normAutofit fontScale="90000"/>
          </a:bodyPr>
          <a:lstStyle/>
          <a:p>
            <a:r>
              <a:rPr lang="en-GB" sz="4400">
                <a:solidFill>
                  <a:schemeClr val="bg1"/>
                </a:solidFill>
              </a:rPr>
              <a:t>Neighbourhood Support</a:t>
            </a:r>
            <a:endParaRPr lang="en-GB" sz="3600" i="1">
              <a:solidFill>
                <a:schemeClr val="bg1"/>
              </a:solidFill>
            </a:endParaRPr>
          </a:p>
        </p:txBody>
      </p:sp>
      <p:pic>
        <p:nvPicPr>
          <p:cNvPr id="8" name="Graphic 7" descr="Bullseye">
            <a:extLst>
              <a:ext uri="{FF2B5EF4-FFF2-40B4-BE49-F238E27FC236}">
                <a16:creationId xmlns:a16="http://schemas.microsoft.com/office/drawing/2014/main" id="{F2A439DF-2586-49D6-B323-03AF137DA9F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543" y="985486"/>
            <a:ext cx="786209" cy="786209"/>
          </a:xfrm>
          <a:prstGeom prst="rect">
            <a:avLst/>
          </a:prstGeom>
        </p:spPr>
      </p:pic>
      <p:sp>
        <p:nvSpPr>
          <p:cNvPr id="11" name="Title 3">
            <a:extLst>
              <a:ext uri="{FF2B5EF4-FFF2-40B4-BE49-F238E27FC236}">
                <a16:creationId xmlns:a16="http://schemas.microsoft.com/office/drawing/2014/main" id="{EE59FF80-043F-417F-9259-B38F083EB3F4}"/>
              </a:ext>
            </a:extLst>
          </p:cNvPr>
          <p:cNvSpPr txBox="1">
            <a:spLocks/>
          </p:cNvSpPr>
          <p:nvPr/>
        </p:nvSpPr>
        <p:spPr>
          <a:xfrm>
            <a:off x="1627457" y="1133994"/>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2021-22</a:t>
            </a:r>
          </a:p>
        </p:txBody>
      </p:sp>
      <p:graphicFrame>
        <p:nvGraphicFramePr>
          <p:cNvPr id="6" name="Table 5">
            <a:extLst>
              <a:ext uri="{FF2B5EF4-FFF2-40B4-BE49-F238E27FC236}">
                <a16:creationId xmlns:a16="http://schemas.microsoft.com/office/drawing/2014/main" id="{747B8790-DA5E-48D8-ACEE-CA80CE30B21E}"/>
              </a:ext>
            </a:extLst>
          </p:cNvPr>
          <p:cNvGraphicFramePr>
            <a:graphicFrameLocks/>
          </p:cNvGraphicFramePr>
          <p:nvPr>
            <p:extLst>
              <p:ext uri="{D42A27DB-BD31-4B8C-83A1-F6EECF244321}">
                <p14:modId xmlns:p14="http://schemas.microsoft.com/office/powerpoint/2010/main" val="1171329004"/>
              </p:ext>
            </p:extLst>
          </p:nvPr>
        </p:nvGraphicFramePr>
        <p:xfrm>
          <a:off x="945047" y="1771695"/>
          <a:ext cx="10301905" cy="4221480"/>
        </p:xfrm>
        <a:graphic>
          <a:graphicData uri="http://schemas.openxmlformats.org/drawingml/2006/table">
            <a:tbl>
              <a:tblPr firstRow="1" bandRow="1">
                <a:tableStyleId>{5940675A-B579-460E-94D1-54222C63F5DA}</a:tableStyleId>
              </a:tblPr>
              <a:tblGrid>
                <a:gridCol w="1298469">
                  <a:extLst>
                    <a:ext uri="{9D8B030D-6E8A-4147-A177-3AD203B41FA5}">
                      <a16:colId xmlns:a16="http://schemas.microsoft.com/office/drawing/2014/main" val="326531481"/>
                    </a:ext>
                  </a:extLst>
                </a:gridCol>
                <a:gridCol w="1534118">
                  <a:extLst>
                    <a:ext uri="{9D8B030D-6E8A-4147-A177-3AD203B41FA5}">
                      <a16:colId xmlns:a16="http://schemas.microsoft.com/office/drawing/2014/main" val="3995465828"/>
                    </a:ext>
                  </a:extLst>
                </a:gridCol>
                <a:gridCol w="425428">
                  <a:extLst>
                    <a:ext uri="{9D8B030D-6E8A-4147-A177-3AD203B41FA5}">
                      <a16:colId xmlns:a16="http://schemas.microsoft.com/office/drawing/2014/main" val="470241005"/>
                    </a:ext>
                  </a:extLst>
                </a:gridCol>
                <a:gridCol w="425428">
                  <a:extLst>
                    <a:ext uri="{9D8B030D-6E8A-4147-A177-3AD203B41FA5}">
                      <a16:colId xmlns:a16="http://schemas.microsoft.com/office/drawing/2014/main" val="3862409115"/>
                    </a:ext>
                  </a:extLst>
                </a:gridCol>
                <a:gridCol w="6175147">
                  <a:extLst>
                    <a:ext uri="{9D8B030D-6E8A-4147-A177-3AD203B41FA5}">
                      <a16:colId xmlns:a16="http://schemas.microsoft.com/office/drawing/2014/main" val="3033096753"/>
                    </a:ext>
                  </a:extLst>
                </a:gridCol>
                <a:gridCol w="443315">
                  <a:extLst>
                    <a:ext uri="{9D8B030D-6E8A-4147-A177-3AD203B41FA5}">
                      <a16:colId xmlns:a16="http://schemas.microsoft.com/office/drawing/2014/main" val="4161796994"/>
                    </a:ext>
                  </a:extLst>
                </a:gridCol>
              </a:tblGrid>
              <a:tr h="488623">
                <a:tc>
                  <a:txBody>
                    <a:bodyPr/>
                    <a:lstStyle/>
                    <a:p>
                      <a:pPr algn="l"/>
                      <a:r>
                        <a:rPr lang="en-GB" sz="1400" b="1">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796363">
                <a:tc>
                  <a:txBody>
                    <a:bodyPr/>
                    <a:lstStyle/>
                    <a:p>
                      <a:pPr algn="l" fontAlgn="base"/>
                      <a:r>
                        <a:rPr lang="en-GB" sz="1600">
                          <a:solidFill>
                            <a:schemeClr val="bg1"/>
                          </a:solidFill>
                          <a:effectLst/>
                        </a:rPr>
                        <a:t>Outbreak Control Plan</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600">
                          <a:solidFill>
                            <a:schemeClr val="bg1"/>
                          </a:solidFill>
                          <a:effectLst/>
                        </a:rPr>
                        <a:t>Development of plan for potential future Covid outbreaks</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600" b="0" i="0" kern="1200" dirty="0">
                          <a:solidFill>
                            <a:schemeClr val="accent6"/>
                          </a:solidFill>
                          <a:effectLst/>
                          <a:latin typeface="+mn-lt"/>
                          <a:ea typeface="+mn-ea"/>
                          <a:cs typeface="+mn-cs"/>
                        </a:rPr>
                        <a:t>Document under constant review in line with current government guidance / legislation regarding present Covid 19 situation. No further amendments to make at this time</a:t>
                      </a:r>
                      <a:endParaRPr lang="en-GB" sz="1600" dirty="0">
                        <a:solidFill>
                          <a:schemeClr val="accent6"/>
                        </a:solidFill>
                        <a:effectLst/>
                        <a:highlight>
                          <a:srgbClr val="FFFF00"/>
                        </a:highligh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597708292"/>
                  </a:ext>
                </a:extLst>
              </a:tr>
              <a:tr h="1134171">
                <a:tc>
                  <a:txBody>
                    <a:bodyPr/>
                    <a:lstStyle/>
                    <a:p>
                      <a:pPr algn="l" fontAlgn="base"/>
                      <a:r>
                        <a:rPr lang="en-GB" sz="1600">
                          <a:solidFill>
                            <a:schemeClr val="bg1"/>
                          </a:solidFill>
                          <a:effectLst/>
                        </a:rPr>
                        <a:t>Licensing service review</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600">
                          <a:solidFill>
                            <a:schemeClr val="bg1"/>
                          </a:solidFill>
                          <a:effectLst/>
                        </a:rPr>
                        <a:t>Resourcing review of service across both EHDC and HBC</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r>
                        <a:rPr lang="en-GB" sz="1600" b="0" i="0" kern="1200" dirty="0">
                          <a:solidFill>
                            <a:schemeClr val="accent6"/>
                          </a:solidFill>
                          <a:effectLst/>
                          <a:latin typeface="+mn-lt"/>
                          <a:ea typeface="+mn-ea"/>
                          <a:cs typeface="+mn-cs"/>
                        </a:rPr>
                        <a:t>No further changes to report in this quarter. Workload remains high and continues to increase. Need to establish a steady state within the service before this can progress.</a:t>
                      </a:r>
                      <a:endParaRPr lang="en-GB" sz="1600" dirty="0">
                        <a:solidFill>
                          <a:schemeClr val="accent6"/>
                        </a:solidFill>
                        <a:highlight>
                          <a:srgbClr val="FFFF00"/>
                        </a:highligh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endParaRPr lang="en-GB" sz="120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2949567474"/>
                  </a:ext>
                </a:extLst>
              </a:tr>
              <a:tr h="1134171">
                <a:tc>
                  <a:txBody>
                    <a:bodyPr/>
                    <a:lstStyle/>
                    <a:p>
                      <a:pPr algn="l" fontAlgn="base"/>
                      <a:r>
                        <a:rPr lang="en-GB" sz="1600">
                          <a:solidFill>
                            <a:schemeClr val="bg1"/>
                          </a:solidFill>
                          <a:effectLst/>
                        </a:rPr>
                        <a:t>Designated Public Place Orders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600">
                          <a:solidFill>
                            <a:schemeClr val="bg1"/>
                          </a:solidFill>
                          <a:effectLst/>
                        </a:rPr>
                        <a:t>Review in light of new legislation</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b="0" i="0" kern="1200" dirty="0">
                          <a:solidFill>
                            <a:schemeClr val="accent6"/>
                          </a:solidFill>
                          <a:effectLst/>
                          <a:latin typeface="+mn-lt"/>
                          <a:ea typeface="+mn-ea"/>
                          <a:cs typeface="+mn-cs"/>
                        </a:rPr>
                        <a:t>PSPO (previously DPPO) for alcohol has expired. To extend this evidence, required to support a need for its existence. No data to support so not extended.</a:t>
                      </a:r>
                      <a:br>
                        <a:rPr lang="en-GB" sz="1400" dirty="0">
                          <a:solidFill>
                            <a:schemeClr val="accent6"/>
                          </a:solidFill>
                        </a:rPr>
                      </a:br>
                      <a:r>
                        <a:rPr lang="en-GB" sz="1400" b="0" i="0" kern="1200" dirty="0">
                          <a:solidFill>
                            <a:schemeClr val="accent6"/>
                          </a:solidFill>
                          <a:effectLst/>
                          <a:latin typeface="+mn-lt"/>
                          <a:ea typeface="+mn-ea"/>
                          <a:cs typeface="+mn-cs"/>
                        </a:rPr>
                        <a:t>Seasonal restriction in place in bathing area between 30/05 &amp; 01/09 within the current dog PSPO beach ban. This was renewed on the 1st of May 2021 and will be in place until 30th April 2024. Both elements completed and closed.</a:t>
                      </a:r>
                      <a:endParaRPr lang="en-GB" sz="1400" dirty="0">
                        <a:solidFill>
                          <a:schemeClr val="accent6"/>
                        </a:solidFill>
                        <a:effectLst/>
                        <a:highlight>
                          <a:srgbClr val="FFFF00"/>
                        </a:highligh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endParaRPr lang="en-GB" sz="1200" dirty="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2869340591"/>
                  </a:ext>
                </a:extLst>
              </a:tr>
            </a:tbl>
          </a:graphicData>
        </a:graphic>
      </p:graphicFrame>
    </p:spTree>
    <p:extLst>
      <p:ext uri="{BB962C8B-B14F-4D97-AF65-F5344CB8AC3E}">
        <p14:creationId xmlns:p14="http://schemas.microsoft.com/office/powerpoint/2010/main" val="1602052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264275" y="194301"/>
            <a:ext cx="7046232" cy="881743"/>
          </a:xfrm>
        </p:spPr>
        <p:txBody>
          <a:bodyPr>
            <a:normAutofit fontScale="90000"/>
          </a:bodyPr>
          <a:lstStyle/>
          <a:p>
            <a:r>
              <a:rPr lang="en-GB" sz="4400" dirty="0">
                <a:solidFill>
                  <a:schemeClr val="bg1"/>
                </a:solidFill>
              </a:rPr>
              <a:t>Planning</a:t>
            </a:r>
            <a:br>
              <a:rPr lang="en-GB" sz="3600" dirty="0">
                <a:solidFill>
                  <a:schemeClr val="bg1"/>
                </a:solidFill>
              </a:rPr>
            </a:br>
            <a:r>
              <a:rPr lang="en-GB" sz="2200" i="1" dirty="0">
                <a:solidFill>
                  <a:schemeClr val="bg1"/>
                </a:solidFill>
              </a:rPr>
              <a:t>Interim Heads of Service: Julia Mansi and Vicki Potts</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264275" y="1076044"/>
            <a:ext cx="3926726" cy="604094"/>
          </a:xfrm>
        </p:spPr>
        <p:txBody>
          <a:bodyPr>
            <a:normAutofit fontScale="92500" lnSpcReduction="10000"/>
          </a:bodyPr>
          <a:lstStyle/>
          <a:p>
            <a:r>
              <a:rPr lang="en-GB">
                <a:solidFill>
                  <a:schemeClr val="bg1"/>
                </a:solidFill>
              </a:rPr>
              <a:t>Incorporating:</a:t>
            </a:r>
            <a:br>
              <a:rPr lang="en-GB">
                <a:solidFill>
                  <a:schemeClr val="bg1"/>
                </a:solidFill>
              </a:rPr>
            </a:br>
            <a:r>
              <a:rPr lang="en-GB" sz="1400">
                <a:solidFill>
                  <a:schemeClr val="bg1"/>
                </a:solidFill>
              </a:rPr>
              <a:t>Development Management, Planning Policy, Building Heritage, Building Control, RegenCo</a:t>
            </a:r>
            <a:endParaRPr lang="en-GB">
              <a:solidFill>
                <a:schemeClr val="bg1"/>
              </a:solidFill>
            </a:endParaRPr>
          </a:p>
        </p:txBody>
      </p:sp>
      <p:sp>
        <p:nvSpPr>
          <p:cNvPr id="16" name="Title 3">
            <a:extLst>
              <a:ext uri="{FF2B5EF4-FFF2-40B4-BE49-F238E27FC236}">
                <a16:creationId xmlns:a16="http://schemas.microsoft.com/office/drawing/2014/main" id="{717368DC-B5D9-49D4-BFFB-042C9856ED44}"/>
              </a:ext>
            </a:extLst>
          </p:cNvPr>
          <p:cNvSpPr txBox="1">
            <a:spLocks/>
          </p:cNvSpPr>
          <p:nvPr/>
        </p:nvSpPr>
        <p:spPr>
          <a:xfrm>
            <a:off x="7921521" y="672947"/>
            <a:ext cx="4448356" cy="8061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83396" y="750884"/>
            <a:ext cx="786556" cy="786556"/>
          </a:xfrm>
          <a:prstGeom prst="rect">
            <a:avLst/>
          </a:prstGeom>
        </p:spPr>
      </p:pic>
      <p:sp>
        <p:nvSpPr>
          <p:cNvPr id="15" name="Title 3">
            <a:extLst>
              <a:ext uri="{FF2B5EF4-FFF2-40B4-BE49-F238E27FC236}">
                <a16:creationId xmlns:a16="http://schemas.microsoft.com/office/drawing/2014/main" id="{34D54449-878D-48A3-994D-589A0F8ACA6A}"/>
              </a:ext>
            </a:extLst>
          </p:cNvPr>
          <p:cNvSpPr txBox="1">
            <a:spLocks/>
          </p:cNvSpPr>
          <p:nvPr/>
        </p:nvSpPr>
        <p:spPr>
          <a:xfrm>
            <a:off x="1058626" y="1871689"/>
            <a:ext cx="6090557" cy="68174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a:solidFill>
                  <a:schemeClr val="bg1"/>
                </a:solidFill>
              </a:rPr>
              <a:t>Budget variance in Q3</a:t>
            </a:r>
          </a:p>
        </p:txBody>
      </p:sp>
      <p:sp>
        <p:nvSpPr>
          <p:cNvPr id="17" name="TextBox 16">
            <a:extLst>
              <a:ext uri="{FF2B5EF4-FFF2-40B4-BE49-F238E27FC236}">
                <a16:creationId xmlns:a16="http://schemas.microsoft.com/office/drawing/2014/main" id="{B5654304-F48C-484F-A512-53E002B29F16}"/>
              </a:ext>
            </a:extLst>
          </p:cNvPr>
          <p:cNvSpPr txBox="1"/>
          <p:nvPr/>
        </p:nvSpPr>
        <p:spPr>
          <a:xfrm>
            <a:off x="1058626" y="2569106"/>
            <a:ext cx="3352954" cy="369332"/>
          </a:xfrm>
          <a:prstGeom prst="rect">
            <a:avLst/>
          </a:prstGeom>
          <a:noFill/>
        </p:spPr>
        <p:txBody>
          <a:bodyPr wrap="square" rtlCol="0">
            <a:spAutoFit/>
          </a:bodyPr>
          <a:lstStyle/>
          <a:p>
            <a:r>
              <a:rPr lang="en-GB" dirty="0">
                <a:solidFill>
                  <a:schemeClr val="accent6"/>
                </a:solidFill>
              </a:rPr>
              <a:t>Variance of £100,000</a:t>
            </a:r>
          </a:p>
        </p:txBody>
      </p:sp>
      <p:graphicFrame>
        <p:nvGraphicFramePr>
          <p:cNvPr id="19" name="Table 14">
            <a:extLst>
              <a:ext uri="{FF2B5EF4-FFF2-40B4-BE49-F238E27FC236}">
                <a16:creationId xmlns:a16="http://schemas.microsoft.com/office/drawing/2014/main" id="{EEB02A6E-DA73-463C-9D62-B823A950634C}"/>
              </a:ext>
            </a:extLst>
          </p:cNvPr>
          <p:cNvGraphicFramePr>
            <a:graphicFrameLocks noGrp="1"/>
          </p:cNvGraphicFramePr>
          <p:nvPr>
            <p:extLst>
              <p:ext uri="{D42A27DB-BD31-4B8C-83A1-F6EECF244321}">
                <p14:modId xmlns:p14="http://schemas.microsoft.com/office/powerpoint/2010/main" val="4177058991"/>
              </p:ext>
            </p:extLst>
          </p:nvPr>
        </p:nvGraphicFramePr>
        <p:xfrm>
          <a:off x="4304377" y="1534900"/>
          <a:ext cx="7657562" cy="5108006"/>
        </p:xfrm>
        <a:graphic>
          <a:graphicData uri="http://schemas.openxmlformats.org/drawingml/2006/table">
            <a:tbl>
              <a:tblPr firstRow="1" bandRow="1">
                <a:tableStyleId>{9D7B26C5-4107-4FEC-AEDC-1716B250A1EF}</a:tableStyleId>
              </a:tblPr>
              <a:tblGrid>
                <a:gridCol w="4633090">
                  <a:extLst>
                    <a:ext uri="{9D8B030D-6E8A-4147-A177-3AD203B41FA5}">
                      <a16:colId xmlns:a16="http://schemas.microsoft.com/office/drawing/2014/main" val="1632953638"/>
                    </a:ext>
                  </a:extLst>
                </a:gridCol>
                <a:gridCol w="873118">
                  <a:extLst>
                    <a:ext uri="{9D8B030D-6E8A-4147-A177-3AD203B41FA5}">
                      <a16:colId xmlns:a16="http://schemas.microsoft.com/office/drawing/2014/main" val="3276194889"/>
                    </a:ext>
                  </a:extLst>
                </a:gridCol>
                <a:gridCol w="717118">
                  <a:extLst>
                    <a:ext uri="{9D8B030D-6E8A-4147-A177-3AD203B41FA5}">
                      <a16:colId xmlns:a16="http://schemas.microsoft.com/office/drawing/2014/main" val="3262140094"/>
                    </a:ext>
                  </a:extLst>
                </a:gridCol>
                <a:gridCol w="717118">
                  <a:extLst>
                    <a:ext uri="{9D8B030D-6E8A-4147-A177-3AD203B41FA5}">
                      <a16:colId xmlns:a16="http://schemas.microsoft.com/office/drawing/2014/main" val="123560562"/>
                    </a:ext>
                  </a:extLst>
                </a:gridCol>
                <a:gridCol w="717118">
                  <a:extLst>
                    <a:ext uri="{9D8B030D-6E8A-4147-A177-3AD203B41FA5}">
                      <a16:colId xmlns:a16="http://schemas.microsoft.com/office/drawing/2014/main" val="1072143520"/>
                    </a:ext>
                  </a:extLst>
                </a:gridCol>
              </a:tblGrid>
              <a:tr h="306895">
                <a:tc>
                  <a:txBody>
                    <a:bodyPr/>
                    <a:lstStyle/>
                    <a:p>
                      <a:r>
                        <a:rPr lang="en-GB">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a:solidFill>
                            <a:schemeClr val="bg1"/>
                          </a:solidFill>
                        </a:rPr>
                        <a:t>Target</a:t>
                      </a:r>
                      <a:endParaRPr lang="en-GB" sz="200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83619">
                <a:tc>
                  <a:txBody>
                    <a:bodyPr/>
                    <a:lstStyle/>
                    <a:p>
                      <a:pPr algn="l" fontAlgn="ctr"/>
                      <a:r>
                        <a:rPr lang="en-GB" sz="1200" b="0" i="0" u="none" strike="noStrike">
                          <a:solidFill>
                            <a:schemeClr val="bg1"/>
                          </a:solidFill>
                          <a:effectLst/>
                          <a:latin typeface="Calibri"/>
                        </a:rPr>
                        <a:t>Number of non-compliances found under the LABC Quality Management Scheme registered under ISO 9001:2015 (internal review)</a:t>
                      </a:r>
                      <a:endParaRPr lang="en-GB" sz="12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bg1"/>
                          </a:solidFill>
                          <a:effectLst/>
                          <a:latin typeface="Calibri"/>
                        </a:rPr>
                        <a:t>0</a:t>
                      </a:r>
                      <a:endParaRPr lang="en-GB" sz="18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400" b="0" i="0" u="none" strike="noStrike">
                          <a:solidFill>
                            <a:schemeClr val="accent4"/>
                          </a:solidFill>
                          <a:effectLst/>
                          <a:latin typeface="Calibri"/>
                        </a:rPr>
                        <a:t>1</a:t>
                      </a:r>
                      <a:endParaRPr lang="en-GB" sz="2400" b="0" i="0" u="none" strike="noStrike" dirty="0">
                        <a:solidFill>
                          <a:schemeClr val="accent4"/>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400" b="0" i="0" u="none" strike="noStrike">
                          <a:solidFill>
                            <a:schemeClr val="accent6"/>
                          </a:solidFill>
                          <a:effectLst/>
                          <a:latin typeface="Calibri"/>
                        </a:rPr>
                        <a:t>0</a:t>
                      </a:r>
                      <a:endParaRPr lang="en-GB" sz="2400" b="0" i="0" u="none" strike="noStrike" dirty="0">
                        <a:solidFill>
                          <a:schemeClr val="accent6"/>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4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614111">
                <a:tc>
                  <a:txBody>
                    <a:bodyPr/>
                    <a:lstStyle/>
                    <a:p>
                      <a:pPr algn="l" fontAlgn="ctr"/>
                      <a:r>
                        <a:rPr lang="en-GB" sz="1200" b="0" i="0" u="none" strike="noStrike">
                          <a:solidFill>
                            <a:schemeClr val="bg1"/>
                          </a:solidFill>
                          <a:effectLst/>
                          <a:latin typeface="Calibri"/>
                        </a:rPr>
                        <a:t>Number of previous non-compliances under the LABC Quality Management Scheme reviewed and resolved</a:t>
                      </a:r>
                      <a:endParaRPr lang="en-GB" sz="12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900" b="0" i="0" u="none" strike="noStrike">
                          <a:solidFill>
                            <a:schemeClr val="bg1"/>
                          </a:solidFill>
                          <a:effectLst/>
                          <a:latin typeface="Calibri"/>
                        </a:rPr>
                        <a:t>Number of non-compliances found in previous quarter</a:t>
                      </a:r>
                      <a:endParaRPr lang="en-GB" sz="9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b="0" i="0" u="none" strike="noStrike">
                          <a:solidFill>
                            <a:schemeClr val="accent6"/>
                          </a:solidFill>
                          <a:effectLst/>
                          <a:latin typeface="Calibri"/>
                        </a:rPr>
                        <a:t>N/A (none found)</a:t>
                      </a:r>
                      <a:endParaRPr lang="en-GB" sz="1200" b="0" i="0" u="none" strike="noStrike" dirty="0">
                        <a:solidFill>
                          <a:schemeClr val="accent6"/>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400" b="0" i="0" u="none" strike="noStrike">
                          <a:solidFill>
                            <a:schemeClr val="accent6"/>
                          </a:solidFill>
                          <a:effectLst/>
                          <a:latin typeface="Calibri"/>
                        </a:rPr>
                        <a:t>1</a:t>
                      </a:r>
                      <a:endParaRPr lang="en-GB" sz="2400" b="0" i="0" u="none" strike="noStrike" dirty="0">
                        <a:solidFill>
                          <a:schemeClr val="accent6"/>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lvl="0" algn="ctr">
                        <a:buNone/>
                      </a:pPr>
                      <a:r>
                        <a:rPr lang="en-GB" sz="1100" b="1" i="0" u="none" strike="noStrike">
                          <a:solidFill>
                            <a:schemeClr val="accent6"/>
                          </a:solidFill>
                          <a:effectLst/>
                          <a:latin typeface="Calibri"/>
                        </a:rPr>
                        <a:t>N/A (none found)</a:t>
                      </a:r>
                      <a:endParaRPr lang="en-GB" sz="1100" b="1" i="0" u="none" strike="noStrike" dirty="0">
                        <a:solidFill>
                          <a:schemeClr val="accent6"/>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45902470"/>
                  </a:ext>
                </a:extLst>
              </a:tr>
              <a:tr h="383619">
                <a:tc>
                  <a:txBody>
                    <a:bodyPr/>
                    <a:lstStyle/>
                    <a:p>
                      <a:pPr algn="l" fontAlgn="ctr"/>
                      <a:r>
                        <a:rPr lang="en-GB" sz="1200" b="0" i="0" u="none" strike="noStrike">
                          <a:solidFill>
                            <a:schemeClr val="bg1"/>
                          </a:solidFill>
                          <a:effectLst/>
                          <a:latin typeface="Calibri"/>
                        </a:rPr>
                        <a:t>Number of claims submitted against the Council for Building Control negligence / non-compliance that the Council was unsuccessful in defending</a:t>
                      </a:r>
                      <a:endParaRPr lang="en-GB" sz="12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0" i="0" u="none" strike="noStrike">
                          <a:solidFill>
                            <a:schemeClr val="bg1"/>
                          </a:solidFill>
                          <a:effectLst/>
                          <a:latin typeface="Calibri"/>
                        </a:rPr>
                        <a:t>0</a:t>
                      </a:r>
                      <a:endParaRPr lang="en-GB" sz="18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400" b="0" i="0" u="none" strike="noStrike">
                          <a:solidFill>
                            <a:schemeClr val="accent6"/>
                          </a:solidFill>
                          <a:effectLst/>
                          <a:latin typeface="Calibri"/>
                        </a:rPr>
                        <a:t>0</a:t>
                      </a:r>
                      <a:endParaRPr lang="en-GB" sz="2400" b="0" i="0" u="none" strike="noStrike" dirty="0">
                        <a:solidFill>
                          <a:schemeClr val="accent6"/>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400" b="0" i="0" u="none" strike="noStrike">
                          <a:solidFill>
                            <a:schemeClr val="accent6"/>
                          </a:solidFill>
                          <a:effectLst/>
                          <a:latin typeface="Calibri"/>
                        </a:rPr>
                        <a:t>0</a:t>
                      </a:r>
                      <a:endParaRPr lang="en-GB" sz="2400" b="0" i="0" u="none" strike="noStrike" dirty="0">
                        <a:solidFill>
                          <a:schemeClr val="accent6"/>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4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267019830"/>
                  </a:ext>
                </a:extLst>
              </a:tr>
              <a:tr h="383619">
                <a:tc>
                  <a:txBody>
                    <a:bodyPr/>
                    <a:lstStyle/>
                    <a:p>
                      <a:pPr algn="l" fontAlgn="ctr"/>
                      <a:r>
                        <a:rPr lang="en-GB" sz="1200" b="0" i="0" u="none" strike="noStrike">
                          <a:solidFill>
                            <a:schemeClr val="bg1"/>
                          </a:solidFill>
                          <a:effectLst/>
                          <a:latin typeface="Calibri"/>
                        </a:rPr>
                        <a:t>Number of Building Regulations projects commenced under the Council’s control</a:t>
                      </a:r>
                      <a:endParaRPr lang="en-GB" sz="12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a:solidFill>
                            <a:schemeClr val="bg1"/>
                          </a:solidFill>
                          <a:effectLst/>
                          <a:latin typeface="Calibri"/>
                        </a:rPr>
                        <a:t>N/A</a:t>
                      </a:r>
                      <a:endParaRPr lang="en-GB" sz="16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000" b="0" i="0" u="none" strike="noStrike">
                          <a:solidFill>
                            <a:schemeClr val="bg1"/>
                          </a:solidFill>
                          <a:effectLst/>
                          <a:latin typeface="Calibri"/>
                        </a:rPr>
                        <a:t>242</a:t>
                      </a:r>
                      <a:endParaRPr lang="en-GB" sz="20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000" b="0" i="0" u="none" strike="noStrike">
                          <a:solidFill>
                            <a:schemeClr val="bg1"/>
                          </a:solidFill>
                          <a:effectLst/>
                          <a:latin typeface="Calibri"/>
                        </a:rPr>
                        <a:t>176</a:t>
                      </a:r>
                      <a:endParaRPr lang="en-GB" sz="20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000" b="1" i="0" u="none" strike="noStrike" dirty="0">
                          <a:solidFill>
                            <a:schemeClr val="bg1"/>
                          </a:solidFill>
                          <a:effectLst/>
                          <a:latin typeface="Calibri" panose="020F0502020204030204" pitchFamily="34" charset="0"/>
                        </a:rPr>
                        <a:t>176</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4322771"/>
                  </a:ext>
                </a:extLst>
              </a:tr>
              <a:tr h="660144">
                <a:tc>
                  <a:txBody>
                    <a:bodyPr/>
                    <a:lstStyle/>
                    <a:p>
                      <a:pPr algn="l" fontAlgn="ctr"/>
                      <a:r>
                        <a:rPr lang="en-GB" sz="1200" b="0" i="0" u="none" strike="noStrike">
                          <a:solidFill>
                            <a:schemeClr val="bg1"/>
                          </a:solidFill>
                          <a:effectLst/>
                          <a:latin typeface="Calibri"/>
                        </a:rPr>
                        <a:t>Number of Building Regulations projects completed under the Council’s control</a:t>
                      </a:r>
                      <a:endParaRPr lang="en-GB" sz="12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a:solidFill>
                            <a:schemeClr val="bg1"/>
                          </a:solidFill>
                          <a:effectLst/>
                          <a:latin typeface="Calibri"/>
                        </a:rPr>
                        <a:t>N/A</a:t>
                      </a:r>
                      <a:endParaRPr lang="en-GB" sz="16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a:solidFill>
                            <a:srgbClr val="FF0000"/>
                          </a:solidFill>
                          <a:effectLst/>
                          <a:latin typeface="Calibri"/>
                        </a:rPr>
                        <a:t>Not able to report due to back office system migration</a:t>
                      </a:r>
                      <a:endParaRPr lang="en-GB" sz="800" b="0" i="0" u="none" strike="noStrike" dirty="0">
                        <a:solidFill>
                          <a:srgbClr val="FF0000"/>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a:solidFill>
                            <a:schemeClr val="bg1"/>
                          </a:solidFill>
                          <a:effectLst/>
                          <a:latin typeface="Calibri"/>
                        </a:rPr>
                        <a:t>339</a:t>
                      </a:r>
                    </a:p>
                    <a:p>
                      <a:pPr algn="ctr" fontAlgn="ctr"/>
                      <a:r>
                        <a:rPr lang="en-GB" sz="800" b="0" i="0" u="none" strike="noStrike">
                          <a:solidFill>
                            <a:schemeClr val="bg1"/>
                          </a:solidFill>
                          <a:effectLst/>
                          <a:latin typeface="Calibri"/>
                        </a:rPr>
                        <a:t>Including Competent Persons Scheme registrations</a:t>
                      </a:r>
                      <a:endParaRPr lang="en-GB" sz="8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000" b="1" i="0" u="none" strike="noStrike" dirty="0">
                          <a:solidFill>
                            <a:schemeClr val="bg1"/>
                          </a:solidFill>
                          <a:effectLst/>
                          <a:latin typeface="Calibri" panose="020F0502020204030204" pitchFamily="34" charset="0"/>
                        </a:rPr>
                        <a:t>289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269745579"/>
                  </a:ext>
                </a:extLst>
              </a:tr>
              <a:tr h="383619">
                <a:tc>
                  <a:txBody>
                    <a:bodyPr/>
                    <a:lstStyle/>
                    <a:p>
                      <a:pPr algn="l" fontAlgn="ctr"/>
                      <a:r>
                        <a:rPr lang="en-GB" sz="1200" b="0" i="0" u="none" strike="noStrike">
                          <a:solidFill>
                            <a:schemeClr val="bg1"/>
                          </a:solidFill>
                          <a:effectLst/>
                          <a:latin typeface="Calibri"/>
                        </a:rPr>
                        <a:t>Dangerous structures receiving an initial risk assessment within 24 hours of report being received (%)</a:t>
                      </a:r>
                      <a:endParaRPr lang="en-GB" sz="12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a:solidFill>
                            <a:schemeClr val="bg1"/>
                          </a:solidFill>
                          <a:effectLst/>
                          <a:latin typeface="Calibri"/>
                        </a:rPr>
                        <a:t>100%</a:t>
                      </a:r>
                      <a:endParaRPr lang="en-GB" sz="16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000" b="0"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000" b="0"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000" b="1"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154192068"/>
                  </a:ext>
                </a:extLst>
              </a:tr>
              <a:tr h="434193">
                <a:tc>
                  <a:txBody>
                    <a:bodyPr/>
                    <a:lstStyle/>
                    <a:p>
                      <a:pPr algn="l" fontAlgn="ctr"/>
                      <a:r>
                        <a:rPr lang="en-GB" sz="1200" b="0" i="0" u="none" strike="noStrike">
                          <a:solidFill>
                            <a:schemeClr val="bg1"/>
                          </a:solidFill>
                          <a:effectLst/>
                          <a:latin typeface="Calibri"/>
                        </a:rPr>
                        <a:t>Full Plans applications decided within statutory time limit (%)</a:t>
                      </a:r>
                      <a:endParaRPr lang="en-GB" sz="12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a:solidFill>
                            <a:schemeClr val="bg1"/>
                          </a:solidFill>
                          <a:effectLst/>
                          <a:latin typeface="Calibri"/>
                        </a:rPr>
                        <a:t>100%</a:t>
                      </a:r>
                      <a:endParaRPr lang="en-GB" sz="16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a:solidFill>
                            <a:srgbClr val="FF0000"/>
                          </a:solidFill>
                          <a:effectLst/>
                          <a:latin typeface="Calibri"/>
                        </a:rPr>
                        <a:t>Not able to report due to back office system migration</a:t>
                      </a:r>
                      <a:endParaRPr lang="en-GB" sz="800" b="0" i="0" u="none" strike="noStrike" dirty="0">
                        <a:solidFill>
                          <a:srgbClr val="FF0000"/>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a:solidFill>
                            <a:srgbClr val="FF0000"/>
                          </a:solidFill>
                          <a:effectLst/>
                          <a:latin typeface="Calibri"/>
                        </a:rPr>
                        <a:t>Not able to report due to back office system migration</a:t>
                      </a:r>
                      <a:endParaRPr lang="en-GB" sz="800" b="0" i="0" u="none" strike="noStrike" dirty="0">
                        <a:solidFill>
                          <a:srgbClr val="FF0000"/>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2000" b="1"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875024444"/>
                  </a:ext>
                </a:extLst>
              </a:tr>
              <a:tr h="463030">
                <a:tc>
                  <a:txBody>
                    <a:bodyPr/>
                    <a:lstStyle/>
                    <a:p>
                      <a:pPr algn="l" fontAlgn="ctr"/>
                      <a:r>
                        <a:rPr lang="en-GB" sz="1200" b="0" i="0" u="none" strike="noStrike">
                          <a:solidFill>
                            <a:schemeClr val="bg1"/>
                          </a:solidFill>
                          <a:effectLst/>
                          <a:latin typeface="Calibri"/>
                        </a:rPr>
                        <a:t>Full Plans applications checked within 15 days (%)</a:t>
                      </a:r>
                      <a:endParaRPr lang="en-GB" sz="12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a:rPr>
                        <a:t>above 90%</a:t>
                      </a:r>
                      <a:endParaRPr lang="en-GB" sz="14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a:solidFill>
                            <a:srgbClr val="FF0000"/>
                          </a:solidFill>
                          <a:effectLst/>
                          <a:latin typeface="Calibri"/>
                        </a:rPr>
                        <a:t>Not able to report due to back office system migration</a:t>
                      </a:r>
                      <a:endParaRPr lang="en-GB" sz="800" b="0" i="0" u="none" strike="noStrike" dirty="0">
                        <a:solidFill>
                          <a:srgbClr val="FF0000"/>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pic>
        <p:nvPicPr>
          <p:cNvPr id="20" name="Graphic 19" descr="Coins">
            <a:extLst>
              <a:ext uri="{FF2B5EF4-FFF2-40B4-BE49-F238E27FC236}">
                <a16:creationId xmlns:a16="http://schemas.microsoft.com/office/drawing/2014/main" id="{7A3D3A9A-1D7B-4EE7-A6C8-F9F0A0347EC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6288" y="1971424"/>
            <a:ext cx="772338" cy="772338"/>
          </a:xfrm>
          <a:prstGeom prst="rect">
            <a:avLst/>
          </a:prstGeom>
        </p:spPr>
      </p:pic>
      <p:graphicFrame>
        <p:nvGraphicFramePr>
          <p:cNvPr id="13" name="Chart 12">
            <a:extLst>
              <a:ext uri="{FF2B5EF4-FFF2-40B4-BE49-F238E27FC236}">
                <a16:creationId xmlns:a16="http://schemas.microsoft.com/office/drawing/2014/main" id="{42993EBA-90C8-4D14-A8CE-8475A9A91956}"/>
              </a:ext>
            </a:extLst>
          </p:cNvPr>
          <p:cNvGraphicFramePr/>
          <p:nvPr>
            <p:extLst>
              <p:ext uri="{D42A27DB-BD31-4B8C-83A1-F6EECF244321}">
                <p14:modId xmlns:p14="http://schemas.microsoft.com/office/powerpoint/2010/main" val="101513026"/>
              </p:ext>
            </p:extLst>
          </p:nvPr>
        </p:nvGraphicFramePr>
        <p:xfrm>
          <a:off x="-467680" y="3097750"/>
          <a:ext cx="4895281" cy="3565949"/>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888945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14">
            <a:extLst>
              <a:ext uri="{FF2B5EF4-FFF2-40B4-BE49-F238E27FC236}">
                <a16:creationId xmlns:a16="http://schemas.microsoft.com/office/drawing/2014/main" id="{360FF64F-014A-423E-923A-C8443EB47D35}"/>
              </a:ext>
            </a:extLst>
          </p:cNvPr>
          <p:cNvGraphicFramePr>
            <a:graphicFrameLocks noGrp="1"/>
          </p:cNvGraphicFramePr>
          <p:nvPr>
            <p:extLst>
              <p:ext uri="{D42A27DB-BD31-4B8C-83A1-F6EECF244321}">
                <p14:modId xmlns:p14="http://schemas.microsoft.com/office/powerpoint/2010/main" val="1912845382"/>
              </p:ext>
            </p:extLst>
          </p:nvPr>
        </p:nvGraphicFramePr>
        <p:xfrm>
          <a:off x="4986280" y="672619"/>
          <a:ext cx="6989176" cy="6121559"/>
        </p:xfrm>
        <a:graphic>
          <a:graphicData uri="http://schemas.openxmlformats.org/drawingml/2006/table">
            <a:tbl>
              <a:tblPr firstRow="1" bandRow="1">
                <a:tableStyleId>{9D7B26C5-4107-4FEC-AEDC-1716B250A1EF}</a:tableStyleId>
              </a:tblPr>
              <a:tblGrid>
                <a:gridCol w="4207626">
                  <a:extLst>
                    <a:ext uri="{9D8B030D-6E8A-4147-A177-3AD203B41FA5}">
                      <a16:colId xmlns:a16="http://schemas.microsoft.com/office/drawing/2014/main" val="1632953638"/>
                    </a:ext>
                  </a:extLst>
                </a:gridCol>
                <a:gridCol w="833053">
                  <a:extLst>
                    <a:ext uri="{9D8B030D-6E8A-4147-A177-3AD203B41FA5}">
                      <a16:colId xmlns:a16="http://schemas.microsoft.com/office/drawing/2014/main" val="3276194889"/>
                    </a:ext>
                  </a:extLst>
                </a:gridCol>
                <a:gridCol w="649499">
                  <a:extLst>
                    <a:ext uri="{9D8B030D-6E8A-4147-A177-3AD203B41FA5}">
                      <a16:colId xmlns:a16="http://schemas.microsoft.com/office/drawing/2014/main" val="3436727633"/>
                    </a:ext>
                  </a:extLst>
                </a:gridCol>
                <a:gridCol w="649499">
                  <a:extLst>
                    <a:ext uri="{9D8B030D-6E8A-4147-A177-3AD203B41FA5}">
                      <a16:colId xmlns:a16="http://schemas.microsoft.com/office/drawing/2014/main" val="4233015750"/>
                    </a:ext>
                  </a:extLst>
                </a:gridCol>
                <a:gridCol w="649499">
                  <a:extLst>
                    <a:ext uri="{9D8B030D-6E8A-4147-A177-3AD203B41FA5}">
                      <a16:colId xmlns:a16="http://schemas.microsoft.com/office/drawing/2014/main" val="3964369367"/>
                    </a:ext>
                  </a:extLst>
                </a:gridCol>
              </a:tblGrid>
              <a:tr h="360196">
                <a:tc>
                  <a:txBody>
                    <a:bodyPr/>
                    <a:lstStyle/>
                    <a:p>
                      <a:r>
                        <a:rPr lang="en-GB">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400">
                          <a:solidFill>
                            <a:schemeClr val="bg1"/>
                          </a:solidFill>
                        </a:rPr>
                        <a:t>Target</a:t>
                      </a:r>
                      <a:endParaRPr lang="en-GB" sz="160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234503">
                <a:tc>
                  <a:txBody>
                    <a:bodyPr/>
                    <a:lstStyle/>
                    <a:p>
                      <a:pPr algn="l" fontAlgn="ctr"/>
                      <a:r>
                        <a:rPr lang="en-GB" sz="1100" b="0" i="0" u="none" strike="noStrike">
                          <a:solidFill>
                            <a:schemeClr val="bg1"/>
                          </a:solidFill>
                          <a:effectLst/>
                          <a:latin typeface="Calibri" panose="020F0502020204030204" pitchFamily="34" charset="0"/>
                        </a:rPr>
                        <a:t>Major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6</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bg1"/>
                          </a:solidFill>
                          <a:effectLst/>
                          <a:latin typeface="Calibri" panose="020F0502020204030204" pitchFamily="34" charset="0"/>
                        </a:rPr>
                        <a:t>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384585">
                <a:tc>
                  <a:txBody>
                    <a:bodyPr/>
                    <a:lstStyle/>
                    <a:p>
                      <a:pPr algn="l" fontAlgn="ctr"/>
                      <a:r>
                        <a:rPr lang="en-GB" sz="1100" b="0" i="0" u="none" strike="noStrike">
                          <a:solidFill>
                            <a:schemeClr val="bg1"/>
                          </a:solidFill>
                          <a:effectLst/>
                          <a:latin typeface="Calibri" panose="020F0502020204030204" pitchFamily="34" charset="0"/>
                        </a:rPr>
                        <a:t>Major planning applications - % decided within 13 weeks or agreed time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above 70%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4"/>
                          </a:solidFill>
                          <a:effectLst/>
                          <a:latin typeface="Calibri" panose="020F0502020204030204" pitchFamily="34" charset="0"/>
                        </a:rPr>
                        <a:t>67%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67804613"/>
                  </a:ext>
                </a:extLst>
              </a:tr>
              <a:tr h="264519">
                <a:tc>
                  <a:txBody>
                    <a:bodyPr/>
                    <a:lstStyle/>
                    <a:p>
                      <a:pPr algn="l" fontAlgn="ctr"/>
                      <a:r>
                        <a:rPr lang="en-GB" sz="1100" b="0" i="0" u="none" strike="noStrike">
                          <a:solidFill>
                            <a:schemeClr val="bg1"/>
                          </a:solidFill>
                          <a:effectLst/>
                          <a:latin typeface="Calibri" panose="020F0502020204030204" pitchFamily="34" charset="0"/>
                        </a:rPr>
                        <a:t>Minor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54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52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bg1"/>
                          </a:solidFill>
                          <a:effectLst/>
                          <a:latin typeface="Calibri" panose="020F0502020204030204" pitchFamily="34" charset="0"/>
                        </a:rPr>
                        <a:t>42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8966800"/>
                  </a:ext>
                </a:extLst>
              </a:tr>
              <a:tr h="384585">
                <a:tc>
                  <a:txBody>
                    <a:bodyPr/>
                    <a:lstStyle/>
                    <a:p>
                      <a:pPr algn="l" fontAlgn="ctr"/>
                      <a:r>
                        <a:rPr lang="en-GB" sz="1100" b="0" i="0" u="none" strike="noStrike">
                          <a:solidFill>
                            <a:schemeClr val="bg1"/>
                          </a:solidFill>
                          <a:effectLst/>
                          <a:latin typeface="Calibri" panose="020F0502020204030204" pitchFamily="34" charset="0"/>
                        </a:rPr>
                        <a:t>Minor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above 65%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78%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77%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86%</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1132898"/>
                  </a:ext>
                </a:extLst>
              </a:tr>
              <a:tr h="264519">
                <a:tc>
                  <a:txBody>
                    <a:bodyPr/>
                    <a:lstStyle/>
                    <a:p>
                      <a:pPr algn="l" fontAlgn="ctr"/>
                      <a:r>
                        <a:rPr lang="en-GB" sz="1100" b="0" i="0" u="none" strike="noStrike">
                          <a:solidFill>
                            <a:schemeClr val="bg1"/>
                          </a:solidFill>
                          <a:effectLst/>
                          <a:latin typeface="Calibri" panose="020F0502020204030204" pitchFamily="34" charset="0"/>
                        </a:rPr>
                        <a:t>Other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184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169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bg1"/>
                          </a:solidFill>
                          <a:effectLst/>
                          <a:latin typeface="Calibri" panose="020F0502020204030204" pitchFamily="34" charset="0"/>
                        </a:rPr>
                        <a:t>154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78094767"/>
                  </a:ext>
                </a:extLst>
              </a:tr>
              <a:tr h="384585">
                <a:tc>
                  <a:txBody>
                    <a:bodyPr/>
                    <a:lstStyle/>
                    <a:p>
                      <a:pPr algn="l" fontAlgn="ctr"/>
                      <a:r>
                        <a:rPr lang="en-GB" sz="1100" b="0" i="0" u="none" strike="noStrike">
                          <a:solidFill>
                            <a:schemeClr val="bg1"/>
                          </a:solidFill>
                          <a:effectLst/>
                          <a:latin typeface="Calibri" panose="020F0502020204030204" pitchFamily="34" charset="0"/>
                        </a:rPr>
                        <a:t>Other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above 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95%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82%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81%</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1741657"/>
                  </a:ext>
                </a:extLst>
              </a:tr>
              <a:tr h="263656">
                <a:tc>
                  <a:txBody>
                    <a:bodyPr/>
                    <a:lstStyle/>
                    <a:p>
                      <a:pPr algn="l" fontAlgn="ctr"/>
                      <a:r>
                        <a:rPr lang="en-GB" sz="1100" b="0" i="0" u="none" strike="noStrike">
                          <a:solidFill>
                            <a:schemeClr val="bg1"/>
                          </a:solidFill>
                          <a:effectLst/>
                          <a:latin typeface="Calibri" panose="020F0502020204030204" pitchFamily="34" charset="0"/>
                        </a:rPr>
                        <a:t>All applications - % decided within 26 weeks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above 98%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98%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99%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99%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29563302"/>
                  </a:ext>
                </a:extLst>
              </a:tr>
              <a:tr h="299851">
                <a:tc>
                  <a:txBody>
                    <a:bodyPr/>
                    <a:lstStyle/>
                    <a:p>
                      <a:pPr algn="l" fontAlgn="ctr"/>
                      <a:r>
                        <a:rPr lang="en-GB" sz="1100" b="0" i="0" u="none" strike="noStrike">
                          <a:solidFill>
                            <a:schemeClr val="bg1"/>
                          </a:solidFill>
                          <a:effectLst/>
                          <a:latin typeface="Calibri" panose="020F0502020204030204" pitchFamily="34" charset="0"/>
                        </a:rPr>
                        <a:t>Discharge of condition applications - % decided within 8 weeks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above 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4"/>
                          </a:solidFill>
                          <a:effectLst/>
                          <a:latin typeface="Calibri" panose="020F0502020204030204" pitchFamily="34" charset="0"/>
                        </a:rPr>
                        <a:t>66%</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rgbClr val="FF0000"/>
                          </a:solidFill>
                          <a:effectLst/>
                          <a:latin typeface="Calibri" panose="020F0502020204030204" pitchFamily="34" charset="0"/>
                        </a:rPr>
                        <a:t>37%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rgbClr val="FF0000"/>
                          </a:solidFill>
                          <a:effectLst/>
                          <a:latin typeface="Calibri" panose="020F0502020204030204" pitchFamily="34" charset="0"/>
                        </a:rPr>
                        <a:t>43%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033718946"/>
                  </a:ext>
                </a:extLst>
              </a:tr>
              <a:tr h="283075">
                <a:tc>
                  <a:txBody>
                    <a:bodyPr/>
                    <a:lstStyle/>
                    <a:p>
                      <a:pPr algn="l" fontAlgn="ctr"/>
                      <a:r>
                        <a:rPr lang="en-GB" sz="1100" b="0" i="0" u="none" strike="noStrike">
                          <a:solidFill>
                            <a:schemeClr val="bg1"/>
                          </a:solidFill>
                          <a:effectLst/>
                          <a:latin typeface="Calibri" panose="020F0502020204030204" pitchFamily="34" charset="0"/>
                        </a:rPr>
                        <a:t>Major planning applications - % of decisions allowed on appeal</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below 20%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97606389"/>
                  </a:ext>
                </a:extLst>
              </a:tr>
              <a:tr h="384585">
                <a:tc>
                  <a:txBody>
                    <a:bodyPr/>
                    <a:lstStyle/>
                    <a:p>
                      <a:pPr algn="l" fontAlgn="ctr"/>
                      <a:r>
                        <a:rPr lang="en-GB" sz="1100" b="0" i="0" u="none" strike="noStrike" dirty="0">
                          <a:solidFill>
                            <a:schemeClr val="bg1"/>
                          </a:solidFill>
                          <a:effectLst/>
                          <a:latin typeface="Calibri" panose="020F0502020204030204" pitchFamily="34" charset="0"/>
                        </a:rPr>
                        <a:t>Minor and other planning applications - % of decisions allowed on appeal</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below 30%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0.9%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0.7%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0.7%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01169055"/>
                  </a:ext>
                </a:extLst>
              </a:tr>
              <a:tr h="264519">
                <a:tc>
                  <a:txBody>
                    <a:bodyPr/>
                    <a:lstStyle/>
                    <a:p>
                      <a:pPr algn="l" fontAlgn="ctr"/>
                      <a:r>
                        <a:rPr lang="en-GB" sz="1100" b="0" i="0" u="none" strike="noStrike">
                          <a:solidFill>
                            <a:schemeClr val="bg1"/>
                          </a:solidFill>
                          <a:effectLst/>
                          <a:latin typeface="Calibri" panose="020F0502020204030204" pitchFamily="34" charset="0"/>
                        </a:rPr>
                        <a:t>SDNP major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bg1"/>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425875803"/>
                  </a:ext>
                </a:extLst>
              </a:tr>
              <a:tr h="384585">
                <a:tc>
                  <a:txBody>
                    <a:bodyPr/>
                    <a:lstStyle/>
                    <a:p>
                      <a:pPr algn="l" fontAlgn="ctr"/>
                      <a:r>
                        <a:rPr lang="en-GB" sz="1000" b="0" i="0" u="none" strike="noStrike">
                          <a:solidFill>
                            <a:schemeClr val="bg1"/>
                          </a:solidFill>
                          <a:effectLst/>
                          <a:latin typeface="Calibri" panose="020F0502020204030204" pitchFamily="34" charset="0"/>
                        </a:rPr>
                        <a:t>SDNP major planning applications - % decided within 13 weeks or agreed time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above 60%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rgbClr val="FF0000"/>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808316791"/>
                  </a:ext>
                </a:extLst>
              </a:tr>
              <a:tr h="264519">
                <a:tc>
                  <a:txBody>
                    <a:bodyPr/>
                    <a:lstStyle/>
                    <a:p>
                      <a:pPr algn="l" fontAlgn="ctr"/>
                      <a:r>
                        <a:rPr lang="en-GB" sz="1100" b="0" i="0" u="none" strike="noStrike" dirty="0">
                          <a:solidFill>
                            <a:schemeClr val="bg1"/>
                          </a:solidFill>
                          <a:effectLst/>
                          <a:latin typeface="Calibri" panose="020F0502020204030204" pitchFamily="34" charset="0"/>
                        </a:rPr>
                        <a:t>SDNP minor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25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15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bg1"/>
                          </a:solidFill>
                          <a:effectLst/>
                          <a:latin typeface="Calibri" panose="020F0502020204030204" pitchFamily="34" charset="0"/>
                        </a:rPr>
                        <a:t>19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962340131"/>
                  </a:ext>
                </a:extLst>
              </a:tr>
              <a:tr h="384585">
                <a:tc>
                  <a:txBody>
                    <a:bodyPr/>
                    <a:lstStyle/>
                    <a:p>
                      <a:pPr algn="l" fontAlgn="ctr"/>
                      <a:r>
                        <a:rPr lang="en-GB" sz="1050" b="0" i="0" u="none" strike="noStrike" dirty="0">
                          <a:solidFill>
                            <a:schemeClr val="bg1"/>
                          </a:solidFill>
                          <a:effectLst/>
                          <a:latin typeface="Calibri" panose="020F0502020204030204" pitchFamily="34" charset="0"/>
                        </a:rPr>
                        <a:t>SDNP minor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above 65%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84%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67%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89%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449150145"/>
                  </a:ext>
                </a:extLst>
              </a:tr>
              <a:tr h="264519">
                <a:tc>
                  <a:txBody>
                    <a:bodyPr/>
                    <a:lstStyle/>
                    <a:p>
                      <a:pPr algn="l" fontAlgn="ctr"/>
                      <a:r>
                        <a:rPr lang="en-GB" sz="1100" b="0" i="0" u="none" strike="noStrike">
                          <a:solidFill>
                            <a:schemeClr val="bg1"/>
                          </a:solidFill>
                          <a:effectLst/>
                          <a:latin typeface="Calibri" panose="020F0502020204030204" pitchFamily="34" charset="0"/>
                        </a:rPr>
                        <a:t>SDNP other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bg1"/>
                          </a:solidFill>
                          <a:effectLst/>
                          <a:latin typeface="Calibri" panose="020F0502020204030204" pitchFamily="34" charset="0"/>
                        </a:rPr>
                        <a:t>113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dirty="0">
                          <a:solidFill>
                            <a:schemeClr val="bg1"/>
                          </a:solidFill>
                          <a:effectLst/>
                          <a:latin typeface="Calibri" panose="020F0502020204030204" pitchFamily="34" charset="0"/>
                        </a:rPr>
                        <a:t>86</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bg1"/>
                          </a:solidFill>
                          <a:effectLst/>
                          <a:latin typeface="Calibri" panose="020F0502020204030204" pitchFamily="34" charset="0"/>
                        </a:rPr>
                        <a:t>95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584422123"/>
                  </a:ext>
                </a:extLst>
              </a:tr>
              <a:tr h="508203">
                <a:tc>
                  <a:txBody>
                    <a:bodyPr/>
                    <a:lstStyle/>
                    <a:p>
                      <a:pPr algn="l" fontAlgn="ctr"/>
                      <a:r>
                        <a:rPr lang="en-GB" sz="1100" b="0" i="0" u="none" strike="noStrike">
                          <a:solidFill>
                            <a:schemeClr val="bg1"/>
                          </a:solidFill>
                          <a:effectLst/>
                          <a:latin typeface="Calibri" panose="020F0502020204030204" pitchFamily="34" charset="0"/>
                        </a:rPr>
                        <a:t>SDNP other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a:solidFill>
                            <a:schemeClr val="bg1"/>
                          </a:solidFill>
                          <a:effectLst/>
                          <a:latin typeface="Calibri" panose="020F0502020204030204" pitchFamily="34" charset="0"/>
                        </a:rPr>
                        <a:t>above 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91%</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87%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82%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549885257"/>
                  </a:ext>
                </a:extLst>
              </a:tr>
              <a:tr h="299733">
                <a:tc>
                  <a:txBody>
                    <a:bodyPr/>
                    <a:lstStyle/>
                    <a:p>
                      <a:pPr algn="l" fontAlgn="ctr"/>
                      <a:r>
                        <a:rPr lang="en-GB" sz="1100" b="0" i="0" u="none" strike="noStrike" dirty="0">
                          <a:solidFill>
                            <a:schemeClr val="bg1"/>
                          </a:solidFill>
                          <a:effectLst/>
                          <a:latin typeface="Calibri" panose="020F0502020204030204" pitchFamily="34" charset="0"/>
                        </a:rPr>
                        <a:t>CIL and S106 agreements - monitoring fees collected during quarter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050" b="0" i="0" u="none" strike="noStrike">
                          <a:solidFill>
                            <a:schemeClr val="bg1"/>
                          </a:solidFill>
                          <a:effectLst/>
                          <a:latin typeface="Calibri" panose="020F0502020204030204" pitchFamily="34" charset="0"/>
                        </a:rPr>
                        <a:t>above £44,000 </a:t>
                      </a:r>
                      <a:r>
                        <a:rPr lang="en-GB" sz="800" b="0" i="0" u="none" strike="noStrike">
                          <a:solidFill>
                            <a:schemeClr val="bg1"/>
                          </a:solidFill>
                          <a:effectLst/>
                          <a:latin typeface="Calibri" panose="020F0502020204030204" pitchFamily="34" charset="0"/>
                        </a:rPr>
                        <a:t>(year end cumulative)</a:t>
                      </a:r>
                      <a:endParaRPr lang="en-GB" sz="105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£72,903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0" i="0" u="none" strike="noStrike">
                          <a:solidFill>
                            <a:schemeClr val="accent6"/>
                          </a:solidFill>
                          <a:effectLst/>
                          <a:latin typeface="Calibri" panose="020F0502020204030204" pitchFamily="34" charset="0"/>
                        </a:rPr>
                        <a:t>£26,646</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£68,595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bl>
          </a:graphicData>
        </a:graphic>
      </p:graphicFrame>
      <p:sp>
        <p:nvSpPr>
          <p:cNvPr id="12" name="Speech Bubble: Rectangle with Corners Rounded 11">
            <a:extLst>
              <a:ext uri="{FF2B5EF4-FFF2-40B4-BE49-F238E27FC236}">
                <a16:creationId xmlns:a16="http://schemas.microsoft.com/office/drawing/2014/main" id="{68E93C56-75C1-4CB8-B16A-49C9B72C48D7}"/>
              </a:ext>
            </a:extLst>
          </p:cNvPr>
          <p:cNvSpPr/>
          <p:nvPr/>
        </p:nvSpPr>
        <p:spPr>
          <a:xfrm>
            <a:off x="10822679" y="14479"/>
            <a:ext cx="1579759" cy="676922"/>
          </a:xfrm>
          <a:prstGeom prst="wedgeRoundRectCallout">
            <a:avLst>
              <a:gd name="adj1" fmla="val 19526"/>
              <a:gd name="adj2" fmla="val 45097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Backlog being actively addressed, as an adjunct to “Business as Usual”</a:t>
            </a:r>
          </a:p>
        </p:txBody>
      </p:sp>
      <p:sp>
        <p:nvSpPr>
          <p:cNvPr id="5" name="Title 3">
            <a:extLst>
              <a:ext uri="{FF2B5EF4-FFF2-40B4-BE49-F238E27FC236}">
                <a16:creationId xmlns:a16="http://schemas.microsoft.com/office/drawing/2014/main" id="{C0BCEE0A-4463-40CF-9ED5-719BC33C4F08}"/>
              </a:ext>
            </a:extLst>
          </p:cNvPr>
          <p:cNvSpPr txBox="1">
            <a:spLocks/>
          </p:cNvSpPr>
          <p:nvPr/>
        </p:nvSpPr>
        <p:spPr>
          <a:xfrm>
            <a:off x="5690380" y="-54425"/>
            <a:ext cx="4669724" cy="67692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6" name="Graphic 5" descr="Upward trend">
            <a:extLst>
              <a:ext uri="{FF2B5EF4-FFF2-40B4-BE49-F238E27FC236}">
                <a16:creationId xmlns:a16="http://schemas.microsoft.com/office/drawing/2014/main" id="{B3287512-FAF8-4643-8200-E8ADB0A83E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75178" y="-50269"/>
            <a:ext cx="786556" cy="786556"/>
          </a:xfrm>
          <a:prstGeom prst="rect">
            <a:avLst/>
          </a:prstGeom>
        </p:spPr>
      </p:pic>
      <p:sp>
        <p:nvSpPr>
          <p:cNvPr id="8" name="Title 3">
            <a:extLst>
              <a:ext uri="{FF2B5EF4-FFF2-40B4-BE49-F238E27FC236}">
                <a16:creationId xmlns:a16="http://schemas.microsoft.com/office/drawing/2014/main" id="{E4BE7C47-CE6E-427C-8094-AEBBBC46468E}"/>
              </a:ext>
            </a:extLst>
          </p:cNvPr>
          <p:cNvSpPr>
            <a:spLocks noGrp="1"/>
          </p:cNvSpPr>
          <p:nvPr>
            <p:ph type="title"/>
          </p:nvPr>
        </p:nvSpPr>
        <p:spPr>
          <a:xfrm>
            <a:off x="296551" y="338849"/>
            <a:ext cx="5625961" cy="415372"/>
          </a:xfrm>
        </p:spPr>
        <p:txBody>
          <a:bodyPr>
            <a:normAutofit fontScale="90000"/>
          </a:bodyPr>
          <a:lstStyle/>
          <a:p>
            <a:r>
              <a:rPr lang="en-GB" sz="4400">
                <a:solidFill>
                  <a:schemeClr val="bg1"/>
                </a:solidFill>
              </a:rPr>
              <a:t>Planning</a:t>
            </a:r>
            <a:endParaRPr lang="en-GB" sz="3600" i="1">
              <a:solidFill>
                <a:schemeClr val="bg1"/>
              </a:solidFill>
            </a:endParaRPr>
          </a:p>
        </p:txBody>
      </p:sp>
      <p:pic>
        <p:nvPicPr>
          <p:cNvPr id="9" name="Graphic 8" descr="Bullseye">
            <a:extLst>
              <a:ext uri="{FF2B5EF4-FFF2-40B4-BE49-F238E27FC236}">
                <a16:creationId xmlns:a16="http://schemas.microsoft.com/office/drawing/2014/main" id="{2C4EEE40-6CB5-4718-8EA5-B9CD146E9A2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8709" y="806959"/>
            <a:ext cx="838885" cy="838885"/>
          </a:xfrm>
          <a:prstGeom prst="rect">
            <a:avLst/>
          </a:prstGeom>
        </p:spPr>
      </p:pic>
      <p:sp>
        <p:nvSpPr>
          <p:cNvPr id="10" name="Title 3">
            <a:extLst>
              <a:ext uri="{FF2B5EF4-FFF2-40B4-BE49-F238E27FC236}">
                <a16:creationId xmlns:a16="http://schemas.microsoft.com/office/drawing/2014/main" id="{1830CF79-C5EE-4D67-913D-2A62E97DF5D8}"/>
              </a:ext>
            </a:extLst>
          </p:cNvPr>
          <p:cNvSpPr txBox="1">
            <a:spLocks/>
          </p:cNvSpPr>
          <p:nvPr/>
        </p:nvSpPr>
        <p:spPr>
          <a:xfrm>
            <a:off x="905364" y="756837"/>
            <a:ext cx="3968686" cy="78655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a:solidFill>
                  <a:schemeClr val="bg1"/>
                </a:solidFill>
              </a:rPr>
              <a:t>Corporate Action Plan 2021-22</a:t>
            </a:r>
          </a:p>
        </p:txBody>
      </p:sp>
      <p:graphicFrame>
        <p:nvGraphicFramePr>
          <p:cNvPr id="11" name="Table 7">
            <a:extLst>
              <a:ext uri="{FF2B5EF4-FFF2-40B4-BE49-F238E27FC236}">
                <a16:creationId xmlns:a16="http://schemas.microsoft.com/office/drawing/2014/main" id="{A7BA06B8-8D41-4DBC-8D4D-D7A58EE6CDC3}"/>
              </a:ext>
            </a:extLst>
          </p:cNvPr>
          <p:cNvGraphicFramePr>
            <a:graphicFrameLocks noGrp="1"/>
          </p:cNvGraphicFramePr>
          <p:nvPr>
            <p:ph idx="1"/>
            <p:extLst>
              <p:ext uri="{D42A27DB-BD31-4B8C-83A1-F6EECF244321}">
                <p14:modId xmlns:p14="http://schemas.microsoft.com/office/powerpoint/2010/main" val="3480587246"/>
              </p:ext>
            </p:extLst>
          </p:nvPr>
        </p:nvGraphicFramePr>
        <p:xfrm>
          <a:off x="216545" y="1645846"/>
          <a:ext cx="4641207" cy="5028680"/>
        </p:xfrm>
        <a:graphic>
          <a:graphicData uri="http://schemas.openxmlformats.org/drawingml/2006/table">
            <a:tbl>
              <a:tblPr firstRow="1" bandRow="1">
                <a:tableStyleId>{5940675A-B579-460E-94D1-54222C63F5DA}</a:tableStyleId>
              </a:tblPr>
              <a:tblGrid>
                <a:gridCol w="846549">
                  <a:extLst>
                    <a:ext uri="{9D8B030D-6E8A-4147-A177-3AD203B41FA5}">
                      <a16:colId xmlns:a16="http://schemas.microsoft.com/office/drawing/2014/main" val="326531481"/>
                    </a:ext>
                  </a:extLst>
                </a:gridCol>
                <a:gridCol w="953495">
                  <a:extLst>
                    <a:ext uri="{9D8B030D-6E8A-4147-A177-3AD203B41FA5}">
                      <a16:colId xmlns:a16="http://schemas.microsoft.com/office/drawing/2014/main" val="3995465828"/>
                    </a:ext>
                  </a:extLst>
                </a:gridCol>
                <a:gridCol w="349889">
                  <a:extLst>
                    <a:ext uri="{9D8B030D-6E8A-4147-A177-3AD203B41FA5}">
                      <a16:colId xmlns:a16="http://schemas.microsoft.com/office/drawing/2014/main" val="847316882"/>
                    </a:ext>
                  </a:extLst>
                </a:gridCol>
                <a:gridCol w="349889">
                  <a:extLst>
                    <a:ext uri="{9D8B030D-6E8A-4147-A177-3AD203B41FA5}">
                      <a16:colId xmlns:a16="http://schemas.microsoft.com/office/drawing/2014/main" val="3196140343"/>
                    </a:ext>
                  </a:extLst>
                </a:gridCol>
                <a:gridCol w="1740019">
                  <a:extLst>
                    <a:ext uri="{9D8B030D-6E8A-4147-A177-3AD203B41FA5}">
                      <a16:colId xmlns:a16="http://schemas.microsoft.com/office/drawing/2014/main" val="3033096753"/>
                    </a:ext>
                  </a:extLst>
                </a:gridCol>
                <a:gridCol w="401366">
                  <a:extLst>
                    <a:ext uri="{9D8B030D-6E8A-4147-A177-3AD203B41FA5}">
                      <a16:colId xmlns:a16="http://schemas.microsoft.com/office/drawing/2014/main" val="4161796994"/>
                    </a:ext>
                  </a:extLst>
                </a:gridCol>
              </a:tblGrid>
              <a:tr h="387981">
                <a:tc>
                  <a:txBody>
                    <a:bodyPr/>
                    <a:lstStyle/>
                    <a:p>
                      <a:pPr algn="l"/>
                      <a:r>
                        <a:rPr lang="en-GB" sz="1200" b="1">
                          <a:solidFill>
                            <a:schemeClr val="bg1"/>
                          </a:solidFill>
                        </a:rPr>
                        <a:t>Project/</a:t>
                      </a:r>
                    </a:p>
                    <a:p>
                      <a:pPr algn="l"/>
                      <a:r>
                        <a:rPr lang="en-GB" sz="1200" b="1">
                          <a:solidFill>
                            <a:schemeClr val="bg1"/>
                          </a:solidFill>
                        </a:rPr>
                        <a: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b="1">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769496">
                <a:tc>
                  <a:txBody>
                    <a:bodyPr/>
                    <a:lstStyle/>
                    <a:p>
                      <a:pPr algn="l" fontAlgn="base"/>
                      <a:r>
                        <a:rPr lang="en-GB" sz="900">
                          <a:solidFill>
                            <a:schemeClr val="bg1"/>
                          </a:solidFill>
                          <a:effectLst/>
                        </a:rPr>
                        <a:t>DSIP: </a:t>
                      </a:r>
                      <a:r>
                        <a:rPr lang="en-GB" sz="800">
                          <a:solidFill>
                            <a:schemeClr val="bg1"/>
                          </a:solidFill>
                          <a:effectLst/>
                        </a:rPr>
                        <a:t>Planning/Land Charges/ Environmental Health system replacement</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0" i="0" kern="1200" dirty="0">
                          <a:solidFill>
                            <a:schemeClr val="bg1"/>
                          </a:solidFill>
                          <a:effectLst/>
                          <a:latin typeface="+mn-lt"/>
                          <a:ea typeface="+mn-ea"/>
                          <a:cs typeface="+mn-cs"/>
                        </a:rPr>
                        <a:t>Procurement and implementation of replacement system (to replace </a:t>
                      </a:r>
                      <a:r>
                        <a:rPr lang="en-GB" sz="900" b="0" i="0" kern="1200" dirty="0" err="1">
                          <a:solidFill>
                            <a:schemeClr val="bg1"/>
                          </a:solidFill>
                          <a:effectLst/>
                          <a:latin typeface="+mn-lt"/>
                          <a:ea typeface="+mn-ea"/>
                          <a:cs typeface="+mn-cs"/>
                        </a:rPr>
                        <a:t>Acolaid</a:t>
                      </a:r>
                      <a:r>
                        <a:rPr lang="en-GB" sz="900" b="0" i="0" kern="1200" dirty="0">
                          <a:solidFill>
                            <a:schemeClr val="bg1"/>
                          </a:solidFill>
                          <a:effectLst/>
                          <a:latin typeface="+mn-lt"/>
                          <a:ea typeface="+mn-ea"/>
                          <a:cs typeface="+mn-cs"/>
                        </a:rPr>
                        <a: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0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00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050" dirty="0">
                          <a:solidFill>
                            <a:schemeClr val="accent4"/>
                          </a:solidFill>
                          <a:effectLst/>
                        </a:rPr>
                        <a:t>Project still paused pending work on TOM</a:t>
                      </a:r>
                    </a:p>
                    <a:p>
                      <a:pPr algn="l" fontAlgn="base"/>
                      <a:endParaRPr lang="en-GB" sz="1050" dirty="0">
                        <a:solidFill>
                          <a:schemeClr val="accent4"/>
                        </a:solidFill>
                        <a:effectLst/>
                        <a:highlight>
                          <a:srgbClr val="FFFF00"/>
                        </a:highligh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endParaRPr lang="en-GB" sz="1000" dirty="0">
                        <a:solidFill>
                          <a:srgbClr val="FF0000"/>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87995111"/>
                  </a:ext>
                </a:extLst>
              </a:tr>
              <a:tr h="1241540">
                <a:tc>
                  <a:txBody>
                    <a:bodyPr/>
                    <a:lstStyle/>
                    <a:p>
                      <a:r>
                        <a:rPr lang="en-GB" sz="1600">
                          <a:solidFill>
                            <a:schemeClr val="bg1"/>
                          </a:solidFill>
                        </a:rPr>
                        <a:t>Local Plan</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a:solidFill>
                            <a:schemeClr val="bg1"/>
                          </a:solidFill>
                          <a:effectLst/>
                        </a:rPr>
                        <a:t>Progress of production of Local Plan</a:t>
                      </a:r>
                    </a:p>
                    <a:p>
                      <a:pPr algn="l" fontAlgn="base"/>
                      <a:endParaRPr lang="en-GB" sz="160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a:solidFill>
                          <a:srgbClr val="92D05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a:solidFill>
                          <a:srgbClr val="92D05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r>
                        <a:rPr lang="en-GB" sz="900" kern="1200" dirty="0">
                          <a:solidFill>
                            <a:schemeClr val="accent4"/>
                          </a:solidFill>
                          <a:effectLst/>
                          <a:latin typeface="+mn-lt"/>
                          <a:ea typeface="+mn-ea"/>
                          <a:cs typeface="+mn-cs"/>
                        </a:rPr>
                        <a:t>The planning policy team continue to collect the necessary evidence to support a Regulation 19 consultation. However, the previously envisaged timetable of April 2022 will not be achieved and a new timetable is currently under consideration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dirty="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2590137866"/>
                  </a:ext>
                </a:extLst>
              </a:tr>
              <a:tr h="2056300">
                <a:tc>
                  <a:txBody>
                    <a:bodyPr/>
                    <a:lstStyle/>
                    <a:p>
                      <a:pPr algn="l"/>
                      <a:r>
                        <a:rPr lang="en-GB" sz="1400" u="none">
                          <a:solidFill>
                            <a:schemeClr val="bg1"/>
                          </a:solidFill>
                        </a:rPr>
                        <a:t>RegenCo future model</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a:solidFill>
                            <a:schemeClr val="bg1"/>
                          </a:solidFill>
                          <a:effectLst/>
                        </a:rPr>
                        <a:t>Review of options for future delivery model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a:solidFill>
                          <a:srgbClr val="92D05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a:solidFill>
                          <a:srgbClr val="92D05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900" b="0" i="0" kern="1200" dirty="0">
                          <a:solidFill>
                            <a:schemeClr val="accent6"/>
                          </a:solidFill>
                          <a:effectLst/>
                          <a:latin typeface="+mn-lt"/>
                          <a:ea typeface="+mn-ea"/>
                          <a:cs typeface="+mn-cs"/>
                        </a:rPr>
                        <a:t>The running costs of </a:t>
                      </a:r>
                      <a:r>
                        <a:rPr lang="en-GB" sz="900" b="0" i="0" kern="1200" dirty="0" err="1">
                          <a:solidFill>
                            <a:schemeClr val="accent6"/>
                          </a:solidFill>
                          <a:effectLst/>
                          <a:latin typeface="+mn-lt"/>
                          <a:ea typeface="+mn-ea"/>
                          <a:cs typeface="+mn-cs"/>
                        </a:rPr>
                        <a:t>RegenCo</a:t>
                      </a:r>
                      <a:r>
                        <a:rPr lang="en-GB" sz="900" b="0" i="0" kern="1200" dirty="0">
                          <a:solidFill>
                            <a:schemeClr val="accent6"/>
                          </a:solidFill>
                          <a:effectLst/>
                          <a:latin typeface="+mn-lt"/>
                          <a:ea typeface="+mn-ea"/>
                          <a:cs typeface="+mn-cs"/>
                        </a:rPr>
                        <a:t> have to be reduced. The current model relies heavily on the professional services of consultants rather then being able to utilise in house resources upon which the original model was based. From April 2022 business development and related activity will be brought back in house removing our biggest single cost. The market with COVID-19 has become more challenging with a squeeze on the available margins. The return on the business development activity this year to date has been limited necessitating this decision.</a:t>
                      </a:r>
                      <a:endParaRPr lang="en-GB" sz="900" dirty="0">
                        <a:solidFill>
                          <a:schemeClr val="accent6"/>
                        </a:solidFill>
                        <a:effectLst/>
                        <a:highlight>
                          <a:srgbClr val="FFFF00"/>
                        </a:highligh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dirty="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407364380"/>
                  </a:ext>
                </a:extLst>
              </a:tr>
            </a:tbl>
          </a:graphicData>
        </a:graphic>
      </p:graphicFrame>
    </p:spTree>
    <p:extLst>
      <p:ext uri="{BB962C8B-B14F-4D97-AF65-F5344CB8AC3E}">
        <p14:creationId xmlns:p14="http://schemas.microsoft.com/office/powerpoint/2010/main" val="265530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Chart 24">
            <a:extLst>
              <a:ext uri="{FF2B5EF4-FFF2-40B4-BE49-F238E27FC236}">
                <a16:creationId xmlns:a16="http://schemas.microsoft.com/office/drawing/2014/main" id="{43C7C561-ABEB-49A4-B09D-6E3494E92839}"/>
              </a:ext>
            </a:extLst>
          </p:cNvPr>
          <p:cNvGraphicFramePr/>
          <p:nvPr>
            <p:extLst>
              <p:ext uri="{D42A27DB-BD31-4B8C-83A1-F6EECF244321}">
                <p14:modId xmlns:p14="http://schemas.microsoft.com/office/powerpoint/2010/main" val="4282047064"/>
              </p:ext>
            </p:extLst>
          </p:nvPr>
        </p:nvGraphicFramePr>
        <p:xfrm>
          <a:off x="-529425" y="633865"/>
          <a:ext cx="4818780" cy="40899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287016565"/>
              </p:ext>
            </p:extLst>
          </p:nvPr>
        </p:nvGraphicFramePr>
        <p:xfrm>
          <a:off x="4556760" y="485897"/>
          <a:ext cx="7379408" cy="4335780"/>
        </p:xfrm>
        <a:graphic>
          <a:graphicData uri="http://schemas.openxmlformats.org/drawingml/2006/table">
            <a:tbl>
              <a:tblPr firstRow="1" bandRow="1">
                <a:tableStyleId>{5940675A-B579-460E-94D1-54222C63F5DA}</a:tableStyleId>
              </a:tblPr>
              <a:tblGrid>
                <a:gridCol w="980775">
                  <a:extLst>
                    <a:ext uri="{9D8B030D-6E8A-4147-A177-3AD203B41FA5}">
                      <a16:colId xmlns:a16="http://schemas.microsoft.com/office/drawing/2014/main" val="326531481"/>
                    </a:ext>
                  </a:extLst>
                </a:gridCol>
                <a:gridCol w="1339924">
                  <a:extLst>
                    <a:ext uri="{9D8B030D-6E8A-4147-A177-3AD203B41FA5}">
                      <a16:colId xmlns:a16="http://schemas.microsoft.com/office/drawing/2014/main" val="3995465828"/>
                    </a:ext>
                  </a:extLst>
                </a:gridCol>
                <a:gridCol w="416258">
                  <a:extLst>
                    <a:ext uri="{9D8B030D-6E8A-4147-A177-3AD203B41FA5}">
                      <a16:colId xmlns:a16="http://schemas.microsoft.com/office/drawing/2014/main" val="2488018677"/>
                    </a:ext>
                  </a:extLst>
                </a:gridCol>
                <a:gridCol w="394537">
                  <a:extLst>
                    <a:ext uri="{9D8B030D-6E8A-4147-A177-3AD203B41FA5}">
                      <a16:colId xmlns:a16="http://schemas.microsoft.com/office/drawing/2014/main" val="2265108977"/>
                    </a:ext>
                  </a:extLst>
                </a:gridCol>
                <a:gridCol w="3847554">
                  <a:extLst>
                    <a:ext uri="{9D8B030D-6E8A-4147-A177-3AD203B41FA5}">
                      <a16:colId xmlns:a16="http://schemas.microsoft.com/office/drawing/2014/main" val="3033096753"/>
                    </a:ext>
                  </a:extLst>
                </a:gridCol>
                <a:gridCol w="400360">
                  <a:extLst>
                    <a:ext uri="{9D8B030D-6E8A-4147-A177-3AD203B41FA5}">
                      <a16:colId xmlns:a16="http://schemas.microsoft.com/office/drawing/2014/main" val="4161796994"/>
                    </a:ext>
                  </a:extLst>
                </a:gridCol>
              </a:tblGrid>
              <a:tr h="490108">
                <a:tc>
                  <a:txBody>
                    <a:bodyPr/>
                    <a:lstStyle/>
                    <a:p>
                      <a:pPr algn="l"/>
                      <a:r>
                        <a:rPr lang="en-GB" sz="1400" b="1">
                          <a:solidFill>
                            <a:schemeClr val="bg1"/>
                          </a:solidFill>
                        </a:rPr>
                        <a:t>Project/</a:t>
                      </a:r>
                    </a:p>
                    <a:p>
                      <a:pPr algn="l"/>
                      <a:r>
                        <a:rPr lang="en-GB" sz="1400" b="1">
                          <a:solidFill>
                            <a:schemeClr val="bg1"/>
                          </a:solidFill>
                        </a:rPr>
                        <a: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994631">
                <a:tc>
                  <a:txBody>
                    <a:bodyPr/>
                    <a:lstStyle/>
                    <a:p>
                      <a:pPr algn="l" fontAlgn="base"/>
                      <a:r>
                        <a:rPr lang="en-GB" sz="1050" b="0" i="0" kern="1200">
                          <a:solidFill>
                            <a:schemeClr val="bg1"/>
                          </a:solidFill>
                          <a:effectLst/>
                          <a:latin typeface="+mn-lt"/>
                          <a:ea typeface="+mn-ea"/>
                          <a:cs typeface="+mn-cs"/>
                        </a:rPr>
                        <a:t>Property management system</a:t>
                      </a:r>
                      <a:endParaRPr lang="en-GB" sz="105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a:solidFill>
                            <a:schemeClr val="bg1"/>
                          </a:solidFill>
                          <a:effectLst/>
                        </a:rPr>
                        <a:t>Procurement and implementation of new property management system</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9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9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900" b="0" i="0" kern="1200" dirty="0">
                          <a:solidFill>
                            <a:schemeClr val="accent4"/>
                          </a:solidFill>
                          <a:effectLst/>
                          <a:latin typeface="+mn-lt"/>
                          <a:ea typeface="+mn-ea"/>
                          <a:cs typeface="+mn-cs"/>
                        </a:rPr>
                        <a:t>Procurement, Legal and technical specification ready to advertise to the market. Capita requested to quote for the cost and time to allow interaction and flow of information with finance and IT systems prior to procurement. Capita to be involved in advising on additional technical requirements.</a:t>
                      </a:r>
                      <a:br>
                        <a:rPr lang="en-GB" sz="900" dirty="0">
                          <a:solidFill>
                            <a:schemeClr val="accent4"/>
                          </a:solidFill>
                        </a:rPr>
                      </a:br>
                      <a:r>
                        <a:rPr lang="en-GB" sz="900" b="0" i="0" kern="1200" dirty="0">
                          <a:solidFill>
                            <a:schemeClr val="accent4"/>
                          </a:solidFill>
                          <a:effectLst/>
                          <a:latin typeface="+mn-lt"/>
                          <a:ea typeface="+mn-ea"/>
                          <a:cs typeface="+mn-cs"/>
                        </a:rPr>
                        <a:t>Additional capital funding likely required – funding sources being secured but current shortfall does represent a risk to the project. Firm figures only known through procurement process.</a:t>
                      </a:r>
                      <a:endParaRPr lang="en-GB" sz="900" dirty="0">
                        <a:solidFill>
                          <a:schemeClr val="accent4"/>
                        </a:solidFill>
                        <a:effectLst/>
                        <a:highlight>
                          <a:srgbClr val="FFFF00"/>
                        </a:highligh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87995111"/>
                  </a:ext>
                </a:extLst>
              </a:tr>
              <a:tr h="843274">
                <a:tc>
                  <a:txBody>
                    <a:bodyPr/>
                    <a:lstStyle/>
                    <a:p>
                      <a:pPr algn="l" fontAlgn="base"/>
                      <a:r>
                        <a:rPr lang="en-GB" sz="1050" dirty="0">
                          <a:solidFill>
                            <a:schemeClr val="bg1"/>
                          </a:solidFill>
                          <a:effectLst/>
                        </a:rPr>
                        <a:t>Estates and Facilities team options including accommodation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a:solidFill>
                            <a:schemeClr val="bg1"/>
                          </a:solidFill>
                          <a:effectLst/>
                        </a:rPr>
                        <a:t>Consideration of business case as per budget challenge proposal</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9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9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200" dirty="0">
                          <a:solidFill>
                            <a:schemeClr val="accent6"/>
                          </a:solidFill>
                          <a:effectLst/>
                        </a:rPr>
                        <a:t>Limited progress due to other priorities. Will move forward as part of transformation.</a:t>
                      </a:r>
                    </a:p>
                    <a:p>
                      <a:pPr algn="l" fontAlgn="base"/>
                      <a:endParaRPr lang="en-GB" sz="1200" dirty="0">
                        <a:solidFill>
                          <a:schemeClr val="accent6"/>
                        </a:solidFill>
                        <a:effectLst/>
                        <a:highlight>
                          <a:srgbClr val="FFFF00"/>
                        </a:highlight>
                      </a:endParaRPr>
                    </a:p>
                    <a:p>
                      <a:pPr algn="l" fontAlgn="base"/>
                      <a:endParaRPr lang="en-GB" sz="900" dirty="0">
                        <a:solidFill>
                          <a:schemeClr val="accent6"/>
                        </a:solidFill>
                        <a:effectLst/>
                        <a:highlight>
                          <a:srgbClr val="FFFF00"/>
                        </a:highligh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2470608"/>
                  </a:ext>
                </a:extLst>
              </a:tr>
              <a:tr h="908142">
                <a:tc>
                  <a:txBody>
                    <a:bodyPr/>
                    <a:lstStyle/>
                    <a:p>
                      <a:pPr algn="l" fontAlgn="base"/>
                      <a:r>
                        <a:rPr lang="en-GB" sz="1100">
                          <a:solidFill>
                            <a:schemeClr val="bg1"/>
                          </a:solidFill>
                          <a:effectLst/>
                        </a:rPr>
                        <a:t>Future operational estate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a:solidFill>
                            <a:schemeClr val="bg1"/>
                          </a:solidFill>
                          <a:effectLst/>
                        </a:rPr>
                        <a:t>Review of Penns Place and strategy for accommodation needs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9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90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50" dirty="0">
                          <a:solidFill>
                            <a:schemeClr val="accent6"/>
                          </a:solidFill>
                          <a:effectLst/>
                        </a:rPr>
                        <a:t>We continue to progress all due diligence ahead of submitting a formal planning application later this year. The future working styles trial and general accommodation needs will prominently feature as part of a new transformation workstream, focussed on EHDC rather than a consolidated workforce.</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872660941"/>
                  </a:ext>
                </a:extLst>
              </a:tr>
              <a:tr h="897284">
                <a:tc>
                  <a:txBody>
                    <a:bodyPr/>
                    <a:lstStyle/>
                    <a:p>
                      <a:pPr algn="l" fontAlgn="base"/>
                      <a:r>
                        <a:rPr lang="en-GB" sz="1100">
                          <a:solidFill>
                            <a:schemeClr val="bg1"/>
                          </a:solidFill>
                          <a:effectLst/>
                        </a:rPr>
                        <a:t>Property investment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a:solidFill>
                            <a:schemeClr val="bg1"/>
                          </a:solidFill>
                          <a:effectLst/>
                        </a:rPr>
                        <a:t>Continued property investment as per Commercial Investment Strategy</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70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70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tc>
                  <a:txBody>
                    <a:bodyPr/>
                    <a:lstStyle/>
                    <a:p>
                      <a:r>
                        <a:rPr lang="en-GB" sz="900" dirty="0">
                          <a:solidFill>
                            <a:srgbClr val="FF0000"/>
                          </a:solidFill>
                        </a:rPr>
                        <a:t>Following feedback from finance as to the overarching need to maintain access to PWLB funding, there is currently no latitude to continue to grow the investment portfolio through debt funded acquisitions. Focus is now on intensive asset management and opportunities to divest on under-performing assets and re-invest proceeds into PWLB compliant development / re-generation opportunities.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extLst>
                  <a:ext uri="{0D108BD9-81ED-4DB2-BD59-A6C34878D82A}">
                    <a16:rowId xmlns:a16="http://schemas.microsoft.com/office/drawing/2014/main" val="836097236"/>
                  </a:ext>
                </a:extLst>
              </a:tr>
            </a:tbl>
          </a:graphicData>
        </a:graphic>
      </p:graphicFrame>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a:solidFill>
                  <a:schemeClr val="bg1"/>
                </a:solidFill>
              </a:rPr>
              <a:t>Property</a:t>
            </a:r>
            <a:br>
              <a:rPr lang="en-GB" sz="3600">
                <a:solidFill>
                  <a:schemeClr val="bg1"/>
                </a:solidFill>
              </a:rPr>
            </a:br>
            <a:r>
              <a:rPr lang="en-GB" sz="2200" i="1">
                <a:solidFill>
                  <a:schemeClr val="bg1"/>
                </a:solidFill>
              </a:rPr>
              <a:t>Head of Service: Clare Chester</a:t>
            </a:r>
            <a:endParaRPr lang="en-GB" sz="3600" i="1">
              <a:solidFill>
                <a:schemeClr val="bg1"/>
              </a:solidFill>
            </a:endParaRP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3984885049"/>
              </p:ext>
            </p:extLst>
          </p:nvPr>
        </p:nvGraphicFramePr>
        <p:xfrm>
          <a:off x="140855" y="5129451"/>
          <a:ext cx="8034759" cy="1664970"/>
        </p:xfrm>
        <a:graphic>
          <a:graphicData uri="http://schemas.openxmlformats.org/drawingml/2006/table">
            <a:tbl>
              <a:tblPr firstRow="1" bandRow="1">
                <a:tableStyleId>{9D7B26C5-4107-4FEC-AEDC-1716B250A1EF}</a:tableStyleId>
              </a:tblPr>
              <a:tblGrid>
                <a:gridCol w="3557620">
                  <a:extLst>
                    <a:ext uri="{9D8B030D-6E8A-4147-A177-3AD203B41FA5}">
                      <a16:colId xmlns:a16="http://schemas.microsoft.com/office/drawing/2014/main" val="1632953638"/>
                    </a:ext>
                  </a:extLst>
                </a:gridCol>
                <a:gridCol w="960288">
                  <a:extLst>
                    <a:ext uri="{9D8B030D-6E8A-4147-A177-3AD203B41FA5}">
                      <a16:colId xmlns:a16="http://schemas.microsoft.com/office/drawing/2014/main" val="3276194889"/>
                    </a:ext>
                  </a:extLst>
                </a:gridCol>
                <a:gridCol w="1254921">
                  <a:extLst>
                    <a:ext uri="{9D8B030D-6E8A-4147-A177-3AD203B41FA5}">
                      <a16:colId xmlns:a16="http://schemas.microsoft.com/office/drawing/2014/main" val="3436727633"/>
                    </a:ext>
                  </a:extLst>
                </a:gridCol>
                <a:gridCol w="1130965">
                  <a:extLst>
                    <a:ext uri="{9D8B030D-6E8A-4147-A177-3AD203B41FA5}">
                      <a16:colId xmlns:a16="http://schemas.microsoft.com/office/drawing/2014/main" val="3183663572"/>
                    </a:ext>
                  </a:extLst>
                </a:gridCol>
                <a:gridCol w="1130965">
                  <a:extLst>
                    <a:ext uri="{9D8B030D-6E8A-4147-A177-3AD203B41FA5}">
                      <a16:colId xmlns:a16="http://schemas.microsoft.com/office/drawing/2014/main" val="4086766542"/>
                    </a:ext>
                  </a:extLst>
                </a:gridCol>
              </a:tblGrid>
              <a:tr h="289527">
                <a:tc>
                  <a:txBody>
                    <a:bodyPr/>
                    <a:lstStyle/>
                    <a:p>
                      <a:r>
                        <a:rPr lang="en-GB" sz="1600"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526276">
                <a:tc>
                  <a:txBody>
                    <a:bodyPr/>
                    <a:lstStyle/>
                    <a:p>
                      <a:pPr algn="l" fontAlgn="ctr"/>
                      <a:r>
                        <a:rPr lang="en-GB" sz="1200" b="0" i="0" u="none" strike="noStrike">
                          <a:solidFill>
                            <a:schemeClr val="bg1"/>
                          </a:solidFill>
                          <a:effectLst/>
                          <a:latin typeface="Calibri" panose="020F0502020204030204" pitchFamily="34" charset="0"/>
                        </a:rPr>
                        <a:t>Rent arrears for all tenanted commercial property – average across quarter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b="0" i="0" u="none" strike="noStrike">
                          <a:solidFill>
                            <a:schemeClr val="bg1"/>
                          </a:solidFill>
                          <a:effectLst/>
                          <a:latin typeface="Calibri" panose="020F0502020204030204" pitchFamily="34" charset="0"/>
                        </a:rPr>
                        <a:t>Below 10%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dirty="0">
                          <a:solidFill>
                            <a:schemeClr val="accent6"/>
                          </a:solidFill>
                          <a:effectLst/>
                          <a:latin typeface="Calibri" panose="020F0502020204030204" pitchFamily="34" charset="0"/>
                        </a:rPr>
                        <a:t>£659,797</a:t>
                      </a:r>
                    </a:p>
                    <a:p>
                      <a:pPr algn="ctr" fontAlgn="ctr"/>
                      <a:r>
                        <a:rPr lang="en-GB" sz="1200" b="0" i="0" u="none" strike="noStrike" dirty="0">
                          <a:solidFill>
                            <a:schemeClr val="accent6"/>
                          </a:solidFill>
                          <a:effectLst/>
                          <a:latin typeface="Calibri" panose="020F0502020204030204" pitchFamily="34" charset="0"/>
                        </a:rPr>
                        <a:t>5.81%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0" dirty="0">
                          <a:solidFill>
                            <a:schemeClr val="accent6"/>
                          </a:solidFill>
                          <a:effectLst/>
                          <a:latin typeface="Calibri" panose="020F0502020204030204" pitchFamily="34" charset="0"/>
                          <a:ea typeface="Calibri" panose="020F0502020204030204" pitchFamily="34" charset="0"/>
                        </a:rPr>
                        <a:t>£785,154</a:t>
                      </a:r>
                      <a:br>
                        <a:rPr lang="en-GB" sz="1200" b="0" dirty="0">
                          <a:solidFill>
                            <a:schemeClr val="accent6"/>
                          </a:solidFill>
                          <a:effectLst/>
                          <a:latin typeface="Calibri" panose="020F0502020204030204" pitchFamily="34" charset="0"/>
                          <a:ea typeface="Calibri" panose="020F0502020204030204" pitchFamily="34" charset="0"/>
                        </a:rPr>
                      </a:br>
                      <a:r>
                        <a:rPr lang="en-GB" sz="1200" b="0" dirty="0">
                          <a:solidFill>
                            <a:schemeClr val="accent6"/>
                          </a:solidFill>
                          <a:effectLst/>
                          <a:latin typeface="Calibri" panose="020F0502020204030204" pitchFamily="34" charset="0"/>
                          <a:ea typeface="Calibri" panose="020F0502020204030204" pitchFamily="34" charset="0"/>
                        </a:rPr>
                        <a:t>7.8%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600" b="1" dirty="0">
                          <a:solidFill>
                            <a:schemeClr val="accent6"/>
                          </a:solidFill>
                          <a:effectLst/>
                          <a:latin typeface="Calibri" panose="020F0502020204030204" pitchFamily="34" charset="0"/>
                          <a:ea typeface="Calibri" panose="020F0502020204030204" pitchFamily="34" charset="0"/>
                        </a:rPr>
                        <a:t>£265,228</a:t>
                      </a:r>
                    </a:p>
                    <a:p>
                      <a:pPr algn="ctr"/>
                      <a:r>
                        <a:rPr lang="en-GB" sz="1200" b="1" dirty="0">
                          <a:solidFill>
                            <a:schemeClr val="accent6"/>
                          </a:solidFill>
                          <a:effectLst/>
                          <a:latin typeface="Calibri" panose="020F0502020204030204" pitchFamily="34" charset="0"/>
                          <a:ea typeface="Calibri" panose="020F0502020204030204" pitchFamily="34" charset="0"/>
                        </a:rPr>
                        <a:t>2.69%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658975">
                <a:tc>
                  <a:txBody>
                    <a:bodyPr/>
                    <a:lstStyle/>
                    <a:p>
                      <a:pPr algn="l" fontAlgn="ctr"/>
                      <a:r>
                        <a:rPr lang="en-GB" sz="1200" b="0" i="0" u="none" strike="noStrike">
                          <a:solidFill>
                            <a:schemeClr val="bg1"/>
                          </a:solidFill>
                          <a:effectLst/>
                          <a:latin typeface="Calibri" panose="020F0502020204030204" pitchFamily="34" charset="0"/>
                        </a:rPr>
                        <a:t>Rent arrears over 90 days (aged debts) for all tenanted commercial property – at end of quarter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b="0" i="0" u="none" strike="noStrike">
                          <a:solidFill>
                            <a:schemeClr val="bg1"/>
                          </a:solidFill>
                          <a:effectLst/>
                          <a:latin typeface="Calibri" panose="020F0502020204030204" pitchFamily="34" charset="0"/>
                        </a:rPr>
                        <a:t>Below 5%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0" i="0" u="none" strike="noStrike" dirty="0">
                          <a:solidFill>
                            <a:schemeClr val="accent6"/>
                          </a:solidFill>
                          <a:effectLst/>
                          <a:latin typeface="Calibri" panose="020F0502020204030204" pitchFamily="34" charset="0"/>
                        </a:rPr>
                        <a:t>£178,073</a:t>
                      </a:r>
                    </a:p>
                    <a:p>
                      <a:pPr algn="ctr" fontAlgn="ctr"/>
                      <a:r>
                        <a:rPr lang="en-GB" sz="1200" b="0" i="0" u="none" strike="noStrike" dirty="0">
                          <a:solidFill>
                            <a:schemeClr val="accent6"/>
                          </a:solidFill>
                          <a:effectLst/>
                          <a:latin typeface="Calibri" panose="020F0502020204030204" pitchFamily="34" charset="0"/>
                        </a:rPr>
                        <a:t>1.57%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b="0" i="0" u="none" strike="noStrike" dirty="0">
                          <a:solidFill>
                            <a:schemeClr val="accent6"/>
                          </a:solidFill>
                          <a:effectLst/>
                          <a:latin typeface="Calibri" panose="020F0502020204030204" pitchFamily="34" charset="0"/>
                        </a:rPr>
                        <a:t>£109,421</a:t>
                      </a:r>
                      <a:br>
                        <a:rPr lang="en-GB" sz="1200" b="0" i="0" u="none" strike="noStrike" dirty="0">
                          <a:solidFill>
                            <a:schemeClr val="accent6"/>
                          </a:solidFill>
                          <a:effectLst/>
                          <a:latin typeface="Calibri" panose="020F0502020204030204" pitchFamily="34" charset="0"/>
                        </a:rPr>
                      </a:br>
                      <a:r>
                        <a:rPr lang="en-GB" sz="1200" b="0" i="0" u="none" strike="noStrike" dirty="0">
                          <a:solidFill>
                            <a:schemeClr val="accent6"/>
                          </a:solidFill>
                          <a:effectLst/>
                          <a:latin typeface="Calibri" panose="020F0502020204030204" pitchFamily="34" charset="0"/>
                        </a:rPr>
                        <a:t>1.09%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b="1" i="0" u="none" strike="noStrike" dirty="0">
                          <a:solidFill>
                            <a:schemeClr val="accent6"/>
                          </a:solidFill>
                          <a:effectLst/>
                          <a:latin typeface="Calibri" panose="020F0502020204030204" pitchFamily="34" charset="0"/>
                        </a:rPr>
                        <a:t>£246,677</a:t>
                      </a:r>
                    </a:p>
                    <a:p>
                      <a:pPr marL="0" marR="0" lvl="0" indent="0" algn="ctr" defTabSz="914400" rtl="0" eaLnBrk="1" fontAlgn="ctr" latinLnBrk="0" hangingPunct="1">
                        <a:lnSpc>
                          <a:spcPct val="100000"/>
                        </a:lnSpc>
                        <a:spcBef>
                          <a:spcPts val="0"/>
                        </a:spcBef>
                        <a:spcAft>
                          <a:spcPts val="0"/>
                        </a:spcAft>
                        <a:buClrTx/>
                        <a:buSzTx/>
                        <a:buFontTx/>
                        <a:buNone/>
                        <a:tabLst/>
                        <a:defRPr/>
                      </a:pPr>
                      <a:r>
                        <a:rPr lang="en-GB" sz="1200" b="1" i="0" u="none" strike="noStrike" dirty="0">
                          <a:solidFill>
                            <a:schemeClr val="accent6"/>
                          </a:solidFill>
                          <a:effectLst/>
                          <a:latin typeface="Calibri" panose="020F0502020204030204" pitchFamily="34" charset="0"/>
                        </a:rPr>
                        <a:t>2.5%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522454" y="4614267"/>
            <a:ext cx="4141828" cy="5408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336" y="4619336"/>
            <a:ext cx="540895" cy="540895"/>
          </a:xfrm>
          <a:prstGeom prst="rect">
            <a:avLst/>
          </a:prstGeom>
        </p:spPr>
      </p:pic>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98777" y="-11473"/>
            <a:ext cx="509800" cy="51158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6596109" y="-27572"/>
            <a:ext cx="4716760" cy="51346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2021-22</a:t>
            </a:r>
          </a:p>
        </p:txBody>
      </p:sp>
      <p:pic>
        <p:nvPicPr>
          <p:cNvPr id="19" name="Graphic 18" descr="Coins">
            <a:extLst>
              <a:ext uri="{FF2B5EF4-FFF2-40B4-BE49-F238E27FC236}">
                <a16:creationId xmlns:a16="http://schemas.microsoft.com/office/drawing/2014/main" id="{50F396B4-B077-419F-9396-2D24FDDC971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7508" y="1291473"/>
            <a:ext cx="601358" cy="601358"/>
          </a:xfrm>
          <a:prstGeom prst="rect">
            <a:avLst/>
          </a:prstGeom>
        </p:spPr>
      </p:pic>
      <p:sp>
        <p:nvSpPr>
          <p:cNvPr id="21" name="Title 3">
            <a:extLst>
              <a:ext uri="{FF2B5EF4-FFF2-40B4-BE49-F238E27FC236}">
                <a16:creationId xmlns:a16="http://schemas.microsoft.com/office/drawing/2014/main" id="{CE56184A-7076-4B4D-B86B-FBB03DD58CC2}"/>
              </a:ext>
            </a:extLst>
          </p:cNvPr>
          <p:cNvSpPr txBox="1">
            <a:spLocks/>
          </p:cNvSpPr>
          <p:nvPr/>
        </p:nvSpPr>
        <p:spPr>
          <a:xfrm>
            <a:off x="758866" y="1315344"/>
            <a:ext cx="4299098" cy="369872"/>
          </a:xfrm>
          <a:prstGeom prst="rect">
            <a:avLst/>
          </a:prstGeom>
        </p:spPr>
        <p:txBody>
          <a:bodyPr vert="horz" lIns="91440" tIns="45720" rIns="91440" bIns="45720" rtlCol="0" anchor="b">
            <a:normAutofit fontScale="85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sp>
        <p:nvSpPr>
          <p:cNvPr id="22" name="TextBox 21">
            <a:extLst>
              <a:ext uri="{FF2B5EF4-FFF2-40B4-BE49-F238E27FC236}">
                <a16:creationId xmlns:a16="http://schemas.microsoft.com/office/drawing/2014/main" id="{04656C06-5201-4824-B8E2-B8CB99B6D20E}"/>
              </a:ext>
            </a:extLst>
          </p:cNvPr>
          <p:cNvSpPr txBox="1"/>
          <p:nvPr/>
        </p:nvSpPr>
        <p:spPr>
          <a:xfrm>
            <a:off x="758866" y="1668484"/>
            <a:ext cx="2197694" cy="369332"/>
          </a:xfrm>
          <a:prstGeom prst="rect">
            <a:avLst/>
          </a:prstGeom>
          <a:noFill/>
        </p:spPr>
        <p:txBody>
          <a:bodyPr wrap="square" rtlCol="0">
            <a:spAutoFit/>
          </a:bodyPr>
          <a:lstStyle/>
          <a:p>
            <a:r>
              <a:rPr lang="en-GB" dirty="0">
                <a:solidFill>
                  <a:schemeClr val="accent4"/>
                </a:solidFill>
              </a:rPr>
              <a:t>Variance of £40,000</a:t>
            </a:r>
          </a:p>
        </p:txBody>
      </p:sp>
      <p:sp>
        <p:nvSpPr>
          <p:cNvPr id="13" name="Speech Bubble: Rectangle with Corners Rounded 12">
            <a:extLst>
              <a:ext uri="{FF2B5EF4-FFF2-40B4-BE49-F238E27FC236}">
                <a16:creationId xmlns:a16="http://schemas.microsoft.com/office/drawing/2014/main" id="{E308E4CA-1C34-46A1-82B8-6A71756AD6DC}"/>
              </a:ext>
            </a:extLst>
          </p:cNvPr>
          <p:cNvSpPr/>
          <p:nvPr/>
        </p:nvSpPr>
        <p:spPr>
          <a:xfrm>
            <a:off x="8812771" y="4930194"/>
            <a:ext cx="1645679" cy="1141996"/>
          </a:xfrm>
          <a:prstGeom prst="wedgeRoundRectCallout">
            <a:avLst>
              <a:gd name="adj1" fmla="val -97218"/>
              <a:gd name="adj2" fmla="val -50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Not directly comparable with previous quarters as different methodology now being used, but trend is correct</a:t>
            </a:r>
          </a:p>
        </p:txBody>
      </p:sp>
    </p:spTree>
    <p:extLst>
      <p:ext uri="{BB962C8B-B14F-4D97-AF65-F5344CB8AC3E}">
        <p14:creationId xmlns:p14="http://schemas.microsoft.com/office/powerpoint/2010/main" val="39356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a:solidFill>
                  <a:schemeClr val="bg1"/>
                </a:solidFill>
              </a:rPr>
              <a:t>Regeneration &amp; Economy</a:t>
            </a:r>
            <a:br>
              <a:rPr lang="en-GB" sz="3600">
                <a:solidFill>
                  <a:schemeClr val="bg1"/>
                </a:solidFill>
              </a:rPr>
            </a:br>
            <a:r>
              <a:rPr lang="en-GB" sz="2200" i="1">
                <a:solidFill>
                  <a:schemeClr val="bg1"/>
                </a:solidFill>
              </a:rPr>
              <a:t>Head of Service: Clare Chester</a:t>
            </a:r>
            <a:endParaRPr lang="en-GB" sz="3600" i="1">
              <a:solidFill>
                <a:schemeClr val="bg1"/>
              </a:solidFill>
            </a:endParaRP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00396" y="936859"/>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257294" y="782446"/>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2021-22</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3736250197"/>
              </p:ext>
            </p:extLst>
          </p:nvPr>
        </p:nvGraphicFramePr>
        <p:xfrm>
          <a:off x="4716247" y="1892836"/>
          <a:ext cx="7051537" cy="3909060"/>
        </p:xfrm>
        <a:graphic>
          <a:graphicData uri="http://schemas.openxmlformats.org/drawingml/2006/table">
            <a:tbl>
              <a:tblPr firstRow="1" bandRow="1">
                <a:tableStyleId>{5940675A-B579-460E-94D1-54222C63F5DA}</a:tableStyleId>
              </a:tblPr>
              <a:tblGrid>
                <a:gridCol w="1290980">
                  <a:extLst>
                    <a:ext uri="{9D8B030D-6E8A-4147-A177-3AD203B41FA5}">
                      <a16:colId xmlns:a16="http://schemas.microsoft.com/office/drawing/2014/main" val="326531481"/>
                    </a:ext>
                  </a:extLst>
                </a:gridCol>
                <a:gridCol w="1254442">
                  <a:extLst>
                    <a:ext uri="{9D8B030D-6E8A-4147-A177-3AD203B41FA5}">
                      <a16:colId xmlns:a16="http://schemas.microsoft.com/office/drawing/2014/main" val="3995465828"/>
                    </a:ext>
                  </a:extLst>
                </a:gridCol>
                <a:gridCol w="462804">
                  <a:extLst>
                    <a:ext uri="{9D8B030D-6E8A-4147-A177-3AD203B41FA5}">
                      <a16:colId xmlns:a16="http://schemas.microsoft.com/office/drawing/2014/main" val="1179892270"/>
                    </a:ext>
                  </a:extLst>
                </a:gridCol>
                <a:gridCol w="462804">
                  <a:extLst>
                    <a:ext uri="{9D8B030D-6E8A-4147-A177-3AD203B41FA5}">
                      <a16:colId xmlns:a16="http://schemas.microsoft.com/office/drawing/2014/main" val="494290524"/>
                    </a:ext>
                  </a:extLst>
                </a:gridCol>
                <a:gridCol w="3154374">
                  <a:extLst>
                    <a:ext uri="{9D8B030D-6E8A-4147-A177-3AD203B41FA5}">
                      <a16:colId xmlns:a16="http://schemas.microsoft.com/office/drawing/2014/main" val="3033096753"/>
                    </a:ext>
                  </a:extLst>
                </a:gridCol>
                <a:gridCol w="426133">
                  <a:extLst>
                    <a:ext uri="{9D8B030D-6E8A-4147-A177-3AD203B41FA5}">
                      <a16:colId xmlns:a16="http://schemas.microsoft.com/office/drawing/2014/main" val="4161796994"/>
                    </a:ext>
                  </a:extLst>
                </a:gridCol>
              </a:tblGrid>
              <a:tr h="439243">
                <a:tc>
                  <a:txBody>
                    <a:bodyPr/>
                    <a:lstStyle/>
                    <a:p>
                      <a:pPr algn="l"/>
                      <a:r>
                        <a:rPr lang="en-GB" sz="1400" b="1">
                          <a:solidFill>
                            <a:schemeClr val="bg1"/>
                          </a:solidFill>
                        </a:rPr>
                        <a:t>Project/ 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830235">
                <a:tc>
                  <a:txBody>
                    <a:bodyPr/>
                    <a:lstStyle/>
                    <a:p>
                      <a:pPr algn="l" fontAlgn="base"/>
                      <a:r>
                        <a:rPr lang="en-GB" sz="1400">
                          <a:solidFill>
                            <a:schemeClr val="bg1"/>
                          </a:solidFill>
                          <a:effectLst/>
                        </a:rPr>
                        <a:t>Review of shared Regeneration arrangements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a:solidFill>
                            <a:schemeClr val="bg1"/>
                          </a:solidFill>
                          <a:effectLst/>
                        </a:rPr>
                        <a:t>Consideration of a business case as per budget challenge proposal</a:t>
                      </a:r>
                    </a:p>
                    <a:p>
                      <a:pPr algn="l" fontAlgn="base"/>
                      <a:endParaRPr lang="en-GB" sz="120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1200">
                        <a:solidFill>
                          <a:schemeClr val="accent4"/>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200">
                        <a:solidFill>
                          <a:schemeClr val="accent4"/>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b="0" i="0" kern="1200" dirty="0">
                          <a:solidFill>
                            <a:schemeClr val="accent6"/>
                          </a:solidFill>
                          <a:effectLst/>
                          <a:latin typeface="+mn-lt"/>
                          <a:ea typeface="+mn-ea"/>
                          <a:cs typeface="+mn-cs"/>
                        </a:rPr>
                        <a:t>Joining of two teams now complete and working effectively.</a:t>
                      </a:r>
                      <a:endParaRPr lang="en-GB" sz="1400" dirty="0">
                        <a:solidFill>
                          <a:schemeClr val="accent6"/>
                        </a:solidFill>
                        <a:effectLst/>
                        <a:highlight>
                          <a:srgbClr val="FFFF00"/>
                        </a:highligh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r h="566554">
                <a:tc>
                  <a:txBody>
                    <a:bodyPr/>
                    <a:lstStyle/>
                    <a:p>
                      <a:pPr algn="l" fontAlgn="base"/>
                      <a:r>
                        <a:rPr lang="en-GB" sz="1400">
                          <a:solidFill>
                            <a:schemeClr val="bg1"/>
                          </a:solidFill>
                          <a:effectLst/>
                        </a:rPr>
                        <a:t>Whitehill and Bordon town centre</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bg1"/>
                          </a:solidFill>
                          <a:effectLst/>
                        </a:rPr>
                        <a:t>Redevelopment of town centre site</a:t>
                      </a:r>
                    </a:p>
                    <a:p>
                      <a:pPr algn="l" fontAlgn="base"/>
                      <a:endParaRPr lang="en-GB" sz="14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20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20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400" b="0" i="0" kern="1200" dirty="0">
                          <a:solidFill>
                            <a:schemeClr val="accent4"/>
                          </a:solidFill>
                          <a:effectLst/>
                          <a:latin typeface="+mn-lt"/>
                          <a:ea typeface="+mn-ea"/>
                          <a:cs typeface="+mn-cs"/>
                        </a:rPr>
                        <a:t>The revised planning application for the next stage of the town centre has now been received. Progress continues on bringing forward the Health Hub.</a:t>
                      </a:r>
                      <a:endParaRPr lang="en-GB" sz="1400" dirty="0">
                        <a:solidFill>
                          <a:schemeClr val="accent4"/>
                        </a:solidFill>
                        <a:effectLst/>
                        <a:highlight>
                          <a:srgbClr val="FFFF00"/>
                        </a:highligh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69104792"/>
                  </a:ext>
                </a:extLst>
              </a:tr>
              <a:tr h="798623">
                <a:tc>
                  <a:txBody>
                    <a:bodyPr/>
                    <a:lstStyle/>
                    <a:p>
                      <a:pPr algn="l" fontAlgn="base"/>
                      <a:r>
                        <a:rPr lang="en-GB" sz="1400">
                          <a:solidFill>
                            <a:schemeClr val="bg1"/>
                          </a:solidFill>
                          <a:effectLst/>
                        </a:rPr>
                        <a:t>Enhance East Hants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400">
                          <a:solidFill>
                            <a:schemeClr val="bg1"/>
                          </a:solidFill>
                        </a:rPr>
                        <a:t>Regeneration strategy for the district of East Hampshire</a:t>
                      </a:r>
                    </a:p>
                    <a:p>
                      <a:endParaRPr lang="en-GB" sz="14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20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200">
                        <a:solidFill>
                          <a:schemeClr val="accent6"/>
                        </a:solidFill>
                        <a:effectLst/>
                      </a:endParaRP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r>
                        <a:rPr lang="en-GB" sz="1400" b="0" i="0" kern="1200" dirty="0">
                          <a:solidFill>
                            <a:schemeClr val="accent6"/>
                          </a:solidFill>
                          <a:effectLst/>
                          <a:latin typeface="+mn-lt"/>
                          <a:ea typeface="+mn-ea"/>
                          <a:cs typeface="+mn-cs"/>
                        </a:rPr>
                        <a:t>Progress continues to be made on all placemaking projects across the district inline with Enhance East Hants strategy.</a:t>
                      </a:r>
                      <a:endParaRPr lang="en-GB" sz="1400" dirty="0">
                        <a:solidFill>
                          <a:schemeClr val="accent6"/>
                        </a:solidFill>
                        <a:highlight>
                          <a:srgbClr val="FFFF00"/>
                        </a:highligh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836551410"/>
                  </a:ext>
                </a:extLst>
              </a:tr>
            </a:tbl>
          </a:graphicData>
        </a:graphic>
      </p:graphicFrame>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129202"/>
            <a:ext cx="4579584" cy="761166"/>
          </a:xfrm>
        </p:spPr>
        <p:txBody>
          <a:bodyPr>
            <a:normAutofit/>
          </a:bodyPr>
          <a:lstStyle/>
          <a:p>
            <a:r>
              <a:rPr lang="en-GB">
                <a:solidFill>
                  <a:schemeClr val="bg1"/>
                </a:solidFill>
              </a:rPr>
              <a:t>Incorporating:</a:t>
            </a:r>
            <a:br>
              <a:rPr lang="en-GB" sz="1800">
                <a:solidFill>
                  <a:schemeClr val="bg1"/>
                </a:solidFill>
              </a:rPr>
            </a:br>
            <a:r>
              <a:rPr lang="en-GB" sz="1400">
                <a:solidFill>
                  <a:schemeClr val="bg1"/>
                </a:solidFill>
              </a:rPr>
              <a:t>Regeneration &amp; Placemaking, Economic Development </a:t>
            </a:r>
          </a:p>
        </p:txBody>
      </p:sp>
      <p:sp>
        <p:nvSpPr>
          <p:cNvPr id="14" name="TextBox 13">
            <a:extLst>
              <a:ext uri="{FF2B5EF4-FFF2-40B4-BE49-F238E27FC236}">
                <a16:creationId xmlns:a16="http://schemas.microsoft.com/office/drawing/2014/main" id="{D788F694-0AEF-4488-9A27-41317B0001C9}"/>
              </a:ext>
            </a:extLst>
          </p:cNvPr>
          <p:cNvSpPr txBox="1"/>
          <p:nvPr/>
        </p:nvSpPr>
        <p:spPr>
          <a:xfrm>
            <a:off x="1229075" y="2494345"/>
            <a:ext cx="3487172" cy="369332"/>
          </a:xfrm>
          <a:prstGeom prst="rect">
            <a:avLst/>
          </a:prstGeom>
          <a:noFill/>
        </p:spPr>
        <p:txBody>
          <a:bodyPr wrap="square" rtlCol="0">
            <a:spAutoFit/>
          </a:bodyPr>
          <a:lstStyle/>
          <a:p>
            <a:r>
              <a:rPr lang="en-GB" dirty="0">
                <a:solidFill>
                  <a:schemeClr val="accent6"/>
                </a:solidFill>
              </a:rPr>
              <a:t>No variance</a:t>
            </a:r>
          </a:p>
        </p:txBody>
      </p:sp>
      <p:pic>
        <p:nvPicPr>
          <p:cNvPr id="16" name="Graphic 15" descr="Coins">
            <a:extLst>
              <a:ext uri="{FF2B5EF4-FFF2-40B4-BE49-F238E27FC236}">
                <a16:creationId xmlns:a16="http://schemas.microsoft.com/office/drawing/2014/main" id="{B6435F27-CF69-4533-B418-69819B682E3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7639" y="1875370"/>
            <a:ext cx="914400" cy="914400"/>
          </a:xfrm>
          <a:prstGeom prst="rect">
            <a:avLst/>
          </a:prstGeom>
        </p:spPr>
      </p:pic>
      <p:sp>
        <p:nvSpPr>
          <p:cNvPr id="21" name="Title 3">
            <a:extLst>
              <a:ext uri="{FF2B5EF4-FFF2-40B4-BE49-F238E27FC236}">
                <a16:creationId xmlns:a16="http://schemas.microsoft.com/office/drawing/2014/main" id="{957EB501-DE50-4361-AA38-C034DB63CF0C}"/>
              </a:ext>
            </a:extLst>
          </p:cNvPr>
          <p:cNvSpPr txBox="1">
            <a:spLocks/>
          </p:cNvSpPr>
          <p:nvPr/>
        </p:nvSpPr>
        <p:spPr>
          <a:xfrm>
            <a:off x="1232039" y="1851259"/>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Budget variance in Q3</a:t>
            </a:r>
          </a:p>
        </p:txBody>
      </p:sp>
      <p:graphicFrame>
        <p:nvGraphicFramePr>
          <p:cNvPr id="13" name="Chart 12">
            <a:extLst>
              <a:ext uri="{FF2B5EF4-FFF2-40B4-BE49-F238E27FC236}">
                <a16:creationId xmlns:a16="http://schemas.microsoft.com/office/drawing/2014/main" id="{DAE9453D-F176-45ED-BBB8-9FD77E4536B3}"/>
              </a:ext>
            </a:extLst>
          </p:cNvPr>
          <p:cNvGraphicFramePr/>
          <p:nvPr>
            <p:extLst>
              <p:ext uri="{D42A27DB-BD31-4B8C-83A1-F6EECF244321}">
                <p14:modId xmlns:p14="http://schemas.microsoft.com/office/powerpoint/2010/main" val="694993160"/>
              </p:ext>
            </p:extLst>
          </p:nvPr>
        </p:nvGraphicFramePr>
        <p:xfrm>
          <a:off x="-64734" y="2945012"/>
          <a:ext cx="4780981" cy="322814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033005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B790-704F-45A9-8EC5-E5CEB2AC3E31}"/>
              </a:ext>
            </a:extLst>
          </p:cNvPr>
          <p:cNvSpPr>
            <a:spLocks noGrp="1"/>
          </p:cNvSpPr>
          <p:nvPr>
            <p:ph type="title"/>
          </p:nvPr>
        </p:nvSpPr>
        <p:spPr>
          <a:xfrm>
            <a:off x="838200" y="269875"/>
            <a:ext cx="10515600" cy="1325563"/>
          </a:xfrm>
        </p:spPr>
        <p:txBody>
          <a:bodyPr>
            <a:normAutofit/>
          </a:bodyPr>
          <a:lstStyle/>
          <a:p>
            <a:pPr algn="ctr"/>
            <a:r>
              <a:rPr lang="en-GB" sz="4800">
                <a:solidFill>
                  <a:schemeClr val="bg1"/>
                </a:solidFill>
              </a:rPr>
              <a:t>Headline achievements in Q3</a:t>
            </a:r>
          </a:p>
        </p:txBody>
      </p:sp>
      <p:sp>
        <p:nvSpPr>
          <p:cNvPr id="3" name="Content Placeholder 2">
            <a:extLst>
              <a:ext uri="{FF2B5EF4-FFF2-40B4-BE49-F238E27FC236}">
                <a16:creationId xmlns:a16="http://schemas.microsoft.com/office/drawing/2014/main" id="{B4662C0D-444E-4529-B31F-08DCFF9CB5A0}"/>
              </a:ext>
            </a:extLst>
          </p:cNvPr>
          <p:cNvSpPr>
            <a:spLocks noGrp="1"/>
          </p:cNvSpPr>
          <p:nvPr>
            <p:ph idx="1"/>
          </p:nvPr>
        </p:nvSpPr>
        <p:spPr>
          <a:xfrm>
            <a:off x="838200" y="1504113"/>
            <a:ext cx="10515600" cy="5084012"/>
          </a:xfrm>
        </p:spPr>
        <p:txBody>
          <a:bodyPr vert="horz" lIns="91440" tIns="45720" rIns="91440" bIns="45720" rtlCol="0" anchor="t">
            <a:normAutofit fontScale="92500" lnSpcReduction="20000"/>
          </a:bodyPr>
          <a:lstStyle/>
          <a:p>
            <a:pPr marR="57150"/>
            <a:r>
              <a:rPr lang="en-GB">
                <a:solidFill>
                  <a:schemeClr val="bg1"/>
                </a:solidFill>
                <a:latin typeface="Calibri" panose="020F0502020204030204" pitchFamily="34" charset="0"/>
                <a:ea typeface="Calibri" panose="020F0502020204030204" pitchFamily="34" charset="0"/>
              </a:rPr>
              <a:t>Climate change and carbon neutrality was the focus at </a:t>
            </a:r>
            <a:r>
              <a:rPr lang="en-GB">
                <a:solidFill>
                  <a:schemeClr val="accent6"/>
                </a:solidFill>
                <a:latin typeface="Calibri" panose="020F0502020204030204" pitchFamily="34" charset="0"/>
                <a:ea typeface="Calibri" panose="020F0502020204030204" pitchFamily="34" charset="0"/>
              </a:rPr>
              <a:t>COP26 East Hampshire</a:t>
            </a:r>
            <a:r>
              <a:rPr lang="en-GB">
                <a:solidFill>
                  <a:schemeClr val="bg1"/>
                </a:solidFill>
                <a:latin typeface="Calibri" panose="020F0502020204030204" pitchFamily="34" charset="0"/>
                <a:ea typeface="Calibri" panose="020F0502020204030204" pitchFamily="34" charset="0"/>
              </a:rPr>
              <a:t>, a conference organised in association with Damian Hinds MP to coincide with the international COP26 event in November. The event featured keynote speakers, presentations and an exhibition of 40 local businesses and community groups, encouraging and informing residents about what they can do to reach the government’s ambition of </a:t>
            </a:r>
            <a:r>
              <a:rPr lang="en-GB">
                <a:solidFill>
                  <a:schemeClr val="accent6"/>
                </a:solidFill>
                <a:latin typeface="Calibri" panose="020F0502020204030204" pitchFamily="34" charset="0"/>
                <a:ea typeface="Calibri" panose="020F0502020204030204" pitchFamily="34" charset="0"/>
              </a:rPr>
              <a:t>net-zero by 2050</a:t>
            </a:r>
          </a:p>
          <a:p>
            <a:pPr marR="57150"/>
            <a:r>
              <a:rPr lang="en-GB">
                <a:solidFill>
                  <a:schemeClr val="bg1"/>
                </a:solidFill>
                <a:latin typeface="Calibri" panose="020F0502020204030204" pitchFamily="34" charset="0"/>
                <a:ea typeface="Calibri" panose="020F0502020204030204" pitchFamily="34" charset="0"/>
              </a:rPr>
              <a:t>The </a:t>
            </a:r>
            <a:r>
              <a:rPr lang="en-GB">
                <a:solidFill>
                  <a:schemeClr val="accent6"/>
                </a:solidFill>
                <a:latin typeface="Calibri" panose="020F0502020204030204" pitchFamily="34" charset="0"/>
                <a:ea typeface="Calibri" panose="020F0502020204030204" pitchFamily="34" charset="0"/>
              </a:rPr>
              <a:t>Creative Footsteps festival </a:t>
            </a:r>
            <a:r>
              <a:rPr lang="en-GB">
                <a:solidFill>
                  <a:schemeClr val="bg1"/>
                </a:solidFill>
                <a:latin typeface="Calibri" panose="020F0502020204030204" pitchFamily="34" charset="0"/>
                <a:ea typeface="Calibri" panose="020F0502020204030204" pitchFamily="34" charset="0"/>
              </a:rPr>
              <a:t>in October celebrated our district’s amazing heritage and cultural attractions, offering </a:t>
            </a:r>
            <a:r>
              <a:rPr lang="en-GB">
                <a:solidFill>
                  <a:schemeClr val="accent6"/>
                </a:solidFill>
                <a:latin typeface="Calibri" panose="020F0502020204030204" pitchFamily="34" charset="0"/>
                <a:ea typeface="Calibri" panose="020F0502020204030204" pitchFamily="34" charset="0"/>
              </a:rPr>
              <a:t>16 events over 10 days </a:t>
            </a:r>
            <a:r>
              <a:rPr lang="en-GB">
                <a:solidFill>
                  <a:schemeClr val="bg1"/>
                </a:solidFill>
                <a:latin typeface="Calibri" panose="020F0502020204030204" pitchFamily="34" charset="0"/>
                <a:ea typeface="Calibri" panose="020F0502020204030204" pitchFamily="34" charset="0"/>
              </a:rPr>
              <a:t>in partnership </a:t>
            </a:r>
            <a:r>
              <a:rPr lang="en-GB">
                <a:solidFill>
                  <a:schemeClr val="bg1"/>
                </a:solidFill>
                <a:ea typeface="Calibri" panose="020F0502020204030204" pitchFamily="34" charset="0"/>
              </a:rPr>
              <a:t>with </a:t>
            </a:r>
            <a:r>
              <a:rPr lang="en-GB" b="0" i="0">
                <a:solidFill>
                  <a:srgbClr val="000000"/>
                </a:solidFill>
                <a:effectLst/>
              </a:rPr>
              <a:t>Gilbert White’s House &amp; Gardens, Jane Austen’s House, </a:t>
            </a:r>
            <a:r>
              <a:rPr lang="en-GB" b="0" i="0" err="1">
                <a:solidFill>
                  <a:srgbClr val="000000"/>
                </a:solidFill>
                <a:effectLst/>
              </a:rPr>
              <a:t>Chawton</a:t>
            </a:r>
            <a:r>
              <a:rPr lang="en-GB" b="0" i="0">
                <a:solidFill>
                  <a:srgbClr val="000000"/>
                </a:solidFill>
                <a:effectLst/>
              </a:rPr>
              <a:t> House, Petersfield Museum, The Allen Gallery and the Curtis Museum</a:t>
            </a:r>
            <a:endParaRPr lang="en-GB">
              <a:solidFill>
                <a:schemeClr val="bg1"/>
              </a:solidFill>
              <a:ea typeface="Calibri" panose="020F0502020204030204" pitchFamily="34" charset="0"/>
            </a:endParaRPr>
          </a:p>
          <a:p>
            <a:pPr marR="57150"/>
            <a:r>
              <a:rPr lang="en-GB" sz="2800">
                <a:solidFill>
                  <a:schemeClr val="bg1"/>
                </a:solidFill>
                <a:effectLst/>
                <a:latin typeface="Calibri" panose="020F0502020204030204" pitchFamily="34" charset="0"/>
                <a:ea typeface="Calibri" panose="020F0502020204030204" pitchFamily="34" charset="0"/>
              </a:rPr>
              <a:t>We supported local businesse</a:t>
            </a:r>
            <a:r>
              <a:rPr lang="en-GB">
                <a:solidFill>
                  <a:schemeClr val="bg1"/>
                </a:solidFill>
                <a:latin typeface="Calibri" panose="020F0502020204030204" pitchFamily="34" charset="0"/>
                <a:ea typeface="Calibri" panose="020F0502020204030204" pitchFamily="34" charset="0"/>
              </a:rPr>
              <a:t>s by offering </a:t>
            </a:r>
            <a:r>
              <a:rPr lang="en-GB">
                <a:solidFill>
                  <a:schemeClr val="accent6"/>
                </a:solidFill>
                <a:latin typeface="Calibri" panose="020F0502020204030204" pitchFamily="34" charset="0"/>
                <a:ea typeface="Calibri" panose="020F0502020204030204" pitchFamily="34" charset="0"/>
              </a:rPr>
              <a:t>free parking </a:t>
            </a:r>
            <a:r>
              <a:rPr lang="en-GB">
                <a:solidFill>
                  <a:schemeClr val="bg1"/>
                </a:solidFill>
                <a:latin typeface="Calibri" panose="020F0502020204030204" pitchFamily="34" charset="0"/>
                <a:ea typeface="Calibri" panose="020F0502020204030204" pitchFamily="34" charset="0"/>
              </a:rPr>
              <a:t>in Petersfield and Alton in the run up to Christmas to encourage residents to </a:t>
            </a:r>
            <a:r>
              <a:rPr lang="en-GB">
                <a:solidFill>
                  <a:schemeClr val="accent6"/>
                </a:solidFill>
                <a:latin typeface="Calibri" panose="020F0502020204030204" pitchFamily="34" charset="0"/>
                <a:ea typeface="Calibri" panose="020F0502020204030204" pitchFamily="34" charset="0"/>
              </a:rPr>
              <a:t>shop local</a:t>
            </a:r>
          </a:p>
          <a:p>
            <a:pPr marR="57150"/>
            <a:r>
              <a:rPr lang="en-GB">
                <a:solidFill>
                  <a:schemeClr val="bg1"/>
                </a:solidFill>
                <a:latin typeface="Calibri" panose="020F0502020204030204" pitchFamily="34" charset="0"/>
                <a:ea typeface="Calibri" panose="020F0502020204030204" pitchFamily="34" charset="0"/>
              </a:rPr>
              <a:t>Local entrepreneurs were also given a boost with a </a:t>
            </a:r>
            <a:r>
              <a:rPr lang="en-GB">
                <a:solidFill>
                  <a:schemeClr val="accent6"/>
                </a:solidFill>
                <a:latin typeface="Calibri" panose="020F0502020204030204" pitchFamily="34" charset="0"/>
                <a:ea typeface="Calibri" panose="020F0502020204030204" pitchFamily="34" charset="0"/>
              </a:rPr>
              <a:t>free week-long course</a:t>
            </a:r>
            <a:r>
              <a:rPr lang="en-GB">
                <a:solidFill>
                  <a:schemeClr val="bg1"/>
                </a:solidFill>
                <a:latin typeface="Calibri" panose="020F0502020204030204" pitchFamily="34" charset="0"/>
                <a:ea typeface="Calibri" panose="020F0502020204030204" pitchFamily="34" charset="0"/>
              </a:rPr>
              <a:t> from Rebel Business School that was funded by several local councils</a:t>
            </a:r>
          </a:p>
        </p:txBody>
      </p:sp>
    </p:spTree>
    <p:extLst>
      <p:ext uri="{BB962C8B-B14F-4D97-AF65-F5344CB8AC3E}">
        <p14:creationId xmlns:p14="http://schemas.microsoft.com/office/powerpoint/2010/main" val="33430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EE008-D461-4A3A-898C-5B0ECEDE63F5}"/>
              </a:ext>
            </a:extLst>
          </p:cNvPr>
          <p:cNvSpPr>
            <a:spLocks noGrp="1"/>
          </p:cNvSpPr>
          <p:nvPr>
            <p:ph type="title"/>
          </p:nvPr>
        </p:nvSpPr>
        <p:spPr>
          <a:xfrm>
            <a:off x="838200" y="382400"/>
            <a:ext cx="10515600" cy="1325563"/>
          </a:xfrm>
        </p:spPr>
        <p:txBody>
          <a:bodyPr>
            <a:normAutofit/>
          </a:bodyPr>
          <a:lstStyle/>
          <a:p>
            <a:pPr algn="ctr"/>
            <a:r>
              <a:rPr lang="en-GB" sz="5400">
                <a:solidFill>
                  <a:schemeClr val="bg1"/>
                </a:solidFill>
              </a:rPr>
              <a:t>People – key statistics for Q3</a:t>
            </a:r>
          </a:p>
        </p:txBody>
      </p:sp>
      <p:sp>
        <p:nvSpPr>
          <p:cNvPr id="3" name="Content Placeholder 2">
            <a:extLst>
              <a:ext uri="{FF2B5EF4-FFF2-40B4-BE49-F238E27FC236}">
                <a16:creationId xmlns:a16="http://schemas.microsoft.com/office/drawing/2014/main" id="{DAE993C0-95A1-4B6E-BFEC-29689279BCE2}"/>
              </a:ext>
            </a:extLst>
          </p:cNvPr>
          <p:cNvSpPr>
            <a:spLocks noGrp="1"/>
          </p:cNvSpPr>
          <p:nvPr>
            <p:ph idx="1"/>
          </p:nvPr>
        </p:nvSpPr>
        <p:spPr>
          <a:xfrm>
            <a:off x="3567123" y="2567590"/>
            <a:ext cx="2182585" cy="1256957"/>
          </a:xfrm>
        </p:spPr>
        <p:txBody>
          <a:bodyPr>
            <a:normAutofit lnSpcReduction="10000"/>
          </a:bodyPr>
          <a:lstStyle/>
          <a:p>
            <a:pPr marL="0" indent="0" algn="ctr">
              <a:buNone/>
            </a:pPr>
            <a:endParaRPr lang="en-GB" dirty="0"/>
          </a:p>
          <a:p>
            <a:pPr marL="0" indent="0" algn="ctr">
              <a:buNone/>
            </a:pPr>
            <a:r>
              <a:rPr lang="en-GB" sz="2400" dirty="0">
                <a:solidFill>
                  <a:schemeClr val="bg1"/>
                </a:solidFill>
              </a:rPr>
              <a:t>Number of new starters</a:t>
            </a:r>
          </a:p>
        </p:txBody>
      </p:sp>
      <p:sp>
        <p:nvSpPr>
          <p:cNvPr id="5" name="Content Placeholder 2">
            <a:extLst>
              <a:ext uri="{FF2B5EF4-FFF2-40B4-BE49-F238E27FC236}">
                <a16:creationId xmlns:a16="http://schemas.microsoft.com/office/drawing/2014/main" id="{5937567A-0083-4A3A-9BAB-F58849B531C8}"/>
              </a:ext>
            </a:extLst>
          </p:cNvPr>
          <p:cNvSpPr txBox="1">
            <a:spLocks/>
          </p:cNvSpPr>
          <p:nvPr/>
        </p:nvSpPr>
        <p:spPr>
          <a:xfrm>
            <a:off x="905107" y="3063939"/>
            <a:ext cx="1899201" cy="93844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a:solidFill>
                  <a:schemeClr val="bg1"/>
                </a:solidFill>
              </a:rPr>
              <a:t>Total FTE at end of quarter</a:t>
            </a:r>
          </a:p>
        </p:txBody>
      </p:sp>
      <p:sp>
        <p:nvSpPr>
          <p:cNvPr id="6" name="Content Placeholder 2">
            <a:extLst>
              <a:ext uri="{FF2B5EF4-FFF2-40B4-BE49-F238E27FC236}">
                <a16:creationId xmlns:a16="http://schemas.microsoft.com/office/drawing/2014/main" id="{44147360-7089-4C48-AF29-0E4E82C9D855}"/>
              </a:ext>
            </a:extLst>
          </p:cNvPr>
          <p:cNvSpPr txBox="1">
            <a:spLocks/>
          </p:cNvSpPr>
          <p:nvPr/>
        </p:nvSpPr>
        <p:spPr>
          <a:xfrm>
            <a:off x="4874439" y="4879768"/>
            <a:ext cx="2615190" cy="30621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dirty="0">
                <a:solidFill>
                  <a:schemeClr val="bg1"/>
                </a:solidFill>
              </a:rPr>
              <a:t>Average number of sick days per FTE</a:t>
            </a:r>
          </a:p>
          <a:p>
            <a:pPr marL="0" indent="0" algn="ctr">
              <a:buNone/>
            </a:pPr>
            <a:r>
              <a:rPr lang="en-GB" sz="1200" dirty="0">
                <a:solidFill>
                  <a:schemeClr val="bg1"/>
                </a:solidFill>
                <a:cs typeface="Calibri"/>
              </a:rPr>
              <a:t>Public sector average: 2.2 days</a:t>
            </a:r>
            <a:br>
              <a:rPr lang="en-GB" sz="1200" dirty="0">
                <a:solidFill>
                  <a:schemeClr val="bg1"/>
                </a:solidFill>
                <a:cs typeface="Calibri"/>
              </a:rPr>
            </a:br>
            <a:r>
              <a:rPr lang="en-GB" sz="1200" dirty="0">
                <a:solidFill>
                  <a:schemeClr val="bg1"/>
                </a:solidFill>
                <a:cs typeface="Calibri"/>
              </a:rPr>
              <a:t>Private sector average: 1.8 days</a:t>
            </a:r>
          </a:p>
        </p:txBody>
      </p:sp>
      <p:sp>
        <p:nvSpPr>
          <p:cNvPr id="9" name="Content Placeholder 2">
            <a:extLst>
              <a:ext uri="{FF2B5EF4-FFF2-40B4-BE49-F238E27FC236}">
                <a16:creationId xmlns:a16="http://schemas.microsoft.com/office/drawing/2014/main" id="{7105E619-B6AE-4729-A1BD-416EE57AD119}"/>
              </a:ext>
            </a:extLst>
          </p:cNvPr>
          <p:cNvSpPr txBox="1">
            <a:spLocks/>
          </p:cNvSpPr>
          <p:nvPr/>
        </p:nvSpPr>
        <p:spPr>
          <a:xfrm>
            <a:off x="6387469" y="3036602"/>
            <a:ext cx="2016576"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a:solidFill>
                  <a:schemeClr val="bg1"/>
                </a:solidFill>
              </a:rPr>
              <a:t>Number of leavers</a:t>
            </a:r>
          </a:p>
        </p:txBody>
      </p:sp>
      <p:sp>
        <p:nvSpPr>
          <p:cNvPr id="10" name="Content Placeholder 2">
            <a:extLst>
              <a:ext uri="{FF2B5EF4-FFF2-40B4-BE49-F238E27FC236}">
                <a16:creationId xmlns:a16="http://schemas.microsoft.com/office/drawing/2014/main" id="{B048FCCB-9494-44C0-BCAE-5B112B4E0F91}"/>
              </a:ext>
            </a:extLst>
          </p:cNvPr>
          <p:cNvSpPr txBox="1">
            <a:spLocks/>
          </p:cNvSpPr>
          <p:nvPr/>
        </p:nvSpPr>
        <p:spPr>
          <a:xfrm>
            <a:off x="9331222" y="3052272"/>
            <a:ext cx="1703605"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a:solidFill>
                  <a:schemeClr val="bg1"/>
                </a:solidFill>
              </a:rPr>
              <a:t>Turnover rate</a:t>
            </a:r>
          </a:p>
        </p:txBody>
      </p:sp>
      <p:pic>
        <p:nvPicPr>
          <p:cNvPr id="13" name="Graphic 12" descr="Handshake">
            <a:extLst>
              <a:ext uri="{FF2B5EF4-FFF2-40B4-BE49-F238E27FC236}">
                <a16:creationId xmlns:a16="http://schemas.microsoft.com/office/drawing/2014/main" id="{1E2478C7-736D-4925-8482-AB13249A55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97950" y="2220528"/>
            <a:ext cx="914400" cy="914400"/>
          </a:xfrm>
          <a:prstGeom prst="rect">
            <a:avLst/>
          </a:prstGeom>
        </p:spPr>
      </p:pic>
      <p:pic>
        <p:nvPicPr>
          <p:cNvPr id="15" name="Graphic 14" descr="Questions">
            <a:extLst>
              <a:ext uri="{FF2B5EF4-FFF2-40B4-BE49-F238E27FC236}">
                <a16:creationId xmlns:a16="http://schemas.microsoft.com/office/drawing/2014/main" id="{45DB5EF4-F538-4224-A194-A4FA2EA6C56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20888" y="2222141"/>
            <a:ext cx="768741" cy="768741"/>
          </a:xfrm>
          <a:prstGeom prst="rect">
            <a:avLst/>
          </a:prstGeom>
        </p:spPr>
      </p:pic>
      <p:pic>
        <p:nvPicPr>
          <p:cNvPr id="19" name="Graphic 18" descr="Employee badge">
            <a:extLst>
              <a:ext uri="{FF2B5EF4-FFF2-40B4-BE49-F238E27FC236}">
                <a16:creationId xmlns:a16="http://schemas.microsoft.com/office/drawing/2014/main" id="{DFAFF069-E47D-436C-B5AD-BB94B0B3B3D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62731" y="2149594"/>
            <a:ext cx="914400" cy="914400"/>
          </a:xfrm>
          <a:prstGeom prst="rect">
            <a:avLst/>
          </a:prstGeom>
        </p:spPr>
      </p:pic>
      <p:pic>
        <p:nvPicPr>
          <p:cNvPr id="21" name="Graphic 20" descr="Monthly calendar">
            <a:extLst>
              <a:ext uri="{FF2B5EF4-FFF2-40B4-BE49-F238E27FC236}">
                <a16:creationId xmlns:a16="http://schemas.microsoft.com/office/drawing/2014/main" id="{9F2CC7A7-5048-4C0A-828B-8B3327AB03B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257126" y="4034847"/>
            <a:ext cx="914400" cy="914400"/>
          </a:xfrm>
          <a:prstGeom prst="rect">
            <a:avLst/>
          </a:prstGeom>
        </p:spPr>
      </p:pic>
      <p:sp>
        <p:nvSpPr>
          <p:cNvPr id="22" name="Content Placeholder 2">
            <a:extLst>
              <a:ext uri="{FF2B5EF4-FFF2-40B4-BE49-F238E27FC236}">
                <a16:creationId xmlns:a16="http://schemas.microsoft.com/office/drawing/2014/main" id="{AA8FF3AF-6341-4A0E-ABB4-849C84411D4D}"/>
              </a:ext>
            </a:extLst>
          </p:cNvPr>
          <p:cNvSpPr txBox="1">
            <a:spLocks/>
          </p:cNvSpPr>
          <p:nvPr/>
        </p:nvSpPr>
        <p:spPr>
          <a:xfrm>
            <a:off x="5643757" y="4239813"/>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accent4"/>
                </a:solidFill>
              </a:rPr>
              <a:t>2.17</a:t>
            </a:r>
          </a:p>
        </p:txBody>
      </p:sp>
      <p:sp>
        <p:nvSpPr>
          <p:cNvPr id="23" name="Content Placeholder 2">
            <a:extLst>
              <a:ext uri="{FF2B5EF4-FFF2-40B4-BE49-F238E27FC236}">
                <a16:creationId xmlns:a16="http://schemas.microsoft.com/office/drawing/2014/main" id="{7DBB01D4-15C5-4558-A471-CDD308A03820}"/>
              </a:ext>
            </a:extLst>
          </p:cNvPr>
          <p:cNvSpPr txBox="1">
            <a:spLocks/>
          </p:cNvSpPr>
          <p:nvPr/>
        </p:nvSpPr>
        <p:spPr>
          <a:xfrm>
            <a:off x="1304552" y="239106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267</a:t>
            </a:r>
            <a:endParaRPr lang="en-US" dirty="0">
              <a:solidFill>
                <a:schemeClr val="bg1"/>
              </a:solidFill>
            </a:endParaRPr>
          </a:p>
        </p:txBody>
      </p:sp>
      <p:pic>
        <p:nvPicPr>
          <p:cNvPr id="24" name="Grafik 41" descr="Users">
            <a:extLst>
              <a:ext uri="{FF2B5EF4-FFF2-40B4-BE49-F238E27FC236}">
                <a16:creationId xmlns:a16="http://schemas.microsoft.com/office/drawing/2014/main" id="{58290931-489B-446A-87C1-3BAA08EABF7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54406" y="2228804"/>
            <a:ext cx="914400" cy="914400"/>
          </a:xfrm>
          <a:prstGeom prst="rect">
            <a:avLst/>
          </a:prstGeom>
        </p:spPr>
      </p:pic>
      <p:sp>
        <p:nvSpPr>
          <p:cNvPr id="25" name="Content Placeholder 2">
            <a:extLst>
              <a:ext uri="{FF2B5EF4-FFF2-40B4-BE49-F238E27FC236}">
                <a16:creationId xmlns:a16="http://schemas.microsoft.com/office/drawing/2014/main" id="{FC11E5CD-9BAF-4C69-B5F8-3273CCAE7304}"/>
              </a:ext>
            </a:extLst>
          </p:cNvPr>
          <p:cNvSpPr txBox="1">
            <a:spLocks/>
          </p:cNvSpPr>
          <p:nvPr/>
        </p:nvSpPr>
        <p:spPr>
          <a:xfrm>
            <a:off x="4065885" y="241340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cs typeface="Calibri"/>
              </a:rPr>
              <a:t>12</a:t>
            </a:r>
          </a:p>
        </p:txBody>
      </p:sp>
      <p:sp>
        <p:nvSpPr>
          <p:cNvPr id="26" name="Content Placeholder 2">
            <a:extLst>
              <a:ext uri="{FF2B5EF4-FFF2-40B4-BE49-F238E27FC236}">
                <a16:creationId xmlns:a16="http://schemas.microsoft.com/office/drawing/2014/main" id="{8ECA92C0-757E-4428-8EDF-E13D326DE028}"/>
              </a:ext>
            </a:extLst>
          </p:cNvPr>
          <p:cNvSpPr txBox="1">
            <a:spLocks/>
          </p:cNvSpPr>
          <p:nvPr/>
        </p:nvSpPr>
        <p:spPr>
          <a:xfrm>
            <a:off x="6729971" y="2432456"/>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17</a:t>
            </a:r>
          </a:p>
        </p:txBody>
      </p:sp>
      <p:sp>
        <p:nvSpPr>
          <p:cNvPr id="27" name="Content Placeholder 2">
            <a:extLst>
              <a:ext uri="{FF2B5EF4-FFF2-40B4-BE49-F238E27FC236}">
                <a16:creationId xmlns:a16="http://schemas.microsoft.com/office/drawing/2014/main" id="{C1EB168F-2BD8-4955-9ADC-81CD437B618D}"/>
              </a:ext>
            </a:extLst>
          </p:cNvPr>
          <p:cNvSpPr txBox="1">
            <a:spLocks/>
          </p:cNvSpPr>
          <p:nvPr/>
        </p:nvSpPr>
        <p:spPr>
          <a:xfrm>
            <a:off x="9879160" y="2490762"/>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6.37%</a:t>
            </a:r>
          </a:p>
        </p:txBody>
      </p:sp>
      <p:sp>
        <p:nvSpPr>
          <p:cNvPr id="29" name="Speech Bubble: Rectangle with Corners Rounded 28">
            <a:extLst>
              <a:ext uri="{FF2B5EF4-FFF2-40B4-BE49-F238E27FC236}">
                <a16:creationId xmlns:a16="http://schemas.microsoft.com/office/drawing/2014/main" id="{7399AED0-13D8-4661-B440-28696342E770}"/>
              </a:ext>
            </a:extLst>
          </p:cNvPr>
          <p:cNvSpPr/>
          <p:nvPr/>
        </p:nvSpPr>
        <p:spPr>
          <a:xfrm>
            <a:off x="2691855" y="4239813"/>
            <a:ext cx="2182585" cy="1503762"/>
          </a:xfrm>
          <a:prstGeom prst="wedgeRoundRectCallout">
            <a:avLst>
              <a:gd name="adj1" fmla="val 81618"/>
              <a:gd name="adj2" fmla="val -281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This figure has increased compared to Q1 and Q2 but remains below the public sector average – driven by a small number of long term sickness absences which has skewed the average</a:t>
            </a:r>
          </a:p>
        </p:txBody>
      </p:sp>
      <p:sp>
        <p:nvSpPr>
          <p:cNvPr id="20" name="Arrow: Up 19">
            <a:extLst>
              <a:ext uri="{FF2B5EF4-FFF2-40B4-BE49-F238E27FC236}">
                <a16:creationId xmlns:a16="http://schemas.microsoft.com/office/drawing/2014/main" id="{2847297A-383B-4FA5-94C2-4CF0ED8FA7F8}"/>
              </a:ext>
            </a:extLst>
          </p:cNvPr>
          <p:cNvSpPr/>
          <p:nvPr/>
        </p:nvSpPr>
        <p:spPr>
          <a:xfrm>
            <a:off x="7256124" y="4368041"/>
            <a:ext cx="139633" cy="335890"/>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7546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2F9A-1215-4F90-A4F0-AD9FF2A79E30}"/>
              </a:ext>
            </a:extLst>
          </p:cNvPr>
          <p:cNvSpPr>
            <a:spLocks noGrp="1"/>
          </p:cNvSpPr>
          <p:nvPr>
            <p:ph type="title"/>
          </p:nvPr>
        </p:nvSpPr>
        <p:spPr/>
        <p:txBody>
          <a:bodyPr/>
          <a:lstStyle/>
          <a:p>
            <a:pPr algn="ctr"/>
            <a:r>
              <a:rPr lang="en-GB">
                <a:solidFill>
                  <a:schemeClr val="bg1"/>
                </a:solidFill>
              </a:rPr>
              <a:t>Finance – revenue budget outturn in Q3</a:t>
            </a:r>
          </a:p>
        </p:txBody>
      </p:sp>
      <p:graphicFrame>
        <p:nvGraphicFramePr>
          <p:cNvPr id="4" name="Content Placeholder 3">
            <a:extLst>
              <a:ext uri="{FF2B5EF4-FFF2-40B4-BE49-F238E27FC236}">
                <a16:creationId xmlns:a16="http://schemas.microsoft.com/office/drawing/2014/main" id="{10D1062F-68A8-4FE1-8029-B98E56C6A446}"/>
              </a:ext>
            </a:extLst>
          </p:cNvPr>
          <p:cNvGraphicFramePr>
            <a:graphicFrameLocks noGrp="1"/>
          </p:cNvGraphicFramePr>
          <p:nvPr>
            <p:ph idx="1"/>
            <p:extLst>
              <p:ext uri="{D42A27DB-BD31-4B8C-83A1-F6EECF244321}">
                <p14:modId xmlns:p14="http://schemas.microsoft.com/office/powerpoint/2010/main" val="1251625904"/>
              </p:ext>
            </p:extLst>
          </p:nvPr>
        </p:nvGraphicFramePr>
        <p:xfrm>
          <a:off x="933450" y="1690688"/>
          <a:ext cx="10420349" cy="4023566"/>
        </p:xfrm>
        <a:graphic>
          <a:graphicData uri="http://schemas.openxmlformats.org/drawingml/2006/table">
            <a:tbl>
              <a:tblPr>
                <a:tableStyleId>{68D230F3-CF80-4859-8CE7-A43EE81993B5}</a:tableStyleId>
              </a:tblPr>
              <a:tblGrid>
                <a:gridCol w="5097259">
                  <a:extLst>
                    <a:ext uri="{9D8B030D-6E8A-4147-A177-3AD203B41FA5}">
                      <a16:colId xmlns:a16="http://schemas.microsoft.com/office/drawing/2014/main" val="2556771232"/>
                    </a:ext>
                  </a:extLst>
                </a:gridCol>
                <a:gridCol w="1761628">
                  <a:extLst>
                    <a:ext uri="{9D8B030D-6E8A-4147-A177-3AD203B41FA5}">
                      <a16:colId xmlns:a16="http://schemas.microsoft.com/office/drawing/2014/main" val="2496877658"/>
                    </a:ext>
                  </a:extLst>
                </a:gridCol>
                <a:gridCol w="1940382">
                  <a:extLst>
                    <a:ext uri="{9D8B030D-6E8A-4147-A177-3AD203B41FA5}">
                      <a16:colId xmlns:a16="http://schemas.microsoft.com/office/drawing/2014/main" val="3403829808"/>
                    </a:ext>
                  </a:extLst>
                </a:gridCol>
                <a:gridCol w="1621080">
                  <a:extLst>
                    <a:ext uri="{9D8B030D-6E8A-4147-A177-3AD203B41FA5}">
                      <a16:colId xmlns:a16="http://schemas.microsoft.com/office/drawing/2014/main" val="220743456"/>
                    </a:ext>
                  </a:extLst>
                </a:gridCol>
              </a:tblGrid>
              <a:tr h="877620">
                <a:tc>
                  <a:txBody>
                    <a:bodyPr/>
                    <a:lstStyle/>
                    <a:p>
                      <a:pPr algn="ctr" fontAlgn="b"/>
                      <a:endParaRPr lang="en-GB" sz="24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GB" sz="2400" b="1" u="none" strike="noStrike">
                          <a:solidFill>
                            <a:schemeClr val="bg1">
                              <a:lumMod val="50000"/>
                              <a:lumOff val="50000"/>
                            </a:schemeClr>
                          </a:solidFill>
                          <a:effectLst/>
                        </a:rPr>
                        <a:t>Full Year Budget</a:t>
                      </a:r>
                      <a:endParaRPr lang="en-GB" sz="24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400" b="1" u="none" strike="noStrike">
                          <a:solidFill>
                            <a:schemeClr val="bg1">
                              <a:lumMod val="50000"/>
                              <a:lumOff val="50000"/>
                            </a:schemeClr>
                          </a:solidFill>
                          <a:effectLst/>
                        </a:rPr>
                        <a:t>Q3 Year End Forecast</a:t>
                      </a:r>
                      <a:endParaRPr lang="en-GB" sz="24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400" b="1" u="none" strike="noStrike">
                          <a:solidFill>
                            <a:schemeClr val="bg1">
                              <a:lumMod val="50000"/>
                              <a:lumOff val="50000"/>
                            </a:schemeClr>
                          </a:solidFill>
                          <a:effectLst/>
                        </a:rPr>
                        <a:t>Q3 Variation to Budget</a:t>
                      </a:r>
                    </a:p>
                  </a:txBody>
                  <a:tcPr marL="9525" marR="9525" marT="9525" marB="0" anchor="b"/>
                </a:tc>
                <a:extLst>
                  <a:ext uri="{0D108BD9-81ED-4DB2-BD59-A6C34878D82A}">
                    <a16:rowId xmlns:a16="http://schemas.microsoft.com/office/drawing/2014/main" val="2332232799"/>
                  </a:ext>
                </a:extLst>
              </a:tr>
              <a:tr h="438812">
                <a:tc>
                  <a:txBody>
                    <a:bodyPr/>
                    <a:lstStyle/>
                    <a:p>
                      <a:pPr algn="r" fontAlgn="b"/>
                      <a:endParaRPr lang="en-GB" sz="24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GB" sz="2400" b="1" u="none" strike="noStrike">
                          <a:solidFill>
                            <a:schemeClr val="bg1">
                              <a:lumMod val="50000"/>
                              <a:lumOff val="50000"/>
                            </a:schemeClr>
                          </a:solidFill>
                          <a:effectLst/>
                        </a:rPr>
                        <a:t>£'000</a:t>
                      </a:r>
                      <a:endParaRPr lang="en-GB" sz="24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400" b="1" u="none" strike="noStrike">
                          <a:solidFill>
                            <a:schemeClr val="bg1">
                              <a:lumMod val="50000"/>
                              <a:lumOff val="50000"/>
                            </a:schemeClr>
                          </a:solidFill>
                          <a:effectLst/>
                        </a:rPr>
                        <a:t>£'000</a:t>
                      </a:r>
                      <a:endParaRPr lang="en-GB" sz="24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400" b="1" u="none" strike="noStrike">
                          <a:solidFill>
                            <a:schemeClr val="bg1">
                              <a:lumMod val="50000"/>
                              <a:lumOff val="50000"/>
                            </a:schemeClr>
                          </a:solidFill>
                          <a:effectLst/>
                        </a:rPr>
                        <a:t>£'000</a:t>
                      </a:r>
                      <a:endParaRPr lang="en-GB" sz="2400" b="1" i="0" u="none" strike="noStrike">
                        <a:solidFill>
                          <a:schemeClr val="bg1">
                            <a:lumMod val="50000"/>
                            <a:lumOff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467552759"/>
                  </a:ext>
                </a:extLst>
              </a:tr>
              <a:tr h="269480">
                <a:tc>
                  <a:txBody>
                    <a:bodyPr/>
                    <a:lstStyle/>
                    <a:p>
                      <a:pPr algn="r" fontAlgn="b"/>
                      <a:endParaRPr lang="en-GB" sz="24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GB" sz="28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GB" sz="28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GB" sz="2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43137619"/>
                  </a:ext>
                </a:extLst>
              </a:tr>
              <a:tr h="438812">
                <a:tc>
                  <a:txBody>
                    <a:bodyPr/>
                    <a:lstStyle/>
                    <a:p>
                      <a:pPr algn="l" fontAlgn="b"/>
                      <a:r>
                        <a:rPr lang="en-GB" sz="2400" b="1" u="none" strike="noStrike">
                          <a:solidFill>
                            <a:schemeClr val="bg1">
                              <a:lumMod val="50000"/>
                              <a:lumOff val="50000"/>
                            </a:schemeClr>
                          </a:solidFill>
                          <a:effectLst/>
                        </a:rPr>
                        <a:t>Net Cost of Services</a:t>
                      </a:r>
                      <a:endParaRPr lang="en-GB" sz="24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800" u="none" strike="noStrike" dirty="0">
                          <a:solidFill>
                            <a:schemeClr val="bg1"/>
                          </a:solidFill>
                          <a:effectLst/>
                        </a:rPr>
                        <a:t>11.352</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ctr" fontAlgn="b"/>
                      <a:r>
                        <a:rPr lang="en-GB" sz="2800" u="none" strike="noStrike" dirty="0">
                          <a:solidFill>
                            <a:schemeClr val="bg1"/>
                          </a:solidFill>
                          <a:effectLst/>
                        </a:rPr>
                        <a:t>11.705</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ctr" fontAlgn="b"/>
                      <a:r>
                        <a:rPr lang="en-GB" sz="2800" u="none" strike="noStrike" dirty="0">
                          <a:solidFill>
                            <a:schemeClr val="bg1"/>
                          </a:solidFill>
                          <a:effectLst/>
                        </a:rPr>
                        <a:t>0.353</a:t>
                      </a:r>
                    </a:p>
                  </a:txBody>
                  <a:tcPr marL="9525" marR="9525" marT="9525" marB="0" anchor="b"/>
                </a:tc>
                <a:extLst>
                  <a:ext uri="{0D108BD9-81ED-4DB2-BD59-A6C34878D82A}">
                    <a16:rowId xmlns:a16="http://schemas.microsoft.com/office/drawing/2014/main" val="3083815309"/>
                  </a:ext>
                </a:extLst>
              </a:tr>
              <a:tr h="856724">
                <a:tc>
                  <a:txBody>
                    <a:bodyPr/>
                    <a:lstStyle/>
                    <a:p>
                      <a:pPr algn="l" fontAlgn="b"/>
                      <a:r>
                        <a:rPr lang="en-GB" sz="2400" b="1" u="none" strike="noStrike">
                          <a:solidFill>
                            <a:schemeClr val="bg1">
                              <a:lumMod val="50000"/>
                              <a:lumOff val="50000"/>
                            </a:schemeClr>
                          </a:solidFill>
                          <a:effectLst/>
                        </a:rPr>
                        <a:t>Funding</a:t>
                      </a:r>
                      <a:endParaRPr lang="en-GB" sz="24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800" u="none" strike="noStrike" dirty="0">
                          <a:solidFill>
                            <a:schemeClr val="bg1"/>
                          </a:solidFill>
                          <a:effectLst/>
                        </a:rPr>
                        <a:t>(11.352)</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ctr" fontAlgn="b"/>
                      <a:r>
                        <a:rPr lang="en-GB" sz="2800" u="none" strike="noStrike" dirty="0">
                          <a:solidFill>
                            <a:schemeClr val="bg1"/>
                          </a:solidFill>
                          <a:effectLst/>
                        </a:rPr>
                        <a:t>(11.352)</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ctr" fontAlgn="b"/>
                      <a:r>
                        <a:rPr lang="en-GB" sz="2800" u="none" strike="noStrike">
                          <a:solidFill>
                            <a:schemeClr val="bg1"/>
                          </a:solidFill>
                          <a:effectLst/>
                        </a:rPr>
                        <a:t>0.000</a:t>
                      </a:r>
                      <a:endParaRPr lang="en-GB" sz="2800" b="1" i="0" u="none" strike="noStrike">
                        <a:solidFill>
                          <a:schemeClr val="bg1"/>
                        </a:solidFill>
                        <a:effectLst/>
                        <a:latin typeface="Arial"/>
                      </a:endParaRPr>
                    </a:p>
                  </a:txBody>
                  <a:tcPr marL="9525" marR="9525" marT="9525" marB="0" anchor="b"/>
                </a:tc>
                <a:extLst>
                  <a:ext uri="{0D108BD9-81ED-4DB2-BD59-A6C34878D82A}">
                    <a16:rowId xmlns:a16="http://schemas.microsoft.com/office/drawing/2014/main" val="2689438545"/>
                  </a:ext>
                </a:extLst>
              </a:tr>
              <a:tr h="536541">
                <a:tc>
                  <a:txBody>
                    <a:bodyPr/>
                    <a:lstStyle/>
                    <a:p>
                      <a:pPr algn="l" fontAlgn="b"/>
                      <a:endParaRPr lang="en-GB" sz="24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ctr" fontAlgn="b"/>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ctr" fontAlgn="b"/>
                      <a:endParaRPr lang="en-GB" sz="2800" b="1" i="0" u="none" strike="noStrike">
                        <a:solidFill>
                          <a:schemeClr val="bg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946421641"/>
                  </a:ext>
                </a:extLst>
              </a:tr>
              <a:tr h="438812">
                <a:tc>
                  <a:txBody>
                    <a:bodyPr/>
                    <a:lstStyle/>
                    <a:p>
                      <a:pPr algn="l" fontAlgn="b"/>
                      <a:r>
                        <a:rPr lang="en-GB" sz="2400" b="1" u="none" strike="noStrike" dirty="0">
                          <a:solidFill>
                            <a:schemeClr val="bg1">
                              <a:lumMod val="50000"/>
                              <a:lumOff val="50000"/>
                            </a:schemeClr>
                          </a:solidFill>
                          <a:effectLst/>
                        </a:rPr>
                        <a:t>Net (Surplus) / Deficit</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800" u="none" strike="noStrike" dirty="0">
                          <a:solidFill>
                            <a:schemeClr val="bg1"/>
                          </a:solidFill>
                          <a:effectLst/>
                        </a:rPr>
                        <a:t>0</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ctr" fontAlgn="b"/>
                      <a:r>
                        <a:rPr lang="en-GB" sz="2800" u="none" strike="noStrike" dirty="0">
                          <a:solidFill>
                            <a:schemeClr val="bg1"/>
                          </a:solidFill>
                          <a:effectLst/>
                        </a:rPr>
                        <a:t>0.353</a:t>
                      </a:r>
                    </a:p>
                  </a:txBody>
                  <a:tcPr marL="9525" marR="9525" marT="9525" marB="0" anchor="b"/>
                </a:tc>
                <a:tc>
                  <a:txBody>
                    <a:bodyPr/>
                    <a:lstStyle/>
                    <a:p>
                      <a:pPr algn="ctr" fontAlgn="b"/>
                      <a:r>
                        <a:rPr lang="en-GB" sz="2800" u="none" strike="noStrike" dirty="0">
                          <a:solidFill>
                            <a:schemeClr val="bg1"/>
                          </a:solidFill>
                          <a:effectLst/>
                        </a:rPr>
                        <a:t>0.353</a:t>
                      </a:r>
                    </a:p>
                  </a:txBody>
                  <a:tcPr marL="9525" marR="9525" marT="9525" marB="0" anchor="b"/>
                </a:tc>
                <a:extLst>
                  <a:ext uri="{0D108BD9-81ED-4DB2-BD59-A6C34878D82A}">
                    <a16:rowId xmlns:a16="http://schemas.microsoft.com/office/drawing/2014/main" val="3499450982"/>
                  </a:ext>
                </a:extLst>
              </a:tr>
            </a:tbl>
          </a:graphicData>
        </a:graphic>
      </p:graphicFrame>
    </p:spTree>
    <p:extLst>
      <p:ext uri="{BB962C8B-B14F-4D97-AF65-F5344CB8AC3E}">
        <p14:creationId xmlns:p14="http://schemas.microsoft.com/office/powerpoint/2010/main" val="328868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5">
            <a:extLst>
              <a:ext uri="{FF2B5EF4-FFF2-40B4-BE49-F238E27FC236}">
                <a16:creationId xmlns:a16="http://schemas.microsoft.com/office/drawing/2014/main" id="{167AD864-C0AF-4936-8599-0844578C2E6B}"/>
              </a:ext>
            </a:extLst>
          </p:cNvPr>
          <p:cNvGraphicFramePr>
            <a:graphicFrameLocks noGrp="1"/>
          </p:cNvGraphicFramePr>
          <p:nvPr>
            <p:extLst>
              <p:ext uri="{D42A27DB-BD31-4B8C-83A1-F6EECF244321}">
                <p14:modId xmlns:p14="http://schemas.microsoft.com/office/powerpoint/2010/main" val="3387826368"/>
              </p:ext>
            </p:extLst>
          </p:nvPr>
        </p:nvGraphicFramePr>
        <p:xfrm>
          <a:off x="1008630" y="2164079"/>
          <a:ext cx="5506014" cy="4123672"/>
        </p:xfrm>
        <a:graphic>
          <a:graphicData uri="http://schemas.openxmlformats.org/drawingml/2006/table">
            <a:tbl>
              <a:tblPr firstRow="1" bandRow="1">
                <a:tableStyleId>{C083E6E3-FA7D-4D7B-A595-EF9225AFEA82}</a:tableStyleId>
              </a:tblPr>
              <a:tblGrid>
                <a:gridCol w="2196590">
                  <a:extLst>
                    <a:ext uri="{9D8B030D-6E8A-4147-A177-3AD203B41FA5}">
                      <a16:colId xmlns:a16="http://schemas.microsoft.com/office/drawing/2014/main" val="2647213839"/>
                    </a:ext>
                  </a:extLst>
                </a:gridCol>
                <a:gridCol w="1452817">
                  <a:extLst>
                    <a:ext uri="{9D8B030D-6E8A-4147-A177-3AD203B41FA5}">
                      <a16:colId xmlns:a16="http://schemas.microsoft.com/office/drawing/2014/main" val="4182922037"/>
                    </a:ext>
                  </a:extLst>
                </a:gridCol>
                <a:gridCol w="1856607">
                  <a:extLst>
                    <a:ext uri="{9D8B030D-6E8A-4147-A177-3AD203B41FA5}">
                      <a16:colId xmlns:a16="http://schemas.microsoft.com/office/drawing/2014/main" val="3766605101"/>
                    </a:ext>
                  </a:extLst>
                </a:gridCol>
              </a:tblGrid>
              <a:tr h="891811">
                <a:tc>
                  <a:txBody>
                    <a:bodyPr/>
                    <a:lstStyle/>
                    <a:p>
                      <a:endParaRPr lang="en-GB">
                        <a:solidFill>
                          <a:sysClr val="windowText" lastClr="000000"/>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b="0">
                          <a:solidFill>
                            <a:sysClr val="windowText" lastClr="000000"/>
                          </a:solidFill>
                        </a:rPr>
                        <a:t>Number of complaints received</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1400" b="0">
                          <a:solidFill>
                            <a:sysClr val="windowText" lastClr="000000"/>
                          </a:solidFill>
                        </a:rPr>
                        <a:t>% of complaints resolved within 10 working days</a:t>
                      </a:r>
                    </a:p>
                    <a:p>
                      <a:pPr algn="ctr"/>
                      <a:r>
                        <a:rPr lang="en-GB" sz="1100" b="0">
                          <a:solidFill>
                            <a:sysClr val="windowText" lastClr="000000"/>
                          </a:solidFill>
                        </a:rPr>
                        <a:t>Target: 85%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3465026967"/>
                  </a:ext>
                </a:extLst>
              </a:tr>
              <a:tr h="459418">
                <a:tc>
                  <a:txBody>
                    <a:bodyPr/>
                    <a:lstStyle/>
                    <a:p>
                      <a:r>
                        <a:rPr lang="en-GB" sz="2000" b="1">
                          <a:solidFill>
                            <a:sysClr val="windowText" lastClr="000000"/>
                          </a:solidFill>
                        </a:rPr>
                        <a:t>Waste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204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rgbClr val="FF0000"/>
                          </a:solidFill>
                        </a:rPr>
                        <a:t>28%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2110934014"/>
                  </a:ext>
                </a:extLst>
              </a:tr>
              <a:tr h="621565">
                <a:tc>
                  <a:txBody>
                    <a:bodyPr/>
                    <a:lstStyle/>
                    <a:p>
                      <a:r>
                        <a:rPr lang="en-GB" sz="2000" b="1">
                          <a:solidFill>
                            <a:sysClr val="windowText" lastClr="000000"/>
                          </a:solidFill>
                        </a:rPr>
                        <a:t>Revenues and Benefits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chemeClr val="accent6"/>
                          </a:solidFill>
                        </a:rPr>
                        <a:t>86%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2786087686"/>
                  </a:ext>
                </a:extLst>
              </a:tr>
              <a:tr h="598874">
                <a:tc>
                  <a:txBody>
                    <a:bodyPr/>
                    <a:lstStyle/>
                    <a:p>
                      <a:r>
                        <a:rPr lang="en-GB" sz="1600" b="1">
                          <a:solidFill>
                            <a:sysClr val="windowText" lastClr="000000"/>
                          </a:solidFill>
                        </a:rPr>
                        <a:t>Environmental Health</a:t>
                      </a:r>
                    </a:p>
                    <a:p>
                      <a:r>
                        <a:rPr lang="en-GB" sz="1100" b="1">
                          <a:solidFill>
                            <a:sysClr val="windowText" lastClr="000000"/>
                          </a:solidFill>
                        </a:rPr>
                        <a:t>including Pest Control and Licensing</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13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rgbClr val="FF0000"/>
                          </a:solidFill>
                        </a:rPr>
                        <a:t>69%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524324870"/>
                  </a:ext>
                </a:extLst>
              </a:tr>
              <a:tr h="459418">
                <a:tc>
                  <a:txBody>
                    <a:bodyPr/>
                    <a:lstStyle/>
                    <a:p>
                      <a:r>
                        <a:rPr lang="en-GB" sz="2000" b="1">
                          <a:solidFill>
                            <a:sysClr val="windowText" lastClr="000000"/>
                          </a:solidFill>
                        </a:rPr>
                        <a:t>Planning</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18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rgbClr val="FFC000"/>
                          </a:solidFill>
                        </a:rPr>
                        <a:t>71%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724070527"/>
                  </a:ext>
                </a:extLst>
              </a:tr>
              <a:tr h="459418">
                <a:tc>
                  <a:txBody>
                    <a:bodyPr/>
                    <a:lstStyle/>
                    <a:p>
                      <a:r>
                        <a:rPr lang="en-GB" sz="2000" b="1">
                          <a:solidFill>
                            <a:sysClr val="windowText" lastClr="000000"/>
                          </a:solidFill>
                        </a:rPr>
                        <a:t>Parking and Traffic</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chemeClr val="accent6"/>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3917994686"/>
                  </a:ext>
                </a:extLst>
              </a:tr>
              <a:tr h="459418">
                <a:tc>
                  <a:txBody>
                    <a:bodyPr/>
                    <a:lstStyle/>
                    <a:p>
                      <a:r>
                        <a:rPr lang="en-GB" sz="2000" b="1">
                          <a:solidFill>
                            <a:sysClr val="windowText" lastClr="000000"/>
                          </a:solidFill>
                        </a:rPr>
                        <a:t>Other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15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chemeClr val="accent6"/>
                          </a:solidFill>
                        </a:rPr>
                        <a:t>93%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2524794101"/>
                  </a:ext>
                </a:extLst>
              </a:tr>
            </a:tbl>
          </a:graphicData>
        </a:graphic>
      </p:graphicFrame>
      <p:sp>
        <p:nvSpPr>
          <p:cNvPr id="2" name="Title 1">
            <a:extLst>
              <a:ext uri="{FF2B5EF4-FFF2-40B4-BE49-F238E27FC236}">
                <a16:creationId xmlns:a16="http://schemas.microsoft.com/office/drawing/2014/main" id="{0679A6DF-B923-4A2F-BED1-9A392FCC8F4B}"/>
              </a:ext>
            </a:extLst>
          </p:cNvPr>
          <p:cNvSpPr>
            <a:spLocks noGrp="1"/>
          </p:cNvSpPr>
          <p:nvPr>
            <p:ph type="title"/>
          </p:nvPr>
        </p:nvSpPr>
        <p:spPr>
          <a:xfrm>
            <a:off x="838200" y="192274"/>
            <a:ext cx="10515600" cy="1325563"/>
          </a:xfrm>
        </p:spPr>
        <p:txBody>
          <a:bodyPr/>
          <a:lstStyle/>
          <a:p>
            <a:pPr algn="ctr"/>
            <a:r>
              <a:rPr lang="en-GB">
                <a:solidFill>
                  <a:schemeClr val="bg1"/>
                </a:solidFill>
              </a:rPr>
              <a:t>Corporate governance – key statistics for Q3</a:t>
            </a:r>
          </a:p>
        </p:txBody>
      </p:sp>
      <p:sp>
        <p:nvSpPr>
          <p:cNvPr id="13" name="Content Placeholder 2">
            <a:extLst>
              <a:ext uri="{FF2B5EF4-FFF2-40B4-BE49-F238E27FC236}">
                <a16:creationId xmlns:a16="http://schemas.microsoft.com/office/drawing/2014/main" id="{0244DF75-77B6-45F3-9B70-F77B56FBC3E7}"/>
              </a:ext>
            </a:extLst>
          </p:cNvPr>
          <p:cNvSpPr txBox="1">
            <a:spLocks/>
          </p:cNvSpPr>
          <p:nvPr/>
        </p:nvSpPr>
        <p:spPr>
          <a:xfrm>
            <a:off x="7015681" y="3177475"/>
            <a:ext cx="1899201" cy="1806177"/>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3400">
                <a:solidFill>
                  <a:schemeClr val="bg1"/>
                </a:solidFill>
              </a:rPr>
              <a:t>Number of information requests received </a:t>
            </a:r>
            <a:br>
              <a:rPr lang="en-GB" sz="3400">
                <a:solidFill>
                  <a:schemeClr val="bg1"/>
                </a:solidFill>
              </a:rPr>
            </a:br>
            <a:endParaRPr lang="en-GB" sz="3400">
              <a:solidFill>
                <a:schemeClr val="bg1"/>
              </a:solidFill>
            </a:endParaRPr>
          </a:p>
          <a:p>
            <a:pPr marL="0" indent="0" algn="ctr">
              <a:buFont typeface="Arial" panose="020B0604020202020204" pitchFamily="34" charset="0"/>
              <a:buNone/>
            </a:pPr>
            <a:r>
              <a:rPr lang="en-GB">
                <a:solidFill>
                  <a:schemeClr val="bg1"/>
                </a:solidFill>
              </a:rPr>
              <a:t>(Freedom of Information, Environmental Information Regulations  and Subject Access Requests)</a:t>
            </a:r>
          </a:p>
        </p:txBody>
      </p:sp>
      <p:pic>
        <p:nvPicPr>
          <p:cNvPr id="14" name="Graphic 13" descr="Document">
            <a:extLst>
              <a:ext uri="{FF2B5EF4-FFF2-40B4-BE49-F238E27FC236}">
                <a16:creationId xmlns:a16="http://schemas.microsoft.com/office/drawing/2014/main" id="{64C4EFA8-9BD4-4F83-8183-A1A0AAEE67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7106042" y="2223914"/>
            <a:ext cx="914400" cy="914400"/>
          </a:xfrm>
          <a:prstGeom prst="rect">
            <a:avLst/>
          </a:prstGeom>
        </p:spPr>
      </p:pic>
      <p:sp>
        <p:nvSpPr>
          <p:cNvPr id="15" name="Content Placeholder 2">
            <a:extLst>
              <a:ext uri="{FF2B5EF4-FFF2-40B4-BE49-F238E27FC236}">
                <a16:creationId xmlns:a16="http://schemas.microsoft.com/office/drawing/2014/main" id="{A729A1E8-C392-4346-A485-1758BB86BA00}"/>
              </a:ext>
            </a:extLst>
          </p:cNvPr>
          <p:cNvSpPr txBox="1">
            <a:spLocks/>
          </p:cNvSpPr>
          <p:nvPr/>
        </p:nvSpPr>
        <p:spPr>
          <a:xfrm>
            <a:off x="7367400" y="2427423"/>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154</a:t>
            </a:r>
          </a:p>
        </p:txBody>
      </p:sp>
      <p:sp>
        <p:nvSpPr>
          <p:cNvPr id="17" name="Content Placeholder 2">
            <a:extLst>
              <a:ext uri="{FF2B5EF4-FFF2-40B4-BE49-F238E27FC236}">
                <a16:creationId xmlns:a16="http://schemas.microsoft.com/office/drawing/2014/main" id="{B19B8602-5B90-4024-8E2D-7613B4D1CF65}"/>
              </a:ext>
            </a:extLst>
          </p:cNvPr>
          <p:cNvSpPr txBox="1">
            <a:spLocks/>
          </p:cNvSpPr>
          <p:nvPr/>
        </p:nvSpPr>
        <p:spPr>
          <a:xfrm>
            <a:off x="9466994" y="2501494"/>
            <a:ext cx="2016576" cy="1063575"/>
          </a:xfrm>
          <a:prstGeom prst="rect">
            <a:avLst/>
          </a:prstGeom>
        </p:spPr>
        <p:txBody>
          <a:bodyPr vert="horz" lIns="91440" tIns="45720" rIns="91440" bIns="45720" rtlCol="0" anchor="t">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dirty="0">
                <a:solidFill>
                  <a:schemeClr val="bg1"/>
                </a:solidFill>
              </a:rPr>
              <a:t>Number of internal audit management actions overdue by more than 60 days</a:t>
            </a:r>
          </a:p>
        </p:txBody>
      </p:sp>
      <p:pic>
        <p:nvPicPr>
          <p:cNvPr id="19" name="Graphic 18" descr="Gears">
            <a:extLst>
              <a:ext uri="{FF2B5EF4-FFF2-40B4-BE49-F238E27FC236}">
                <a16:creationId xmlns:a16="http://schemas.microsoft.com/office/drawing/2014/main" id="{5BE3243E-C7DB-4C51-9C5A-B4188011092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9466994" y="1531756"/>
            <a:ext cx="914400" cy="914400"/>
          </a:xfrm>
          <a:prstGeom prst="rect">
            <a:avLst/>
          </a:prstGeom>
        </p:spPr>
      </p:pic>
      <p:sp>
        <p:nvSpPr>
          <p:cNvPr id="20" name="Content Placeholder 2">
            <a:extLst>
              <a:ext uri="{FF2B5EF4-FFF2-40B4-BE49-F238E27FC236}">
                <a16:creationId xmlns:a16="http://schemas.microsoft.com/office/drawing/2014/main" id="{86FA47B3-74BA-49F9-B46F-4B11A944DD70}"/>
              </a:ext>
            </a:extLst>
          </p:cNvPr>
          <p:cNvSpPr txBox="1">
            <a:spLocks/>
          </p:cNvSpPr>
          <p:nvPr/>
        </p:nvSpPr>
        <p:spPr>
          <a:xfrm>
            <a:off x="9687386" y="1721689"/>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rgbClr val="FFC000"/>
                </a:solidFill>
              </a:rPr>
              <a:t>11</a:t>
            </a:r>
          </a:p>
        </p:txBody>
      </p:sp>
      <p:sp>
        <p:nvSpPr>
          <p:cNvPr id="22" name="Speech Bubble: Rectangle with Corners Rounded 21">
            <a:extLst>
              <a:ext uri="{FF2B5EF4-FFF2-40B4-BE49-F238E27FC236}">
                <a16:creationId xmlns:a16="http://schemas.microsoft.com/office/drawing/2014/main" id="{4E362B02-4A4E-4BEA-BD70-76FA7DB46264}"/>
              </a:ext>
            </a:extLst>
          </p:cNvPr>
          <p:cNvSpPr/>
          <p:nvPr/>
        </p:nvSpPr>
        <p:spPr>
          <a:xfrm>
            <a:off x="9474302" y="3657043"/>
            <a:ext cx="1561100" cy="727832"/>
          </a:xfrm>
          <a:prstGeom prst="wedgeRoundRectCallout">
            <a:avLst>
              <a:gd name="adj1" fmla="val -4288"/>
              <a:gd name="adj2" fmla="val -844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Significant improvement since Q1 position (40)</a:t>
            </a:r>
          </a:p>
        </p:txBody>
      </p:sp>
      <p:pic>
        <p:nvPicPr>
          <p:cNvPr id="24" name="Graphic 23" descr="Thumbs up sign">
            <a:extLst>
              <a:ext uri="{FF2B5EF4-FFF2-40B4-BE49-F238E27FC236}">
                <a16:creationId xmlns:a16="http://schemas.microsoft.com/office/drawing/2014/main" id="{7440C2FD-8814-446E-A7D9-1732489169B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5171228" y="1290076"/>
            <a:ext cx="914400" cy="914400"/>
          </a:xfrm>
          <a:prstGeom prst="rect">
            <a:avLst/>
          </a:prstGeom>
        </p:spPr>
      </p:pic>
      <p:pic>
        <p:nvPicPr>
          <p:cNvPr id="25" name="Graphic 24" descr="Speech">
            <a:extLst>
              <a:ext uri="{FF2B5EF4-FFF2-40B4-BE49-F238E27FC236}">
                <a16:creationId xmlns:a16="http://schemas.microsoft.com/office/drawing/2014/main" id="{A6D3F76C-BFF4-42BA-A527-BDFB62FE9E2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3574599" y="1344247"/>
            <a:ext cx="914400" cy="914400"/>
          </a:xfrm>
          <a:prstGeom prst="rect">
            <a:avLst/>
          </a:prstGeom>
        </p:spPr>
      </p:pic>
      <p:sp>
        <p:nvSpPr>
          <p:cNvPr id="18" name="Speech Bubble: Rectangle with Corners Rounded 17">
            <a:extLst>
              <a:ext uri="{FF2B5EF4-FFF2-40B4-BE49-F238E27FC236}">
                <a16:creationId xmlns:a16="http://schemas.microsoft.com/office/drawing/2014/main" id="{501A4B1C-B85D-4806-9441-9C8C05F582C0}"/>
              </a:ext>
            </a:extLst>
          </p:cNvPr>
          <p:cNvSpPr/>
          <p:nvPr/>
        </p:nvSpPr>
        <p:spPr>
          <a:xfrm>
            <a:off x="6662468" y="1290076"/>
            <a:ext cx="1729997" cy="884783"/>
          </a:xfrm>
          <a:prstGeom prst="wedgeRoundRectCallout">
            <a:avLst>
              <a:gd name="adj1" fmla="val 45777"/>
              <a:gd name="adj2" fmla="val 8442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Number has now stayed roughly consistent for several quarters in a row</a:t>
            </a:r>
          </a:p>
        </p:txBody>
      </p:sp>
      <p:sp>
        <p:nvSpPr>
          <p:cNvPr id="3" name="Speech Bubble: Rectangle with Corners Rounded 2">
            <a:extLst>
              <a:ext uri="{FF2B5EF4-FFF2-40B4-BE49-F238E27FC236}">
                <a16:creationId xmlns:a16="http://schemas.microsoft.com/office/drawing/2014/main" id="{D89080C2-44D7-4992-9626-4DA1195FA47F}"/>
              </a:ext>
            </a:extLst>
          </p:cNvPr>
          <p:cNvSpPr/>
          <p:nvPr/>
        </p:nvSpPr>
        <p:spPr>
          <a:xfrm>
            <a:off x="6740907" y="4857294"/>
            <a:ext cx="1185546" cy="624424"/>
          </a:xfrm>
          <a:prstGeom prst="wedgeRoundRectCallout">
            <a:avLst>
              <a:gd name="adj1" fmla="val -85029"/>
              <a:gd name="adj2" fmla="val -6472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Arrow indicates trends vs Q2</a:t>
            </a:r>
          </a:p>
        </p:txBody>
      </p:sp>
      <p:sp>
        <p:nvSpPr>
          <p:cNvPr id="5" name="Arrow: Down 4">
            <a:extLst>
              <a:ext uri="{FF2B5EF4-FFF2-40B4-BE49-F238E27FC236}">
                <a16:creationId xmlns:a16="http://schemas.microsoft.com/office/drawing/2014/main" id="{0ED62165-AE41-48D1-B1FF-7996DD22F412}"/>
              </a:ext>
            </a:extLst>
          </p:cNvPr>
          <p:cNvSpPr/>
          <p:nvPr/>
        </p:nvSpPr>
        <p:spPr>
          <a:xfrm>
            <a:off x="6096000" y="3165070"/>
            <a:ext cx="132481" cy="24555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Arrow: Up 28">
            <a:extLst>
              <a:ext uri="{FF2B5EF4-FFF2-40B4-BE49-F238E27FC236}">
                <a16:creationId xmlns:a16="http://schemas.microsoft.com/office/drawing/2014/main" id="{704389ED-9DE5-4B24-8300-131186979BEF}"/>
              </a:ext>
            </a:extLst>
          </p:cNvPr>
          <p:cNvSpPr/>
          <p:nvPr/>
        </p:nvSpPr>
        <p:spPr>
          <a:xfrm rot="10800000">
            <a:off x="4352924" y="4997993"/>
            <a:ext cx="136074" cy="23314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Arrow: Up 32">
            <a:extLst>
              <a:ext uri="{FF2B5EF4-FFF2-40B4-BE49-F238E27FC236}">
                <a16:creationId xmlns:a16="http://schemas.microsoft.com/office/drawing/2014/main" id="{C4816016-8BA5-4290-ADEC-936CEFD0FD70}"/>
              </a:ext>
            </a:extLst>
          </p:cNvPr>
          <p:cNvSpPr/>
          <p:nvPr/>
        </p:nvSpPr>
        <p:spPr>
          <a:xfrm rot="10800000">
            <a:off x="4352923" y="5942033"/>
            <a:ext cx="136074" cy="23314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rrow: Up 34">
            <a:extLst>
              <a:ext uri="{FF2B5EF4-FFF2-40B4-BE49-F238E27FC236}">
                <a16:creationId xmlns:a16="http://schemas.microsoft.com/office/drawing/2014/main" id="{748E19FF-16F3-4FE7-B94F-394EE1193712}"/>
              </a:ext>
            </a:extLst>
          </p:cNvPr>
          <p:cNvSpPr/>
          <p:nvPr/>
        </p:nvSpPr>
        <p:spPr>
          <a:xfrm rot="10800000">
            <a:off x="4284885" y="3198240"/>
            <a:ext cx="136074" cy="23314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Arrow: Up 35">
            <a:extLst>
              <a:ext uri="{FF2B5EF4-FFF2-40B4-BE49-F238E27FC236}">
                <a16:creationId xmlns:a16="http://schemas.microsoft.com/office/drawing/2014/main" id="{0FCB1F8C-3CB3-48B3-AD6A-C4D2D2926CBA}"/>
              </a:ext>
            </a:extLst>
          </p:cNvPr>
          <p:cNvSpPr/>
          <p:nvPr/>
        </p:nvSpPr>
        <p:spPr>
          <a:xfrm>
            <a:off x="4284885" y="3693217"/>
            <a:ext cx="136074" cy="233145"/>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Arrow: Up 36">
            <a:extLst>
              <a:ext uri="{FF2B5EF4-FFF2-40B4-BE49-F238E27FC236}">
                <a16:creationId xmlns:a16="http://schemas.microsoft.com/office/drawing/2014/main" id="{42E97E74-0854-4BE1-88DA-19D24CB85577}"/>
              </a:ext>
            </a:extLst>
          </p:cNvPr>
          <p:cNvSpPr/>
          <p:nvPr/>
        </p:nvSpPr>
        <p:spPr>
          <a:xfrm rot="10800000">
            <a:off x="6099392" y="3680592"/>
            <a:ext cx="136074" cy="233145"/>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Arrow: Down 37">
            <a:extLst>
              <a:ext uri="{FF2B5EF4-FFF2-40B4-BE49-F238E27FC236}">
                <a16:creationId xmlns:a16="http://schemas.microsoft.com/office/drawing/2014/main" id="{FFFF30FF-5C8F-4799-8BEE-E87E86DFE13A}"/>
              </a:ext>
            </a:extLst>
          </p:cNvPr>
          <p:cNvSpPr/>
          <p:nvPr/>
        </p:nvSpPr>
        <p:spPr>
          <a:xfrm>
            <a:off x="6098694" y="4360282"/>
            <a:ext cx="132481" cy="24555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Arrow: Up 38">
            <a:extLst>
              <a:ext uri="{FF2B5EF4-FFF2-40B4-BE49-F238E27FC236}">
                <a16:creationId xmlns:a16="http://schemas.microsoft.com/office/drawing/2014/main" id="{55224FB3-D4E1-44B9-A188-D81D12F7E9A7}"/>
              </a:ext>
            </a:extLst>
          </p:cNvPr>
          <p:cNvSpPr/>
          <p:nvPr/>
        </p:nvSpPr>
        <p:spPr>
          <a:xfrm>
            <a:off x="4284885" y="4355209"/>
            <a:ext cx="136074" cy="233145"/>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Arrow: Up 39">
            <a:extLst>
              <a:ext uri="{FF2B5EF4-FFF2-40B4-BE49-F238E27FC236}">
                <a16:creationId xmlns:a16="http://schemas.microsoft.com/office/drawing/2014/main" id="{CE6C90A7-306B-432A-B10C-A20DD2D0244C}"/>
              </a:ext>
            </a:extLst>
          </p:cNvPr>
          <p:cNvSpPr/>
          <p:nvPr/>
        </p:nvSpPr>
        <p:spPr>
          <a:xfrm rot="10800000">
            <a:off x="4352922" y="5481718"/>
            <a:ext cx="136074" cy="23314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Arrow: Up 40">
            <a:extLst>
              <a:ext uri="{FF2B5EF4-FFF2-40B4-BE49-F238E27FC236}">
                <a16:creationId xmlns:a16="http://schemas.microsoft.com/office/drawing/2014/main" id="{662246F6-F3AD-44B1-B912-8A2BF8CAF82F}"/>
              </a:ext>
            </a:extLst>
          </p:cNvPr>
          <p:cNvSpPr/>
          <p:nvPr/>
        </p:nvSpPr>
        <p:spPr>
          <a:xfrm>
            <a:off x="6085628" y="5481718"/>
            <a:ext cx="136074" cy="23314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Arrow: Up 42">
            <a:extLst>
              <a:ext uri="{FF2B5EF4-FFF2-40B4-BE49-F238E27FC236}">
                <a16:creationId xmlns:a16="http://schemas.microsoft.com/office/drawing/2014/main" id="{4D072D42-EEBF-4008-81BB-CBBBB9695BB2}"/>
              </a:ext>
            </a:extLst>
          </p:cNvPr>
          <p:cNvSpPr/>
          <p:nvPr/>
        </p:nvSpPr>
        <p:spPr>
          <a:xfrm>
            <a:off x="6085628" y="5005679"/>
            <a:ext cx="136074" cy="23314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Arrow: Up 43">
            <a:extLst>
              <a:ext uri="{FF2B5EF4-FFF2-40B4-BE49-F238E27FC236}">
                <a16:creationId xmlns:a16="http://schemas.microsoft.com/office/drawing/2014/main" id="{EB70C61D-832A-4622-8DFF-1FEBE6492585}"/>
              </a:ext>
            </a:extLst>
          </p:cNvPr>
          <p:cNvSpPr/>
          <p:nvPr/>
        </p:nvSpPr>
        <p:spPr>
          <a:xfrm>
            <a:off x="6092407" y="5909773"/>
            <a:ext cx="136074" cy="233145"/>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26638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6321A-DA34-4C18-B64A-987163B71A2A}"/>
              </a:ext>
            </a:extLst>
          </p:cNvPr>
          <p:cNvSpPr>
            <a:spLocks noGrp="1"/>
          </p:cNvSpPr>
          <p:nvPr>
            <p:ph type="title"/>
          </p:nvPr>
        </p:nvSpPr>
        <p:spPr>
          <a:xfrm>
            <a:off x="948572" y="147604"/>
            <a:ext cx="10294856" cy="728155"/>
          </a:xfrm>
        </p:spPr>
        <p:txBody>
          <a:bodyPr>
            <a:normAutofit/>
          </a:bodyPr>
          <a:lstStyle/>
          <a:p>
            <a:pPr algn="ctr"/>
            <a:r>
              <a:rPr lang="en-GB" sz="3200" dirty="0">
                <a:solidFill>
                  <a:schemeClr val="bg1"/>
                </a:solidFill>
              </a:rPr>
              <a:t>Risks currently scoring above 16 on the corporate risk register</a:t>
            </a:r>
          </a:p>
        </p:txBody>
      </p:sp>
      <p:graphicFrame>
        <p:nvGraphicFramePr>
          <p:cNvPr id="4" name="Table 3">
            <a:extLst>
              <a:ext uri="{FF2B5EF4-FFF2-40B4-BE49-F238E27FC236}">
                <a16:creationId xmlns:a16="http://schemas.microsoft.com/office/drawing/2014/main" id="{06C67C9F-1838-4A07-BF50-56B722732148}"/>
              </a:ext>
            </a:extLst>
          </p:cNvPr>
          <p:cNvGraphicFramePr>
            <a:graphicFrameLocks noGrp="1"/>
          </p:cNvGraphicFramePr>
          <p:nvPr>
            <p:extLst>
              <p:ext uri="{D42A27DB-BD31-4B8C-83A1-F6EECF244321}">
                <p14:modId xmlns:p14="http://schemas.microsoft.com/office/powerpoint/2010/main" val="3403012048"/>
              </p:ext>
            </p:extLst>
          </p:nvPr>
        </p:nvGraphicFramePr>
        <p:xfrm>
          <a:off x="359665" y="1171079"/>
          <a:ext cx="11472670" cy="4723089"/>
        </p:xfrm>
        <a:graphic>
          <a:graphicData uri="http://schemas.openxmlformats.org/drawingml/2006/table">
            <a:tbl>
              <a:tblPr>
                <a:tableStyleId>{5C22544A-7EE6-4342-B048-85BDC9FD1C3A}</a:tableStyleId>
              </a:tblPr>
              <a:tblGrid>
                <a:gridCol w="342114">
                  <a:extLst>
                    <a:ext uri="{9D8B030D-6E8A-4147-A177-3AD203B41FA5}">
                      <a16:colId xmlns:a16="http://schemas.microsoft.com/office/drawing/2014/main" val="261284426"/>
                    </a:ext>
                  </a:extLst>
                </a:gridCol>
                <a:gridCol w="741245">
                  <a:extLst>
                    <a:ext uri="{9D8B030D-6E8A-4147-A177-3AD203B41FA5}">
                      <a16:colId xmlns:a16="http://schemas.microsoft.com/office/drawing/2014/main" val="675314152"/>
                    </a:ext>
                  </a:extLst>
                </a:gridCol>
                <a:gridCol w="636710">
                  <a:extLst>
                    <a:ext uri="{9D8B030D-6E8A-4147-A177-3AD203B41FA5}">
                      <a16:colId xmlns:a16="http://schemas.microsoft.com/office/drawing/2014/main" val="1352799517"/>
                    </a:ext>
                  </a:extLst>
                </a:gridCol>
                <a:gridCol w="788761">
                  <a:extLst>
                    <a:ext uri="{9D8B030D-6E8A-4147-A177-3AD203B41FA5}">
                      <a16:colId xmlns:a16="http://schemas.microsoft.com/office/drawing/2014/main" val="1867732447"/>
                    </a:ext>
                  </a:extLst>
                </a:gridCol>
                <a:gridCol w="2195227">
                  <a:extLst>
                    <a:ext uri="{9D8B030D-6E8A-4147-A177-3AD203B41FA5}">
                      <a16:colId xmlns:a16="http://schemas.microsoft.com/office/drawing/2014/main" val="2368830916"/>
                    </a:ext>
                  </a:extLst>
                </a:gridCol>
                <a:gridCol w="506043">
                  <a:extLst>
                    <a:ext uri="{9D8B030D-6E8A-4147-A177-3AD203B41FA5}">
                      <a16:colId xmlns:a16="http://schemas.microsoft.com/office/drawing/2014/main" val="3187005459"/>
                    </a:ext>
                  </a:extLst>
                </a:gridCol>
                <a:gridCol w="446647">
                  <a:extLst>
                    <a:ext uri="{9D8B030D-6E8A-4147-A177-3AD203B41FA5}">
                      <a16:colId xmlns:a16="http://schemas.microsoft.com/office/drawing/2014/main" val="441486601"/>
                    </a:ext>
                  </a:extLst>
                </a:gridCol>
                <a:gridCol w="209069">
                  <a:extLst>
                    <a:ext uri="{9D8B030D-6E8A-4147-A177-3AD203B41FA5}">
                      <a16:colId xmlns:a16="http://schemas.microsoft.com/office/drawing/2014/main" val="1533523017"/>
                    </a:ext>
                  </a:extLst>
                </a:gridCol>
                <a:gridCol w="285092">
                  <a:extLst>
                    <a:ext uri="{9D8B030D-6E8A-4147-A177-3AD203B41FA5}">
                      <a16:colId xmlns:a16="http://schemas.microsoft.com/office/drawing/2014/main" val="1148103215"/>
                    </a:ext>
                  </a:extLst>
                </a:gridCol>
                <a:gridCol w="285092">
                  <a:extLst>
                    <a:ext uri="{9D8B030D-6E8A-4147-A177-3AD203B41FA5}">
                      <a16:colId xmlns:a16="http://schemas.microsoft.com/office/drawing/2014/main" val="3172969264"/>
                    </a:ext>
                  </a:extLst>
                </a:gridCol>
                <a:gridCol w="3354615">
                  <a:extLst>
                    <a:ext uri="{9D8B030D-6E8A-4147-A177-3AD203B41FA5}">
                      <a16:colId xmlns:a16="http://schemas.microsoft.com/office/drawing/2014/main" val="426586476"/>
                    </a:ext>
                  </a:extLst>
                </a:gridCol>
                <a:gridCol w="883792">
                  <a:extLst>
                    <a:ext uri="{9D8B030D-6E8A-4147-A177-3AD203B41FA5}">
                      <a16:colId xmlns:a16="http://schemas.microsoft.com/office/drawing/2014/main" val="219056662"/>
                    </a:ext>
                  </a:extLst>
                </a:gridCol>
                <a:gridCol w="209069">
                  <a:extLst>
                    <a:ext uri="{9D8B030D-6E8A-4147-A177-3AD203B41FA5}">
                      <a16:colId xmlns:a16="http://schemas.microsoft.com/office/drawing/2014/main" val="4169105776"/>
                    </a:ext>
                  </a:extLst>
                </a:gridCol>
                <a:gridCol w="294597">
                  <a:extLst>
                    <a:ext uri="{9D8B030D-6E8A-4147-A177-3AD203B41FA5}">
                      <a16:colId xmlns:a16="http://schemas.microsoft.com/office/drawing/2014/main" val="4285783834"/>
                    </a:ext>
                  </a:extLst>
                </a:gridCol>
                <a:gridCol w="294597">
                  <a:extLst>
                    <a:ext uri="{9D8B030D-6E8A-4147-A177-3AD203B41FA5}">
                      <a16:colId xmlns:a16="http://schemas.microsoft.com/office/drawing/2014/main" val="4238554693"/>
                    </a:ext>
                  </a:extLst>
                </a:gridCol>
              </a:tblGrid>
              <a:tr h="295703">
                <a:tc rowSpan="2">
                  <a:txBody>
                    <a:bodyPr/>
                    <a:lstStyle/>
                    <a:p>
                      <a:pPr algn="ctr" fontAlgn="ctr"/>
                      <a:r>
                        <a:rPr lang="en-GB" sz="1050" u="none" strike="noStrike">
                          <a:effectLst/>
                        </a:rPr>
                        <a:t>Risk ID</a:t>
                      </a:r>
                      <a:endParaRPr lang="en-GB" sz="1050" b="1" i="0" u="none" strike="noStrike">
                        <a:effectLst/>
                        <a:latin typeface="Arial" panose="020B0604020202020204" pitchFamily="34" charset="0"/>
                      </a:endParaRPr>
                    </a:p>
                  </a:txBody>
                  <a:tcPr marL="0" marR="0" marT="0" marB="0" vert="vert"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200" u="none" strike="noStrike">
                          <a:effectLst/>
                        </a:rPr>
                        <a:t>Risk Title</a:t>
                      </a:r>
                      <a:endParaRPr lang="en-GB" sz="12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200" u="none" strike="noStrike">
                          <a:effectLst/>
                        </a:rPr>
                        <a:t>Type</a:t>
                      </a:r>
                      <a:endParaRPr lang="en-GB" sz="12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200" u="none" strike="noStrike">
                          <a:effectLst/>
                        </a:rPr>
                        <a:t>Category</a:t>
                      </a:r>
                      <a:endParaRPr lang="en-GB" sz="12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050" u="none" strike="noStrike">
                          <a:effectLst/>
                        </a:rPr>
                        <a:t>Identification of areas where there are significant risks</a:t>
                      </a:r>
                      <a:endParaRPr lang="en-GB" sz="105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050" u="none" strike="noStrike">
                          <a:effectLst/>
                        </a:rPr>
                        <a:t>Date Added</a:t>
                      </a:r>
                      <a:endParaRPr lang="en-GB" sz="105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050" u="none" strike="noStrike">
                          <a:effectLst/>
                        </a:rPr>
                        <a:t>Risk Owner</a:t>
                      </a:r>
                      <a:endParaRPr lang="en-GB" sz="105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en-GB" sz="1000" u="none" strike="noStrike">
                          <a:effectLst/>
                        </a:rPr>
                        <a:t>Original Assessment</a:t>
                      </a:r>
                      <a:endParaRPr lang="en-GB" sz="10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rowSpan="2">
                  <a:txBody>
                    <a:bodyPr/>
                    <a:lstStyle/>
                    <a:p>
                      <a:pPr algn="ctr" fontAlgn="ctr"/>
                      <a:r>
                        <a:rPr lang="en-GB" sz="1100" u="none" strike="noStrike" dirty="0">
                          <a:effectLst/>
                        </a:rPr>
                        <a:t>Planned Mitigation Actions</a:t>
                      </a:r>
                      <a:endParaRPr lang="en-GB" sz="110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000" u="none" strike="noStrike">
                          <a:effectLst/>
                        </a:rPr>
                        <a:t>Mitigation Success Factor</a:t>
                      </a:r>
                      <a:endParaRPr lang="en-GB" sz="1000" b="1"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en-GB" sz="1000" u="none" strike="noStrike">
                          <a:effectLst/>
                        </a:rPr>
                        <a:t>Control Assessment</a:t>
                      </a:r>
                      <a:endParaRPr lang="en-GB" sz="1000" b="0" i="0" u="none" strike="noStrike">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65020070"/>
                  </a:ext>
                </a:extLst>
              </a:tr>
              <a:tr h="373137">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800" u="none" strike="noStrike">
                          <a:effectLst/>
                        </a:rPr>
                        <a:t>L</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a:effectLst/>
                        </a:rPr>
                        <a:t>I</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a:effectLst/>
                        </a:rPr>
                        <a:t>P</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a:txBody>
                    <a:bodyPr/>
                    <a:lstStyle/>
                    <a:p>
                      <a:pPr algn="ctr" fontAlgn="ctr"/>
                      <a:r>
                        <a:rPr lang="en-GB" sz="800" u="none" strike="noStrike">
                          <a:effectLst/>
                        </a:rPr>
                        <a:t>L</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a:effectLst/>
                        </a:rPr>
                        <a:t>I</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a:effectLst/>
                        </a:rPr>
                        <a:t>P</a:t>
                      </a:r>
                      <a:endParaRPr lang="en-GB" sz="800" b="1" i="0" u="none" strike="noStrike">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9637777"/>
                  </a:ext>
                </a:extLst>
              </a:tr>
              <a:tr h="839558">
                <a:tc>
                  <a:txBody>
                    <a:bodyPr/>
                    <a:lstStyle/>
                    <a:p>
                      <a:pPr algn="ctr" fontAlgn="ctr"/>
                      <a:r>
                        <a:rPr lang="en-GB" sz="1050" b="0" i="0" u="none" strike="noStrike" dirty="0">
                          <a:effectLst/>
                          <a:latin typeface="Arial" panose="020B0604020202020204" pitchFamily="34" charset="0"/>
                        </a:rPr>
                        <a:t>EH7</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IT provision: long term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900" b="0" i="0" u="none" strike="noStrike" dirty="0">
                          <a:effectLst/>
                          <a:latin typeface="Arial" panose="020B0604020202020204" pitchFamily="34" charset="0"/>
                        </a:rPr>
                        <a:t>SERVICE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900" b="0" i="0" u="none" strike="noStrike" dirty="0">
                          <a:effectLst/>
                          <a:latin typeface="Arial" panose="020B0604020202020204" pitchFamily="34" charset="0"/>
                        </a:rPr>
                        <a:t>Technological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800" b="0" i="0" u="none" strike="noStrike" dirty="0">
                          <a:effectLst/>
                          <a:latin typeface="Arial" panose="020B0604020202020204" pitchFamily="34" charset="0"/>
                        </a:rPr>
                        <a:t>Failure by the IT provider (Capita) to deliver on long term digital vision and aspirations of Council as per the contract in particular the strategy for 'digital by default' and contract requirements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10/4/18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Sue Parker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700" b="0" i="0" u="none" strike="noStrike" dirty="0">
                          <a:effectLst/>
                          <a:latin typeface="Arial" panose="020B0604020202020204" pitchFamily="34" charset="0"/>
                        </a:rPr>
                        <a:t>1. Ensure Capita are held to contractual responsibilities regarding digital strategy              </a:t>
                      </a:r>
                    </a:p>
                    <a:p>
                      <a:pPr algn="l" fontAlgn="ctr"/>
                      <a:r>
                        <a:rPr lang="en-GB" sz="700" b="0" i="0" u="none" strike="noStrike" dirty="0">
                          <a:effectLst/>
                          <a:latin typeface="Arial" panose="020B0604020202020204" pitchFamily="34" charset="0"/>
                        </a:rPr>
                        <a:t>2. Progression of a Digital Strategy for the Council as part of </a:t>
                      </a:r>
                      <a:r>
                        <a:rPr lang="en-GB" sz="700" b="0" i="0" u="none" strike="noStrike" dirty="0" err="1">
                          <a:effectLst/>
                          <a:latin typeface="Arial" panose="020B0604020202020204" pitchFamily="34" charset="0"/>
                        </a:rPr>
                        <a:t>SoF</a:t>
                      </a:r>
                      <a:r>
                        <a:rPr lang="en-GB" sz="700" b="0" i="0" u="none" strike="noStrike" dirty="0">
                          <a:effectLst/>
                          <a:latin typeface="Arial" panose="020B0604020202020204" pitchFamily="34" charset="0"/>
                        </a:rPr>
                        <a:t> with linkages to IT Capita </a:t>
                      </a:r>
                    </a:p>
                    <a:p>
                      <a:pPr algn="l" fontAlgn="ctr"/>
                      <a:r>
                        <a:rPr lang="en-GB" sz="700" b="0" i="0" u="none" strike="noStrike" dirty="0">
                          <a:effectLst/>
                          <a:latin typeface="Arial" panose="020B0604020202020204" pitchFamily="34" charset="0"/>
                        </a:rPr>
                        <a:t>3. Deliver changes to the IT infrastructure to enable </a:t>
                      </a:r>
                      <a:r>
                        <a:rPr lang="en-GB" sz="700" b="0" i="0" u="none" strike="noStrike" dirty="0" err="1">
                          <a:effectLst/>
                          <a:latin typeface="Arial" panose="020B0604020202020204" pitchFamily="34" charset="0"/>
                        </a:rPr>
                        <a:t>SoF</a:t>
                      </a:r>
                      <a:r>
                        <a:rPr lang="en-GB" sz="700" b="0" i="0" u="none" strike="noStrike" dirty="0">
                          <a:effectLst/>
                          <a:latin typeface="Arial" panose="020B0604020202020204" pitchFamily="34" charset="0"/>
                        </a:rPr>
                        <a:t> outcomes e.g. M365 segregation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800" b="0" i="0" u="none" strike="noStrike" dirty="0">
                          <a:effectLst/>
                          <a:latin typeface="Arial" panose="020B0604020202020204" pitchFamily="34" charset="0"/>
                        </a:rPr>
                        <a:t>Clear vision and links to Council aspiration of 'digital by default' Approval of Council's Digital Strategy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26819994"/>
                  </a:ext>
                </a:extLst>
              </a:tr>
              <a:tr h="839558">
                <a:tc>
                  <a:txBody>
                    <a:bodyPr/>
                    <a:lstStyle/>
                    <a:p>
                      <a:pPr algn="ctr" fontAlgn="ctr"/>
                      <a:r>
                        <a:rPr lang="en-GB" sz="1050" b="0" i="0" u="none" strike="noStrike" dirty="0">
                          <a:effectLst/>
                          <a:latin typeface="Arial" panose="020B0604020202020204" pitchFamily="34" charset="0"/>
                        </a:rPr>
                        <a:t>EH8</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Corporate Project Delivery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700" b="0" i="0" u="none" strike="noStrike" dirty="0">
                          <a:effectLst/>
                          <a:latin typeface="Arial" panose="020B0604020202020204" pitchFamily="34" charset="0"/>
                        </a:rPr>
                        <a:t>GOVERNANCE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Reputation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800" b="0" i="0" u="none" strike="noStrike" dirty="0">
                          <a:effectLst/>
                          <a:latin typeface="Arial" panose="020B0604020202020204" pitchFamily="34" charset="0"/>
                        </a:rPr>
                        <a:t>Failure to maintain control of corporate project delivery leading to lack of clarity on priorities, use of resources resulting in reputational damage and potential costs and potential adverse impact on performance.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07/05/18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a:effectLst/>
                          <a:latin typeface="Arial" panose="020B0604020202020204" pitchFamily="34" charset="0"/>
                        </a:rPr>
                        <a:t>Gill Kneller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a:effectLst/>
                          <a:latin typeface="Arial" panose="020B060402020202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700" b="0" i="0" u="none" strike="noStrike" dirty="0">
                          <a:effectLst/>
                          <a:latin typeface="Arial" panose="020B0604020202020204" pitchFamily="34" charset="0"/>
                        </a:rPr>
                        <a:t>1) Establishment of Strategic Project Board for oversight of key corporate projects</a:t>
                      </a:r>
                    </a:p>
                    <a:p>
                      <a:pPr algn="l" fontAlgn="ctr"/>
                      <a:r>
                        <a:rPr lang="en-GB" sz="700" b="0" i="0" u="none" strike="noStrike" dirty="0">
                          <a:effectLst/>
                          <a:latin typeface="Arial" panose="020B0604020202020204" pitchFamily="34" charset="0"/>
                        </a:rPr>
                        <a:t>2) Clear review of project milestones to ensure on track and delivering as per budget</a:t>
                      </a:r>
                    </a:p>
                    <a:p>
                      <a:pPr algn="l" fontAlgn="ctr"/>
                      <a:r>
                        <a:rPr lang="en-GB" sz="700" b="0" i="0" u="none" strike="noStrike" dirty="0">
                          <a:effectLst/>
                          <a:latin typeface="Arial" panose="020B0604020202020204" pitchFamily="34" charset="0"/>
                        </a:rPr>
                        <a:t>3) Dedicated project budget monitoring - in particular Capital budget monitoring</a:t>
                      </a:r>
                    </a:p>
                    <a:p>
                      <a:pPr algn="l" fontAlgn="ctr"/>
                      <a:r>
                        <a:rPr lang="en-GB" sz="700" b="0" i="0" u="none" strike="noStrike" dirty="0">
                          <a:effectLst/>
                          <a:latin typeface="Arial" panose="020B0604020202020204" pitchFamily="34" charset="0"/>
                        </a:rPr>
                        <a:t>4) All corporate projects have appropriate governance in place and regularly produce highlight reports</a:t>
                      </a:r>
                    </a:p>
                    <a:p>
                      <a:pPr algn="l" fontAlgn="ctr"/>
                      <a:r>
                        <a:rPr lang="en-GB" sz="700" b="0" i="0" u="none" strike="noStrike" dirty="0">
                          <a:effectLst/>
                          <a:latin typeface="Arial" panose="020B0604020202020204" pitchFamily="34" charset="0"/>
                        </a:rPr>
                        <a:t>5) Review of Corporate projects to ensure focus and resource is on the right project areas covering Corporate Strategy, transformation and Covid-19 recovery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800" b="0" i="0" u="none" strike="noStrike">
                          <a:effectLst/>
                          <a:latin typeface="Arial" panose="020B0604020202020204" pitchFamily="34" charset="0"/>
                        </a:rPr>
                        <a:t>Corporate projects will deliver on time or be replaced by others with greater importance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192209760"/>
                  </a:ext>
                </a:extLst>
              </a:tr>
              <a:tr h="995031">
                <a:tc>
                  <a:txBody>
                    <a:bodyPr/>
                    <a:lstStyle/>
                    <a:p>
                      <a:pPr algn="ctr" fontAlgn="ctr"/>
                      <a:r>
                        <a:rPr lang="en-GB" sz="1050" b="0" i="0" u="none" strike="noStrike">
                          <a:effectLst/>
                          <a:latin typeface="Arial" panose="020B0604020202020204" pitchFamily="34" charset="0"/>
                        </a:rPr>
                        <a:t>EH11</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50" b="0" i="0" u="none" strike="noStrike">
                          <a:effectLst/>
                          <a:latin typeface="Arial" panose="020B0604020202020204" pitchFamily="34" charset="0"/>
                        </a:rPr>
                        <a:t>Commercial property portfolio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900" b="0" i="0" u="none" strike="noStrike">
                          <a:effectLst/>
                          <a:latin typeface="Arial" panose="020B0604020202020204" pitchFamily="34" charset="0"/>
                        </a:rPr>
                        <a:t>FINANCIAL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a:effectLst/>
                          <a:latin typeface="Arial" panose="020B0604020202020204" pitchFamily="34" charset="0"/>
                        </a:rPr>
                        <a:t>Economic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900" b="0" i="0" u="none" strike="noStrike" dirty="0">
                          <a:effectLst/>
                          <a:latin typeface="Arial" panose="020B0604020202020204" pitchFamily="34" charset="0"/>
                        </a:rPr>
                        <a:t>Commercial property portfolio does not perform as expected due to general downturn in economy and/or portfolio not completed in order to return financial benefits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a:effectLst/>
                          <a:latin typeface="Arial" panose="020B0604020202020204" pitchFamily="34" charset="0"/>
                        </a:rPr>
                        <a:t>09/01/18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Simon Jenkins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700" b="0" i="0" u="none" strike="noStrike" dirty="0">
                          <a:effectLst/>
                          <a:latin typeface="Arial" panose="020B0604020202020204" pitchFamily="34" charset="0"/>
                        </a:rPr>
                        <a:t>1) Ensure balanced portfolio of properties in place to counter any particular failing sectors of economy</a:t>
                      </a:r>
                    </a:p>
                    <a:p>
                      <a:pPr algn="l" fontAlgn="ctr"/>
                      <a:r>
                        <a:rPr lang="en-GB" sz="700" b="0" i="0" u="none" strike="noStrike" dirty="0">
                          <a:effectLst/>
                          <a:latin typeface="Arial" panose="020B0604020202020204" pitchFamily="34" charset="0"/>
                        </a:rPr>
                        <a:t>2) Ensure tenants are in long term full repairing leases and purchases are made on sound financial advice with appropriate due diligence completed.</a:t>
                      </a:r>
                    </a:p>
                    <a:p>
                      <a:pPr algn="l" fontAlgn="ctr"/>
                      <a:r>
                        <a:rPr lang="en-GB" sz="700" b="0" i="0" u="none" strike="noStrike" dirty="0">
                          <a:effectLst/>
                          <a:latin typeface="Arial" panose="020B0604020202020204" pitchFamily="34" charset="0"/>
                        </a:rPr>
                        <a:t>3) Property acquisitions made in line with Commercial Property Strategy and through Property Board</a:t>
                      </a:r>
                    </a:p>
                    <a:p>
                      <a:pPr algn="l" fontAlgn="ctr"/>
                      <a:r>
                        <a:rPr lang="en-GB" sz="700" b="0" i="0" u="none" strike="noStrike" dirty="0">
                          <a:effectLst/>
                          <a:latin typeface="Arial" panose="020B0604020202020204" pitchFamily="34" charset="0"/>
                        </a:rPr>
                        <a:t>3) Complete Peer Review of team and restructure as appropriate to ensure high performing property team to monitor portfolio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dirty="0">
                          <a:effectLst/>
                          <a:latin typeface="Arial" panose="020B0604020202020204" pitchFamily="34" charset="0"/>
                        </a:rPr>
                        <a:t>Income levels from property remain as per MTFS and budget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067482199"/>
                  </a:ext>
                </a:extLst>
              </a:tr>
              <a:tr h="1357123">
                <a:tc>
                  <a:txBody>
                    <a:bodyPr/>
                    <a:lstStyle/>
                    <a:p>
                      <a:pPr algn="ctr" fontAlgn="ctr"/>
                      <a:r>
                        <a:rPr lang="en-GB" sz="1050" b="0" i="0" u="none" strike="noStrike">
                          <a:effectLst/>
                          <a:latin typeface="Arial" panose="020B0604020202020204" pitchFamily="34" charset="0"/>
                        </a:rPr>
                        <a:t>EH1</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900" b="0" i="0" u="none" strike="noStrike" dirty="0">
                          <a:effectLst/>
                          <a:latin typeface="Arial" panose="020B0604020202020204" pitchFamily="34" charset="0"/>
                        </a:rPr>
                        <a:t>Contractual Arrangements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900" b="0" i="0" u="none" strike="noStrike">
                          <a:effectLst/>
                          <a:latin typeface="Arial" panose="020B0604020202020204" pitchFamily="34" charset="0"/>
                        </a:rPr>
                        <a:t>FINANCIAL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000" b="0" i="0" u="none" strike="noStrike">
                          <a:effectLst/>
                          <a:latin typeface="Arial" panose="020B0604020202020204" pitchFamily="34" charset="0"/>
                        </a:rPr>
                        <a:t>Partnership</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t"/>
                      <a:r>
                        <a:rPr lang="en-GB" sz="800" b="0" i="0" u="none" strike="noStrike" dirty="0">
                          <a:effectLst/>
                          <a:latin typeface="Arial" panose="020B0604020202020204" pitchFamily="34" charset="0"/>
                        </a:rPr>
                        <a:t>Risk of our contractors failing to deliver all/part of the contract leading to non delivery of service(s) to our residents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000" b="0" i="0" u="none" strike="noStrike">
                          <a:effectLst/>
                          <a:latin typeface="Arial" panose="020B0604020202020204" pitchFamily="34" charset="0"/>
                        </a:rPr>
                        <a:t>01/09/16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000" b="0" i="0" u="none" strike="noStrike">
                          <a:effectLst/>
                          <a:latin typeface="Arial" panose="020B0604020202020204" pitchFamily="34" charset="0"/>
                        </a:rPr>
                        <a:t>Trevor Pugh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1" i="0" u="none" strike="noStrike">
                          <a:effectLst/>
                          <a:latin typeface="Arial" panose="020B0604020202020204" pitchFamily="34" charset="0"/>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l" fontAlgn="ctr"/>
                      <a:r>
                        <a:rPr lang="en-GB" sz="700" b="0" i="0" u="none" strike="noStrike" dirty="0">
                          <a:effectLst/>
                          <a:latin typeface="Arial" panose="020B0604020202020204" pitchFamily="34" charset="0"/>
                        </a:rPr>
                        <a:t>Waste contract</a:t>
                      </a:r>
                    </a:p>
                    <a:p>
                      <a:pPr algn="l" fontAlgn="ctr"/>
                      <a:r>
                        <a:rPr lang="en-GB" sz="800" b="0" i="0" u="none" strike="noStrike" dirty="0">
                          <a:effectLst/>
                          <a:latin typeface="Arial" panose="020B0604020202020204" pitchFamily="34" charset="0"/>
                        </a:rPr>
                        <a:t>1) </a:t>
                      </a:r>
                      <a:r>
                        <a:rPr lang="en-GB" sz="700" b="0" i="0" u="none" strike="noStrike" dirty="0">
                          <a:effectLst/>
                          <a:latin typeface="Arial" panose="020B0604020202020204" pitchFamily="34" charset="0"/>
                        </a:rPr>
                        <a:t>Delegated to Havant Borough Council.</a:t>
                      </a:r>
                    </a:p>
                    <a:p>
                      <a:pPr algn="l" fontAlgn="ctr"/>
                      <a:r>
                        <a:rPr lang="en-GB" sz="700" b="0" i="0" u="none" strike="noStrike" dirty="0">
                          <a:effectLst/>
                          <a:latin typeface="Arial" panose="020B0604020202020204" pitchFamily="34" charset="0"/>
                        </a:rPr>
                        <a:t>2) NSE Board regularly meets to review current performance </a:t>
                      </a:r>
                    </a:p>
                    <a:p>
                      <a:pPr algn="l" fontAlgn="ctr"/>
                      <a:r>
                        <a:rPr lang="en-GB" sz="700" b="0" i="0" u="none" strike="noStrike" dirty="0">
                          <a:effectLst/>
                          <a:latin typeface="Arial" panose="020B0604020202020204" pitchFamily="34" charset="0"/>
                        </a:rPr>
                        <a:t>2) Key performance indicators in place and being monitored for waste operation</a:t>
                      </a:r>
                    </a:p>
                    <a:p>
                      <a:pPr algn="l" fontAlgn="ctr"/>
                      <a:r>
                        <a:rPr lang="en-GB" sz="700" b="0" i="0" u="none" strike="noStrike" dirty="0">
                          <a:effectLst/>
                          <a:latin typeface="Arial" panose="020B0604020202020204" pitchFamily="34" charset="0"/>
                        </a:rPr>
                        <a:t>3) Provision of expert financial and operational support to review accounts and co-develop a detailed Business Plan for 2022 and beyond. </a:t>
                      </a:r>
                    </a:p>
                    <a:p>
                      <a:pPr algn="l" fontAlgn="ctr"/>
                      <a:r>
                        <a:rPr lang="en-GB" sz="700" b="0" i="0" u="none" strike="noStrike" dirty="0">
                          <a:effectLst/>
                          <a:latin typeface="Arial" panose="020B0604020202020204" pitchFamily="34" charset="0"/>
                        </a:rPr>
                        <a:t>4) Strengthened JV Liaison Team and recruitment to cover vacancies.</a:t>
                      </a:r>
                    </a:p>
                    <a:p>
                      <a:pPr algn="l" fontAlgn="ctr"/>
                      <a:r>
                        <a:rPr lang="en-GB" sz="700" b="0" i="0" u="none" strike="noStrike" dirty="0">
                          <a:effectLst/>
                          <a:latin typeface="Arial" panose="020B0604020202020204" pitchFamily="34" charset="0"/>
                        </a:rPr>
                        <a:t>5) Risk based approach to JV Liaison.</a:t>
                      </a:r>
                    </a:p>
                    <a:p>
                      <a:pPr algn="l" fontAlgn="ctr"/>
                      <a:r>
                        <a:rPr lang="en-GB" sz="700" b="0" i="0" u="none" strike="noStrike" dirty="0">
                          <a:effectLst/>
                          <a:latin typeface="Arial" panose="020B0604020202020204" pitchFamily="34" charset="0"/>
                        </a:rPr>
                        <a:t>6) Exit strategy</a:t>
                      </a:r>
                    </a:p>
                    <a:p>
                      <a:pPr algn="l" fontAlgn="ctr"/>
                      <a:r>
                        <a:rPr lang="en-GB" sz="700" b="0" i="0" u="none" strike="noStrike" dirty="0">
                          <a:effectLst/>
                          <a:latin typeface="Arial" panose="020B0604020202020204" pitchFamily="34" charset="0"/>
                        </a:rPr>
                        <a:t>7) Review of Governance</a:t>
                      </a:r>
                      <a:endParaRPr lang="en-GB" sz="8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ctr"/>
                      <a:r>
                        <a:rPr lang="en-GB" sz="600" b="0" i="0" u="none" strike="noStrike" dirty="0">
                          <a:effectLst/>
                          <a:latin typeface="Arial" panose="020B0604020202020204" pitchFamily="34" charset="0"/>
                        </a:rPr>
                        <a:t>Contract delivers as per cost and performance. Previous years accounts and current budget agreed; monthly budget monitoring and forecasting satisfactory.</a:t>
                      </a:r>
                    </a:p>
                    <a:p>
                      <a:pPr algn="l" fontAlgn="ctr"/>
                      <a:r>
                        <a:rPr lang="en-GB" sz="600" b="0" i="0" u="none" strike="noStrike" dirty="0">
                          <a:effectLst/>
                          <a:latin typeface="Arial" panose="020B0604020202020204" pitchFamily="34" charset="0"/>
                        </a:rPr>
                        <a:t>Business Plan produced in line with Service Agreement requirements.</a:t>
                      </a:r>
                    </a:p>
                    <a:p>
                      <a:pPr algn="l" fontAlgn="ctr"/>
                      <a:r>
                        <a:rPr lang="en-GB" sz="600" b="0" i="0" u="none" strike="noStrike" dirty="0">
                          <a:effectLst/>
                          <a:latin typeface="Arial" panose="020B0604020202020204" pitchFamily="34" charset="0"/>
                        </a:rPr>
                        <a:t>Governance actions completed</a:t>
                      </a:r>
                    </a:p>
                    <a:p>
                      <a:pPr algn="l" fontAlgn="ctr"/>
                      <a:r>
                        <a:rPr lang="en-GB" sz="600" b="0" i="0" u="none" strike="noStrike" dirty="0">
                          <a:effectLst/>
                          <a:latin typeface="Arial" panose="020B0604020202020204" pitchFamily="34" charset="0"/>
                        </a:rPr>
                        <a:t>Internal audit actions completed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extLst>
                  <a:ext uri="{0D108BD9-81ED-4DB2-BD59-A6C34878D82A}">
                    <a16:rowId xmlns:a16="http://schemas.microsoft.com/office/drawing/2014/main" val="2031959099"/>
                  </a:ext>
                </a:extLst>
              </a:tr>
            </a:tbl>
          </a:graphicData>
        </a:graphic>
      </p:graphicFrame>
      <p:sp>
        <p:nvSpPr>
          <p:cNvPr id="3" name="TextBox 2">
            <a:extLst>
              <a:ext uri="{FF2B5EF4-FFF2-40B4-BE49-F238E27FC236}">
                <a16:creationId xmlns:a16="http://schemas.microsoft.com/office/drawing/2014/main" id="{E019D5F7-1F95-46C1-93C9-BADC786A3E59}"/>
              </a:ext>
            </a:extLst>
          </p:cNvPr>
          <p:cNvSpPr txBox="1"/>
          <p:nvPr/>
        </p:nvSpPr>
        <p:spPr>
          <a:xfrm>
            <a:off x="359665" y="6077946"/>
            <a:ext cx="1133357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solidFill>
                  <a:schemeClr val="bg1"/>
                </a:solidFill>
                <a:ea typeface="+mn-lt"/>
                <a:cs typeface="+mn-lt"/>
              </a:rPr>
              <a:t>A residual score of 16 is the threshold which has been set to indicate the Council's risk appetite (as per the Risk Management Framework).</a:t>
            </a:r>
          </a:p>
          <a:p>
            <a:pPr algn="l"/>
            <a:endParaRPr lang="en-GB">
              <a:cs typeface="Calibri"/>
            </a:endParaRPr>
          </a:p>
        </p:txBody>
      </p:sp>
      <p:sp>
        <p:nvSpPr>
          <p:cNvPr id="5" name="Speech Bubble: Rectangle with Corners Rounded 4">
            <a:extLst>
              <a:ext uri="{FF2B5EF4-FFF2-40B4-BE49-F238E27FC236}">
                <a16:creationId xmlns:a16="http://schemas.microsoft.com/office/drawing/2014/main" id="{CB869B44-8526-4042-ABB7-AA39FF2873F4}"/>
              </a:ext>
            </a:extLst>
          </p:cNvPr>
          <p:cNvSpPr/>
          <p:nvPr/>
        </p:nvSpPr>
        <p:spPr>
          <a:xfrm>
            <a:off x="1092724" y="725865"/>
            <a:ext cx="1471367" cy="565608"/>
          </a:xfrm>
          <a:prstGeom prst="wedgeRoundRectCallout">
            <a:avLst>
              <a:gd name="adj1" fmla="val -36827"/>
              <a:gd name="adj2" fmla="val 23485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Likelihood has increased in Q3 due to stalling of Microsoft 365 proposals </a:t>
            </a:r>
          </a:p>
        </p:txBody>
      </p:sp>
    </p:spTree>
    <p:extLst>
      <p:ext uri="{BB962C8B-B14F-4D97-AF65-F5344CB8AC3E}">
        <p14:creationId xmlns:p14="http://schemas.microsoft.com/office/powerpoint/2010/main" val="2529508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838200" y="107842"/>
            <a:ext cx="10515600" cy="1982330"/>
          </a:xfrm>
        </p:spPr>
        <p:txBody>
          <a:bodyPr/>
          <a:lstStyle/>
          <a:p>
            <a:r>
              <a:rPr lang="en-GB">
                <a:solidFill>
                  <a:schemeClr val="bg1"/>
                </a:solidFill>
              </a:rPr>
              <a:t>Strategy Unit dashboards</a:t>
            </a:r>
          </a:p>
        </p:txBody>
      </p:sp>
      <p:sp>
        <p:nvSpPr>
          <p:cNvPr id="3" name="Text Placeholder 2">
            <a:extLst>
              <a:ext uri="{FF2B5EF4-FFF2-40B4-BE49-F238E27FC236}">
                <a16:creationId xmlns:a16="http://schemas.microsoft.com/office/drawing/2014/main" id="{5C49F4E6-E753-4B95-960E-AC4ABE69C264}"/>
              </a:ext>
            </a:extLst>
          </p:cNvPr>
          <p:cNvSpPr>
            <a:spLocks noGrp="1"/>
          </p:cNvSpPr>
          <p:nvPr>
            <p:ph type="body" idx="1"/>
          </p:nvPr>
        </p:nvSpPr>
        <p:spPr>
          <a:xfrm>
            <a:off x="838200" y="2090172"/>
            <a:ext cx="10515600" cy="1500187"/>
          </a:xfrm>
        </p:spPr>
        <p:txBody>
          <a:bodyPr/>
          <a:lstStyle/>
          <a:p>
            <a:r>
              <a:rPr lang="en-GB" b="1">
                <a:solidFill>
                  <a:schemeClr val="bg1"/>
                </a:solidFill>
              </a:rPr>
              <a:t>Performance information for Q3</a:t>
            </a:r>
          </a:p>
        </p:txBody>
      </p:sp>
      <p:sp>
        <p:nvSpPr>
          <p:cNvPr id="4" name="TextBox 3">
            <a:extLst>
              <a:ext uri="{FF2B5EF4-FFF2-40B4-BE49-F238E27FC236}">
                <a16:creationId xmlns:a16="http://schemas.microsoft.com/office/drawing/2014/main" id="{9D90BC29-E0CC-4001-9353-BD0BF2B9A913}"/>
              </a:ext>
            </a:extLst>
          </p:cNvPr>
          <p:cNvSpPr txBox="1"/>
          <p:nvPr/>
        </p:nvSpPr>
        <p:spPr>
          <a:xfrm>
            <a:off x="7151914" y="2976676"/>
            <a:ext cx="4539343" cy="830997"/>
          </a:xfrm>
          <a:prstGeom prst="rect">
            <a:avLst/>
          </a:prstGeom>
          <a:noFill/>
        </p:spPr>
        <p:txBody>
          <a:bodyPr wrap="square" rtlCol="0">
            <a:spAutoFit/>
          </a:bodyPr>
          <a:lstStyle/>
          <a:p>
            <a:r>
              <a:rPr lang="en-GB" sz="2400">
                <a:hlinkClick r:id="rId2" action="ppaction://hlinksldjump"/>
              </a:rPr>
              <a:t>Organisational Development</a:t>
            </a:r>
            <a:endParaRPr lang="en-GB" sz="2400"/>
          </a:p>
          <a:p>
            <a:r>
              <a:rPr lang="en-GB" sz="2400">
                <a:hlinkClick r:id="rId3" action="ppaction://hlinksldjump"/>
              </a:rPr>
              <a:t>Programmes, Redesign &amp; Quality</a:t>
            </a:r>
            <a:endParaRPr lang="en-GB" sz="2400"/>
          </a:p>
        </p:txBody>
      </p:sp>
    </p:spTree>
    <p:extLst>
      <p:ext uri="{BB962C8B-B14F-4D97-AF65-F5344CB8AC3E}">
        <p14:creationId xmlns:p14="http://schemas.microsoft.com/office/powerpoint/2010/main" val="59413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246278" y="368135"/>
            <a:ext cx="7046232" cy="761167"/>
          </a:xfrm>
        </p:spPr>
        <p:txBody>
          <a:bodyPr>
            <a:normAutofit fontScale="90000"/>
          </a:bodyPr>
          <a:lstStyle/>
          <a:p>
            <a:r>
              <a:rPr lang="en-GB" sz="4400">
                <a:solidFill>
                  <a:schemeClr val="bg1"/>
                </a:solidFill>
              </a:rPr>
              <a:t>Organisational Development</a:t>
            </a:r>
            <a:br>
              <a:rPr lang="en-GB" sz="3600">
                <a:solidFill>
                  <a:schemeClr val="bg1"/>
                </a:solidFill>
              </a:rPr>
            </a:br>
            <a:r>
              <a:rPr lang="en-GB" sz="2200" i="1">
                <a:solidFill>
                  <a:schemeClr val="bg1"/>
                </a:solidFill>
              </a:rPr>
              <a:t>Head of Service: Caroline Tickner</a:t>
            </a:r>
            <a:endParaRPr lang="en-GB" sz="3600" i="1">
              <a:solidFill>
                <a:schemeClr val="bg1"/>
              </a:solidFill>
            </a:endParaRPr>
          </a:p>
        </p:txBody>
      </p:sp>
      <p:sp>
        <p:nvSpPr>
          <p:cNvPr id="11" name="Text Placeholder 5">
            <a:extLst>
              <a:ext uri="{FF2B5EF4-FFF2-40B4-BE49-F238E27FC236}">
                <a16:creationId xmlns:a16="http://schemas.microsoft.com/office/drawing/2014/main" id="{04C77C09-DD76-44E8-956B-B7EBA5561855}"/>
              </a:ext>
            </a:extLst>
          </p:cNvPr>
          <p:cNvSpPr>
            <a:spLocks noGrp="1"/>
          </p:cNvSpPr>
          <p:nvPr>
            <p:ph type="body" sz="half" idx="2"/>
          </p:nvPr>
        </p:nvSpPr>
        <p:spPr>
          <a:xfrm>
            <a:off x="246278" y="1109238"/>
            <a:ext cx="5778361" cy="761166"/>
          </a:xfrm>
        </p:spPr>
        <p:txBody>
          <a:bodyPr>
            <a:normAutofit/>
          </a:bodyPr>
          <a:lstStyle/>
          <a:p>
            <a:r>
              <a:rPr lang="en-GB" sz="1800">
                <a:solidFill>
                  <a:schemeClr val="bg1"/>
                </a:solidFill>
              </a:rPr>
              <a:t>Incorporating:</a:t>
            </a:r>
            <a:br>
              <a:rPr lang="en-GB" sz="1800">
                <a:solidFill>
                  <a:schemeClr val="bg1"/>
                </a:solidFill>
              </a:rPr>
            </a:br>
            <a:r>
              <a:rPr lang="en-GB" sz="1400">
                <a:solidFill>
                  <a:schemeClr val="bg1"/>
                </a:solidFill>
              </a:rPr>
              <a:t>Human Resources, Communications &amp; Marketing, Emergency Planning &amp; Business Continuity, Health &amp; Safety</a:t>
            </a:r>
          </a:p>
        </p:txBody>
      </p:sp>
      <p:pic>
        <p:nvPicPr>
          <p:cNvPr id="12" name="Graphic 11" descr="Coins">
            <a:extLst>
              <a:ext uri="{FF2B5EF4-FFF2-40B4-BE49-F238E27FC236}">
                <a16:creationId xmlns:a16="http://schemas.microsoft.com/office/drawing/2014/main" id="{45CE87B3-1A75-4B3A-9159-3C0C763D45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38483" y="214902"/>
            <a:ext cx="914400" cy="914400"/>
          </a:xfrm>
          <a:prstGeom prst="rect">
            <a:avLst/>
          </a:prstGeom>
        </p:spPr>
      </p:pic>
      <p:sp>
        <p:nvSpPr>
          <p:cNvPr id="14" name="TextBox 13">
            <a:extLst>
              <a:ext uri="{FF2B5EF4-FFF2-40B4-BE49-F238E27FC236}">
                <a16:creationId xmlns:a16="http://schemas.microsoft.com/office/drawing/2014/main" id="{2F6C7034-E87D-42D7-BB69-BB22C5B04FB4}"/>
              </a:ext>
            </a:extLst>
          </p:cNvPr>
          <p:cNvSpPr txBox="1"/>
          <p:nvPr/>
        </p:nvSpPr>
        <p:spPr>
          <a:xfrm>
            <a:off x="8662608" y="650386"/>
            <a:ext cx="4443768" cy="338554"/>
          </a:xfrm>
          <a:prstGeom prst="rect">
            <a:avLst/>
          </a:prstGeom>
          <a:noFill/>
        </p:spPr>
        <p:txBody>
          <a:bodyPr wrap="square" rtlCol="0">
            <a:spAutoFit/>
          </a:bodyPr>
          <a:lstStyle/>
          <a:p>
            <a:r>
              <a:rPr lang="en-GB" sz="1600" dirty="0">
                <a:solidFill>
                  <a:schemeClr val="accent6"/>
                </a:solidFill>
              </a:rPr>
              <a:t>No variance</a:t>
            </a:r>
          </a:p>
        </p:txBody>
      </p:sp>
      <p:sp>
        <p:nvSpPr>
          <p:cNvPr id="15" name="Title 3">
            <a:extLst>
              <a:ext uri="{FF2B5EF4-FFF2-40B4-BE49-F238E27FC236}">
                <a16:creationId xmlns:a16="http://schemas.microsoft.com/office/drawing/2014/main" id="{8118F0E4-351D-440D-B013-6231A81E0F86}"/>
              </a:ext>
            </a:extLst>
          </p:cNvPr>
          <p:cNvSpPr txBox="1">
            <a:spLocks/>
          </p:cNvSpPr>
          <p:nvPr/>
        </p:nvSpPr>
        <p:spPr>
          <a:xfrm>
            <a:off x="8662608" y="65179"/>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Budget variance in Q3</a:t>
            </a:r>
          </a:p>
        </p:txBody>
      </p:sp>
      <p:graphicFrame>
        <p:nvGraphicFramePr>
          <p:cNvPr id="13" name="Chart 12">
            <a:extLst>
              <a:ext uri="{FF2B5EF4-FFF2-40B4-BE49-F238E27FC236}">
                <a16:creationId xmlns:a16="http://schemas.microsoft.com/office/drawing/2014/main" id="{4E801306-F674-49DA-85A1-4052ECC39591}"/>
              </a:ext>
            </a:extLst>
          </p:cNvPr>
          <p:cNvGraphicFramePr/>
          <p:nvPr>
            <p:extLst>
              <p:ext uri="{D42A27DB-BD31-4B8C-83A1-F6EECF244321}">
                <p14:modId xmlns:p14="http://schemas.microsoft.com/office/powerpoint/2010/main" val="3313947807"/>
              </p:ext>
            </p:extLst>
          </p:nvPr>
        </p:nvGraphicFramePr>
        <p:xfrm>
          <a:off x="7815887" y="988940"/>
          <a:ext cx="4851224" cy="3735595"/>
        </p:xfrm>
        <a:graphic>
          <a:graphicData uri="http://schemas.openxmlformats.org/drawingml/2006/chart">
            <c:chart xmlns:c="http://schemas.openxmlformats.org/drawingml/2006/chart" xmlns:r="http://schemas.openxmlformats.org/officeDocument/2006/relationships" r:id="rId4"/>
          </a:graphicData>
        </a:graphic>
      </p:graphicFrame>
      <p:pic>
        <p:nvPicPr>
          <p:cNvPr id="16" name="Graphic 15" descr="Bullseye">
            <a:extLst>
              <a:ext uri="{FF2B5EF4-FFF2-40B4-BE49-F238E27FC236}">
                <a16:creationId xmlns:a16="http://schemas.microsoft.com/office/drawing/2014/main" id="{2195C10A-B1A2-4162-82FA-47D5A2EC766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0735" y="1798764"/>
            <a:ext cx="784007" cy="787423"/>
          </a:xfrm>
          <a:prstGeom prst="rect">
            <a:avLst/>
          </a:prstGeom>
        </p:spPr>
      </p:pic>
      <p:sp>
        <p:nvSpPr>
          <p:cNvPr id="17" name="Title 3">
            <a:extLst>
              <a:ext uri="{FF2B5EF4-FFF2-40B4-BE49-F238E27FC236}">
                <a16:creationId xmlns:a16="http://schemas.microsoft.com/office/drawing/2014/main" id="{1D86B54C-7B83-42AA-91F7-C3B189D8FDA7}"/>
              </a:ext>
            </a:extLst>
          </p:cNvPr>
          <p:cNvSpPr txBox="1">
            <a:spLocks/>
          </p:cNvSpPr>
          <p:nvPr/>
        </p:nvSpPr>
        <p:spPr>
          <a:xfrm>
            <a:off x="839198" y="1881133"/>
            <a:ext cx="5161825" cy="6226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2021-22</a:t>
            </a:r>
          </a:p>
        </p:txBody>
      </p:sp>
      <p:graphicFrame>
        <p:nvGraphicFramePr>
          <p:cNvPr id="18" name="Table 7">
            <a:extLst>
              <a:ext uri="{FF2B5EF4-FFF2-40B4-BE49-F238E27FC236}">
                <a16:creationId xmlns:a16="http://schemas.microsoft.com/office/drawing/2014/main" id="{157A4DF9-0903-419E-B301-D1E3E56EA75E}"/>
              </a:ext>
            </a:extLst>
          </p:cNvPr>
          <p:cNvGraphicFramePr>
            <a:graphicFrameLocks/>
          </p:cNvGraphicFramePr>
          <p:nvPr>
            <p:extLst>
              <p:ext uri="{D42A27DB-BD31-4B8C-83A1-F6EECF244321}">
                <p14:modId xmlns:p14="http://schemas.microsoft.com/office/powerpoint/2010/main" val="2168764201"/>
              </p:ext>
            </p:extLst>
          </p:nvPr>
        </p:nvGraphicFramePr>
        <p:xfrm>
          <a:off x="317321" y="2640381"/>
          <a:ext cx="8379615" cy="2941320"/>
        </p:xfrm>
        <a:graphic>
          <a:graphicData uri="http://schemas.openxmlformats.org/drawingml/2006/table">
            <a:tbl>
              <a:tblPr firstRow="1" bandRow="1">
                <a:tableStyleId>{5940675A-B579-460E-94D1-54222C63F5DA}</a:tableStyleId>
              </a:tblPr>
              <a:tblGrid>
                <a:gridCol w="1374845">
                  <a:extLst>
                    <a:ext uri="{9D8B030D-6E8A-4147-A177-3AD203B41FA5}">
                      <a16:colId xmlns:a16="http://schemas.microsoft.com/office/drawing/2014/main" val="326531481"/>
                    </a:ext>
                  </a:extLst>
                </a:gridCol>
                <a:gridCol w="1329654">
                  <a:extLst>
                    <a:ext uri="{9D8B030D-6E8A-4147-A177-3AD203B41FA5}">
                      <a16:colId xmlns:a16="http://schemas.microsoft.com/office/drawing/2014/main" val="3995465828"/>
                    </a:ext>
                  </a:extLst>
                </a:gridCol>
                <a:gridCol w="462809">
                  <a:extLst>
                    <a:ext uri="{9D8B030D-6E8A-4147-A177-3AD203B41FA5}">
                      <a16:colId xmlns:a16="http://schemas.microsoft.com/office/drawing/2014/main" val="1343958991"/>
                    </a:ext>
                  </a:extLst>
                </a:gridCol>
                <a:gridCol w="462809">
                  <a:extLst>
                    <a:ext uri="{9D8B030D-6E8A-4147-A177-3AD203B41FA5}">
                      <a16:colId xmlns:a16="http://schemas.microsoft.com/office/drawing/2014/main" val="3211724398"/>
                    </a:ext>
                  </a:extLst>
                </a:gridCol>
                <a:gridCol w="4275086">
                  <a:extLst>
                    <a:ext uri="{9D8B030D-6E8A-4147-A177-3AD203B41FA5}">
                      <a16:colId xmlns:a16="http://schemas.microsoft.com/office/drawing/2014/main" val="3033096753"/>
                    </a:ext>
                  </a:extLst>
                </a:gridCol>
                <a:gridCol w="474412">
                  <a:extLst>
                    <a:ext uri="{9D8B030D-6E8A-4147-A177-3AD203B41FA5}">
                      <a16:colId xmlns:a16="http://schemas.microsoft.com/office/drawing/2014/main" val="4161796994"/>
                    </a:ext>
                  </a:extLst>
                </a:gridCol>
              </a:tblGrid>
              <a:tr h="532734">
                <a:tc>
                  <a:txBody>
                    <a:bodyPr/>
                    <a:lstStyle/>
                    <a:p>
                      <a:pPr algn="l"/>
                      <a:r>
                        <a:rPr lang="en-GB" sz="1400" b="1">
                          <a:solidFill>
                            <a:schemeClr val="bg1"/>
                          </a:solidFill>
                        </a:rPr>
                        <a:t>Project/ 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100" b="1">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100" b="1">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100" b="1">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994399">
                <a:tc>
                  <a:txBody>
                    <a:bodyPr/>
                    <a:lstStyle/>
                    <a:p>
                      <a:pPr algn="l" fontAlgn="base"/>
                      <a:r>
                        <a:rPr lang="en-GB" sz="1400">
                          <a:solidFill>
                            <a:schemeClr val="bg1"/>
                          </a:solidFill>
                          <a:effectLst/>
                        </a:rPr>
                        <a:t>Interim workstyle solutions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a:solidFill>
                            <a:schemeClr val="bg1"/>
                          </a:solidFill>
                          <a:effectLst/>
                        </a:rPr>
                        <a:t>Approach to co-ordinate next steps for new ways of working for reception and back office in Penns and Plaza</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2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2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400" kern="1200" dirty="0">
                          <a:solidFill>
                            <a:schemeClr val="accent6"/>
                          </a:solidFill>
                          <a:effectLst/>
                          <a:latin typeface="+mn-lt"/>
                          <a:ea typeface="+mn-ea"/>
                          <a:cs typeface="+mn-cs"/>
                        </a:rPr>
                        <a:t>Report submitted to EB and discussed re future working styles. Trial and post trial survey due to end Jan 2022. Overall report including policy will be developed to implement from Q1 22/23.</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7708292"/>
                  </a:ext>
                </a:extLst>
              </a:tr>
              <a:tr h="737632">
                <a:tc>
                  <a:txBody>
                    <a:bodyPr/>
                    <a:lstStyle/>
                    <a:p>
                      <a:pPr algn="l" fontAlgn="base"/>
                      <a:r>
                        <a:rPr lang="en-GB" sz="1400">
                          <a:solidFill>
                            <a:schemeClr val="bg1"/>
                          </a:solidFill>
                          <a:effectLst/>
                        </a:rPr>
                        <a:t>Communications service review</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200">
                          <a:solidFill>
                            <a:schemeClr val="bg1"/>
                          </a:solidFill>
                        </a:rPr>
                        <a:t>Consideration of a business case as per budget challenge proposal</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20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a:endParaRPr lang="en-GB" sz="120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400" kern="1200" dirty="0">
                          <a:solidFill>
                            <a:srgbClr val="FFC000"/>
                          </a:solidFill>
                          <a:effectLst/>
                          <a:latin typeface="+mn-lt"/>
                          <a:ea typeface="+mn-ea"/>
                          <a:cs typeface="+mn-cs"/>
                        </a:rPr>
                        <a:t>Business case and proposals taking account of the </a:t>
                      </a:r>
                      <a:r>
                        <a:rPr lang="en-GB" sz="1400" kern="1200" dirty="0" err="1">
                          <a:solidFill>
                            <a:srgbClr val="FFC000"/>
                          </a:solidFill>
                          <a:effectLst/>
                          <a:latin typeface="+mn-lt"/>
                          <a:ea typeface="+mn-ea"/>
                          <a:cs typeface="+mn-cs"/>
                        </a:rPr>
                        <a:t>SoF</a:t>
                      </a:r>
                      <a:r>
                        <a:rPr lang="en-GB" sz="1400" kern="1200" dirty="0">
                          <a:solidFill>
                            <a:srgbClr val="FFC000"/>
                          </a:solidFill>
                          <a:effectLst/>
                          <a:latin typeface="+mn-lt"/>
                          <a:ea typeface="+mn-ea"/>
                          <a:cs typeface="+mn-cs"/>
                        </a:rPr>
                        <a:t> programme are awaiting sign off by Executive Board. Budget challenge for 21/22 re salary savings has been met due to vacancy savings.</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165365871"/>
                  </a:ext>
                </a:extLst>
              </a:tr>
            </a:tbl>
          </a:graphicData>
        </a:graphic>
      </p:graphicFrame>
      <p:graphicFrame>
        <p:nvGraphicFramePr>
          <p:cNvPr id="20" name="Table 14">
            <a:extLst>
              <a:ext uri="{FF2B5EF4-FFF2-40B4-BE49-F238E27FC236}">
                <a16:creationId xmlns:a16="http://schemas.microsoft.com/office/drawing/2014/main" id="{6BCDC86E-BE34-499C-8F61-CE2A0F866DD3}"/>
              </a:ext>
            </a:extLst>
          </p:cNvPr>
          <p:cNvGraphicFramePr>
            <a:graphicFrameLocks noGrp="1"/>
          </p:cNvGraphicFramePr>
          <p:nvPr>
            <p:extLst>
              <p:ext uri="{D42A27DB-BD31-4B8C-83A1-F6EECF244321}">
                <p14:modId xmlns:p14="http://schemas.microsoft.com/office/powerpoint/2010/main" val="3567342989"/>
              </p:ext>
            </p:extLst>
          </p:nvPr>
        </p:nvGraphicFramePr>
        <p:xfrm>
          <a:off x="5030611" y="5969590"/>
          <a:ext cx="7019927" cy="731520"/>
        </p:xfrm>
        <a:graphic>
          <a:graphicData uri="http://schemas.openxmlformats.org/drawingml/2006/table">
            <a:tbl>
              <a:tblPr firstRow="1" bandRow="1">
                <a:tableStyleId>{9D7B26C5-4107-4FEC-AEDC-1716B250A1EF}</a:tableStyleId>
              </a:tblPr>
              <a:tblGrid>
                <a:gridCol w="3138390">
                  <a:extLst>
                    <a:ext uri="{9D8B030D-6E8A-4147-A177-3AD203B41FA5}">
                      <a16:colId xmlns:a16="http://schemas.microsoft.com/office/drawing/2014/main" val="1632953638"/>
                    </a:ext>
                  </a:extLst>
                </a:gridCol>
                <a:gridCol w="822960">
                  <a:extLst>
                    <a:ext uri="{9D8B030D-6E8A-4147-A177-3AD203B41FA5}">
                      <a16:colId xmlns:a16="http://schemas.microsoft.com/office/drawing/2014/main" val="3276194889"/>
                    </a:ext>
                  </a:extLst>
                </a:gridCol>
                <a:gridCol w="1084727">
                  <a:extLst>
                    <a:ext uri="{9D8B030D-6E8A-4147-A177-3AD203B41FA5}">
                      <a16:colId xmlns:a16="http://schemas.microsoft.com/office/drawing/2014/main" val="3436727633"/>
                    </a:ext>
                  </a:extLst>
                </a:gridCol>
                <a:gridCol w="1024128">
                  <a:extLst>
                    <a:ext uri="{9D8B030D-6E8A-4147-A177-3AD203B41FA5}">
                      <a16:colId xmlns:a16="http://schemas.microsoft.com/office/drawing/2014/main" val="2813152098"/>
                    </a:ext>
                  </a:extLst>
                </a:gridCol>
                <a:gridCol w="949722">
                  <a:extLst>
                    <a:ext uri="{9D8B030D-6E8A-4147-A177-3AD203B41FA5}">
                      <a16:colId xmlns:a16="http://schemas.microsoft.com/office/drawing/2014/main" val="216956594"/>
                    </a:ext>
                  </a:extLst>
                </a:gridCol>
              </a:tblGrid>
              <a:tr h="251485">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dirty="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51270">
                <a:tc>
                  <a:txBody>
                    <a:bodyPr/>
                    <a:lstStyle/>
                    <a:p>
                      <a:pPr algn="l" fontAlgn="ctr"/>
                      <a:r>
                        <a:rPr lang="en-GB" sz="1200" u="none" strike="noStrike" dirty="0">
                          <a:solidFill>
                            <a:schemeClr val="bg1"/>
                          </a:solidFill>
                          <a:effectLst/>
                        </a:rPr>
                        <a:t> Number of website visits</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200" u="none" strike="noStrike" dirty="0">
                          <a:solidFill>
                            <a:schemeClr val="bg1"/>
                          </a:solidFill>
                          <a:effectLst/>
                        </a:rPr>
                        <a:t>N/A</a:t>
                      </a:r>
                      <a:endParaRPr lang="en-GB" sz="12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dirty="0">
                          <a:solidFill>
                            <a:schemeClr val="bg1"/>
                          </a:solidFill>
                        </a:rPr>
                        <a:t>127,200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0" dirty="0">
                          <a:solidFill>
                            <a:schemeClr val="bg1"/>
                          </a:solidFill>
                        </a:rPr>
                        <a:t>125,000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800" b="1" dirty="0">
                          <a:solidFill>
                            <a:schemeClr val="bg1"/>
                          </a:solidFill>
                        </a:rPr>
                        <a:t>125,000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16505141"/>
                  </a:ext>
                </a:extLst>
              </a:tr>
            </a:tbl>
          </a:graphicData>
        </a:graphic>
      </p:graphicFrame>
      <p:sp>
        <p:nvSpPr>
          <p:cNvPr id="21" name="Title 3">
            <a:extLst>
              <a:ext uri="{FF2B5EF4-FFF2-40B4-BE49-F238E27FC236}">
                <a16:creationId xmlns:a16="http://schemas.microsoft.com/office/drawing/2014/main" id="{54D089D4-3E0F-48B7-852C-1C9237764D9E}"/>
              </a:ext>
            </a:extLst>
          </p:cNvPr>
          <p:cNvSpPr txBox="1">
            <a:spLocks/>
          </p:cNvSpPr>
          <p:nvPr/>
        </p:nvSpPr>
        <p:spPr>
          <a:xfrm>
            <a:off x="839197" y="5808524"/>
            <a:ext cx="5161825" cy="53734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2" name="Graphic 21" descr="Upward trend">
            <a:extLst>
              <a:ext uri="{FF2B5EF4-FFF2-40B4-BE49-F238E27FC236}">
                <a16:creationId xmlns:a16="http://schemas.microsoft.com/office/drawing/2014/main" id="{3F9E548D-2395-4FE9-8DA5-E903E56A8BB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4886" y="5650279"/>
            <a:ext cx="734312" cy="734312"/>
          </a:xfrm>
          <a:prstGeom prst="rect">
            <a:avLst/>
          </a:prstGeom>
        </p:spPr>
      </p:pic>
    </p:spTree>
    <p:extLst>
      <p:ext uri="{BB962C8B-B14F-4D97-AF65-F5344CB8AC3E}">
        <p14:creationId xmlns:p14="http://schemas.microsoft.com/office/powerpoint/2010/main" val="1958116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24043343D9E224287479A749D1187A2" ma:contentTypeVersion="7" ma:contentTypeDescription="Create a new document." ma:contentTypeScope="" ma:versionID="a3d17fb375171ccca68849e304cbe74d">
  <xsd:schema xmlns:xsd="http://www.w3.org/2001/XMLSchema" xmlns:xs="http://www.w3.org/2001/XMLSchema" xmlns:p="http://schemas.microsoft.com/office/2006/metadata/properties" xmlns:ns3="16156b5d-db03-4563-a0d3-aceeaaad8bfb" xmlns:ns4="ca620cc9-60b6-48f5-8539-7780245ea368" targetNamespace="http://schemas.microsoft.com/office/2006/metadata/properties" ma:root="true" ma:fieldsID="cd255052ba1bbd2d1b50523b14dee16b" ns3:_="" ns4:_="">
    <xsd:import namespace="16156b5d-db03-4563-a0d3-aceeaaad8bfb"/>
    <xsd:import namespace="ca620cc9-60b6-48f5-8539-7780245ea36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156b5d-db03-4563-a0d3-aceeaaad8bf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620cc9-60b6-48f5-8539-7780245ea36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332F81-1259-4749-B10C-BB8CD11EBFB4}">
  <ds:schemaRefs>
    <ds:schemaRef ds:uri="http://schemas.microsoft.com/sharepoint/v3/contenttype/forms"/>
  </ds:schemaRefs>
</ds:datastoreItem>
</file>

<file path=customXml/itemProps2.xml><?xml version="1.0" encoding="utf-8"?>
<ds:datastoreItem xmlns:ds="http://schemas.openxmlformats.org/officeDocument/2006/customXml" ds:itemID="{5B514D1F-2719-4B08-BDE0-AAEACCAC1C0F}">
  <ds:schemaRefs>
    <ds:schemaRef ds:uri="16156b5d-db03-4563-a0d3-aceeaaad8bfb"/>
    <ds:schemaRef ds:uri="ca620cc9-60b6-48f5-8539-7780245ea36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F12AE5D-4B4F-4F55-ADEE-FCC6727F35F4}">
  <ds:schemaRefs>
    <ds:schemaRef ds:uri="16156b5d-db03-4563-a0d3-aceeaaad8bfb"/>
    <ds:schemaRef ds:uri="ca620cc9-60b6-48f5-8539-7780245ea36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1477</TotalTime>
  <Words>5036</Words>
  <Application>Microsoft Office PowerPoint</Application>
  <PresentationFormat>Widescreen</PresentationFormat>
  <Paragraphs>933</Paragraphs>
  <Slides>25</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 Appendix B  East Hampshire District Council Performance Report </vt:lpstr>
      <vt:lpstr>Contents</vt:lpstr>
      <vt:lpstr>Headline achievements in Q3</vt:lpstr>
      <vt:lpstr>People – key statistics for Q3</vt:lpstr>
      <vt:lpstr>Finance – revenue budget outturn in Q3</vt:lpstr>
      <vt:lpstr>Corporate governance – key statistics for Q3</vt:lpstr>
      <vt:lpstr>Risks currently scoring above 16 on the corporate risk register</vt:lpstr>
      <vt:lpstr>Strategy Unit dashboards</vt:lpstr>
      <vt:lpstr>Organisational Development Head of Service: Caroline Tickner</vt:lpstr>
      <vt:lpstr>Programmes, Redesign &amp; Quality Head of Service: Sue Parker</vt:lpstr>
      <vt:lpstr>Corporate Services dashboards</vt:lpstr>
      <vt:lpstr>Commercial Development Head of Service: Chris Bradley</vt:lpstr>
      <vt:lpstr>Customer Services Head of Service: Brian Wood</vt:lpstr>
      <vt:lpstr>Finance Head of Service: Matthew Tiller</vt:lpstr>
      <vt:lpstr>Legal Head of Service: Daniel Toohey</vt:lpstr>
      <vt:lpstr>Strategic Commissioning Head of Service: Trevor Pugh (ES)</vt:lpstr>
      <vt:lpstr>Regeneration &amp; Place dashboards</vt:lpstr>
      <vt:lpstr>Housing &amp; Communities Head of Service: Tracey Wood</vt:lpstr>
      <vt:lpstr>Neighbourhood Support Head of Service: Natalie Meagher</vt:lpstr>
      <vt:lpstr>Neighbourhood Support</vt:lpstr>
      <vt:lpstr>Neighbourhood Support</vt:lpstr>
      <vt:lpstr>Planning Interim Heads of Service: Julia Mansi and Vicki Potts</vt:lpstr>
      <vt:lpstr>Planning</vt:lpstr>
      <vt:lpstr>Property Head of Service: Clare Chester</vt:lpstr>
      <vt:lpstr>Regeneration &amp; Economy Head of Service: Clare Chester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Thurlby, Georgie</dc:creator>
  <cp:lastModifiedBy>Thurlby, Georgie</cp:lastModifiedBy>
  <cp:revision>5</cp:revision>
  <dcterms:created xsi:type="dcterms:W3CDTF">2020-07-09T13:35:10Z</dcterms:created>
  <dcterms:modified xsi:type="dcterms:W3CDTF">2022-01-19T16:40:51Z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0x010100724043343D9E224287479A749D1187A2</vt:lpwstr>
  </property>
</Properties>
</file>