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4"/>
  </p:notesMasterIdLst>
  <p:sldIdLst>
    <p:sldId id="262" r:id="rId5"/>
    <p:sldId id="281" r:id="rId6"/>
    <p:sldId id="276" r:id="rId7"/>
    <p:sldId id="278" r:id="rId8"/>
    <p:sldId id="279" r:id="rId9"/>
    <p:sldId id="280" r:id="rId10"/>
    <p:sldId id="282" r:id="rId11"/>
    <p:sldId id="283" r:id="rId12"/>
    <p:sldId id="284" r:id="rId13"/>
    <p:sldId id="285" r:id="rId14"/>
    <p:sldId id="286" r:id="rId15"/>
    <p:sldId id="287" r:id="rId16"/>
    <p:sldId id="294" r:id="rId17"/>
    <p:sldId id="288" r:id="rId18"/>
    <p:sldId id="289" r:id="rId19"/>
    <p:sldId id="291" r:id="rId20"/>
    <p:sldId id="292" r:id="rId21"/>
    <p:sldId id="293"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rner, Marthie" initials="TM" lastIdx="2" clrIdx="0"/>
  <p:cmAuthor id="2" name="Barr, Mark" initials="BM" lastIdx="1" clrIdx="1"/>
  <p:cmAuthor id="3" name="Parsons, Will" initials="PW"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3108"/>
    <a:srgbClr val="D8003B"/>
    <a:srgbClr val="D8212F"/>
    <a:srgbClr val="FD790C"/>
    <a:srgbClr val="FE9F0C"/>
    <a:srgbClr val="FBB215"/>
    <a:srgbClr val="FD9208"/>
    <a:srgbClr val="FECA1D"/>
    <a:srgbClr val="B402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65CEBD-C9A3-56B0-EC23-0DC13C9695D0}" v="26" dt="2026-05-19T10:14:42.0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5C95472-8F67-E549-B517-669EA281DB03}" type="datetimeFigureOut">
              <a:rPr lang="en-US" smtClean="0"/>
              <a:t>5/19/2026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BD902F-0314-C345-A050-058D1BCBCA33}" type="slidenum">
              <a:rPr lang="en-US" smtClean="0"/>
              <a:t>‹#›</a:t>
            </a:fld>
            <a:endParaRPr lang="en-US"/>
          </a:p>
        </p:txBody>
      </p:sp>
    </p:spTree>
    <p:extLst>
      <p:ext uri="{BB962C8B-B14F-4D97-AF65-F5344CB8AC3E}">
        <p14:creationId xmlns:p14="http://schemas.microsoft.com/office/powerpoint/2010/main" val="21531561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80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68867" y="2937934"/>
            <a:ext cx="7766936" cy="1646302"/>
          </a:xfrm>
        </p:spPr>
        <p:txBody>
          <a:bodyPr anchor="b">
            <a:noAutofit/>
          </a:bodyPr>
          <a:lstStyle>
            <a:lvl1pPr algn="l">
              <a:defRPr sz="4200">
                <a:solidFill>
                  <a:schemeClr val="bg1"/>
                </a:solidFill>
              </a:defRPr>
            </a:lvl1pPr>
          </a:lstStyle>
          <a:p>
            <a:r>
              <a:rPr lang="en-US"/>
              <a:t>Click to edit Master title style</a:t>
            </a:r>
          </a:p>
        </p:txBody>
      </p:sp>
      <p:sp>
        <p:nvSpPr>
          <p:cNvPr id="3" name="Subtitle 2"/>
          <p:cNvSpPr>
            <a:spLocks noGrp="1"/>
          </p:cNvSpPr>
          <p:nvPr>
            <p:ph type="subTitle" idx="1"/>
          </p:nvPr>
        </p:nvSpPr>
        <p:spPr>
          <a:xfrm>
            <a:off x="685800" y="4783667"/>
            <a:ext cx="7766936" cy="905932"/>
          </a:xfrm>
        </p:spPr>
        <p:txBody>
          <a:bodyPr anchor="t">
            <a:normAutofit/>
          </a:bodyPr>
          <a:lstStyle>
            <a:lvl1pPr marL="0" indent="0" algn="l">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pic>
        <p:nvPicPr>
          <p:cNvPr id="5" name="Picture 4" descr="EHDC logo 22 white - 7cm transparent.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9532" y="383199"/>
            <a:ext cx="2453811" cy="1477266"/>
          </a:xfrm>
          <a:prstGeom prst="rect">
            <a:avLst/>
          </a:prstGeom>
        </p:spPr>
      </p:pic>
      <p:pic>
        <p:nvPicPr>
          <p:cNvPr id="7" name="Picture 6" descr="ehdc big leaf.png"/>
          <p:cNvPicPr>
            <a:picLocks noChangeAspect="1"/>
          </p:cNvPicPr>
          <p:nvPr userDrawn="1"/>
        </p:nvPicPr>
        <p:blipFill rotWithShape="1">
          <a:blip r:embed="rId3">
            <a:alphaModFix amt="50000"/>
            <a:extLst>
              <a:ext uri="{28A0092B-C50C-407E-A947-70E740481C1C}">
                <a14:useLocalDpi xmlns:a14="http://schemas.microsoft.com/office/drawing/2010/main" val="0"/>
              </a:ext>
            </a:extLst>
          </a:blip>
          <a:srcRect r="9346" b="17591"/>
          <a:stretch/>
        </p:blipFill>
        <p:spPr>
          <a:xfrm>
            <a:off x="3091887" y="2207747"/>
            <a:ext cx="9100114" cy="4650254"/>
          </a:xfrm>
          <a:prstGeom prst="rect">
            <a:avLst/>
          </a:prstGeom>
        </p:spPr>
      </p:pic>
    </p:spTree>
    <p:extLst>
      <p:ext uri="{BB962C8B-B14F-4D97-AF65-F5344CB8AC3E}">
        <p14:creationId xmlns:p14="http://schemas.microsoft.com/office/powerpoint/2010/main" val="1837409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868" y="4546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endParaRPr lang="en-US"/>
          </a:p>
        </p:txBody>
      </p:sp>
      <p:sp>
        <p:nvSpPr>
          <p:cNvPr id="4" name="Text Placeholder 3"/>
          <p:cNvSpPr>
            <a:spLocks noGrp="1"/>
          </p:cNvSpPr>
          <p:nvPr>
            <p:ph type="body" sz="half" idx="2"/>
          </p:nvPr>
        </p:nvSpPr>
        <p:spPr>
          <a:xfrm>
            <a:off x="668868" y="5172605"/>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976851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4273580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016000"/>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extLst>
      <p:ext uri="{BB962C8B-B14F-4D97-AF65-F5344CB8AC3E}">
        <p14:creationId xmlns:p14="http://schemas.microsoft.com/office/powerpoint/2010/main" val="4171352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4" name="Text Placeholder 2"/>
          <p:cNvSpPr>
            <a:spLocks noGrp="1"/>
          </p:cNvSpPr>
          <p:nvPr>
            <p:ph type="body" idx="1"/>
          </p:nvPr>
        </p:nvSpPr>
        <p:spPr>
          <a:xfrm>
            <a:off x="660402" y="1998133"/>
            <a:ext cx="8596668" cy="1016000"/>
          </a:xfrm>
        </p:spPr>
        <p:txBody>
          <a:bodyPr anchor="ctr">
            <a:normAutofit/>
          </a:bodyPr>
          <a:lstStyle>
            <a:lvl1pPr marL="0" indent="0" algn="l">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806596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a:xfrm>
            <a:off x="677334" y="2160590"/>
            <a:ext cx="8593666" cy="32411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4908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76897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351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87662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Tree>
    <p:extLst>
      <p:ext uri="{BB962C8B-B14F-4D97-AF65-F5344CB8AC3E}">
        <p14:creationId xmlns:p14="http://schemas.microsoft.com/office/powerpoint/2010/main" val="3282074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0141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Tree>
    <p:extLst>
      <p:ext uri="{BB962C8B-B14F-4D97-AF65-F5344CB8AC3E}">
        <p14:creationId xmlns:p14="http://schemas.microsoft.com/office/powerpoint/2010/main" val="1630365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3666" cy="360521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descr="EHDC logo 22 - 7cm transparent.png"/>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9821332" y="287382"/>
            <a:ext cx="2106676" cy="1268281"/>
          </a:xfrm>
          <a:prstGeom prst="rect">
            <a:avLst/>
          </a:prstGeom>
        </p:spPr>
      </p:pic>
      <p:pic>
        <p:nvPicPr>
          <p:cNvPr id="6" name="Picture 5" descr="ehdc big leaf.png"/>
          <p:cNvPicPr>
            <a:picLocks noChangeAspect="1"/>
          </p:cNvPicPr>
          <p:nvPr userDrawn="1"/>
        </p:nvPicPr>
        <p:blipFill rotWithShape="1">
          <a:blip r:embed="rId15">
            <a:alphaModFix amt="20000"/>
            <a:extLst>
              <a:ext uri="{28A0092B-C50C-407E-A947-70E740481C1C}">
                <a14:useLocalDpi xmlns:a14="http://schemas.microsoft.com/office/drawing/2010/main" val="0"/>
              </a:ext>
            </a:extLst>
          </a:blip>
          <a:srcRect r="10374" b="15375"/>
          <a:stretch/>
        </p:blipFill>
        <p:spPr>
          <a:xfrm>
            <a:off x="3195039" y="2082699"/>
            <a:ext cx="8996961" cy="4775301"/>
          </a:xfrm>
          <a:prstGeom prst="rect">
            <a:avLst/>
          </a:prstGeom>
        </p:spPr>
      </p:pic>
    </p:spTree>
    <p:extLst>
      <p:ext uri="{BB962C8B-B14F-4D97-AF65-F5344CB8AC3E}">
        <p14:creationId xmlns:p14="http://schemas.microsoft.com/office/powerpoint/2010/main" val="2306614372"/>
      </p:ext>
    </p:extLst>
  </p:cSld>
  <p:clrMap bg1="lt1" tx1="dk1" bg2="lt2" tx2="dk2" accent1="accent1" accent2="accent2" accent3="accent3" accent4="accent4" accent5="accent5" accent6="accent6" hlink="hlink" folHlink="folHlink"/>
  <p:sldLayoutIdLst>
    <p:sldLayoutId id="2147483673" r:id="rId1"/>
    <p:sldLayoutId id="2147483689"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hf hdr="0" dt="0"/>
  <p:txStyles>
    <p:titleStyle>
      <a:lvl1pPr algn="l" defTabSz="457200" rtl="0" eaLnBrk="1" latinLnBrk="0" hangingPunct="1">
        <a:spcBef>
          <a:spcPct val="0"/>
        </a:spcBef>
        <a:buNone/>
        <a:defRPr sz="3600" kern="1200">
          <a:solidFill>
            <a:schemeClr val="accent1">
              <a:lumMod val="90000"/>
              <a:lumOff val="10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hyperlink" Target="https://www.nspcc.org.uk/what-is-child-abuse/"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8" Type="http://schemas.openxmlformats.org/officeDocument/2006/relationships/hyperlink" Target="mailto:safeguarding@easthants.gov.uk" TargetMode="External"/><Relationship Id="rId3" Type="http://schemas.openxmlformats.org/officeDocument/2006/relationships/hyperlink" Target="https://hampshiresab.org.uk/wp-content/uploads/2025/07/Safeguarding-Concerns-Multi-Agency-Tools-July-2025-FINAL.pdf" TargetMode="External"/><Relationship Id="rId7" Type="http://schemas.openxmlformats.org/officeDocument/2006/relationships/hyperlink" Target="https://hampshiresab.org.uk/wp-content/uploads/2024/10/4LSAB-Multi-Agency-Escalation-Protocol-June-2023.pdf" TargetMode="External"/><Relationship Id="rId2" Type="http://schemas.openxmlformats.org/officeDocument/2006/relationships/hyperlink" Target="https://www.hampshirescp.org.uk/wp-content/uploads/2023/10/2025-02-UPDATE-Feb-2025-v3-HIOW-Thresholds-Chart-FOR-PUBLICATION.pdf" TargetMode="External"/><Relationship Id="rId1" Type="http://schemas.openxmlformats.org/officeDocument/2006/relationships/slideLayout" Target="../slideLayouts/slideLayout3.xml"/><Relationship Id="rId6" Type="http://schemas.openxmlformats.org/officeDocument/2006/relationships/hyperlink" Target="https://hipsprocedures.org.uk/wp-content/uploads/2026/01/HIPS-Guidance-supporting-Working-Together-to-Resolve-Professional-Differences.pdf" TargetMode="External"/><Relationship Id="rId5" Type="http://schemas.openxmlformats.org/officeDocument/2006/relationships/hyperlink" Target="https://www.hampshire.police.uk/partners/partner-services/community-partner-intelligence/v2/share-community-partnership-intelligence/" TargetMode="External"/><Relationship Id="rId10" Type="http://schemas.openxmlformats.org/officeDocument/2006/relationships/hyperlink" Target="https://easthantsdc.sharepoint.com/:w:/r/sites/IntraEHDC/_layouts/15/Doc.aspx?sourcedoc=%7BD7D3F2B9-40CF-49C3-84D9-4681BCEDC995%7D&amp;file=Adult%20Concern%20Form%20Oct20.docx&amp;action=default&amp;mobileredirect=true" TargetMode="External"/><Relationship Id="rId4" Type="http://schemas.openxmlformats.org/officeDocument/2006/relationships/hyperlink" Target="https://www.hampshirescp.org.uk/wp-content/uploads/2023/10/2025-03-HIOW-Neglect-Threshold-Indicators-FINAL_compressed.pdf" TargetMode="External"/><Relationship Id="rId9" Type="http://schemas.openxmlformats.org/officeDocument/2006/relationships/hyperlink" Target="https://easthantsdc.sharepoint.com/:w:/r/sites/IntraEHDC/_layouts/15/Doc.aspx?sourcedoc=%7B0633B87F-170C-4E1E-A0D0-5E221CA1CAD5%7D&amp;file=Safeguarding%20Child%20Concern%20Form.docx&amp;action=default&amp;mobileredirect=true"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hampshiresab.org.uk/wp-content/uploads/2024/10/4LSAB-multi-Agency-Framework-on-Managing-Allegations-Against-People-in-a-Position-of-Trust-August-2021-vFINAL-3.pdf" TargetMode="External"/><Relationship Id="rId2" Type="http://schemas.openxmlformats.org/officeDocument/2006/relationships/hyperlink" Target="https://hipsprocedures.org.uk/lkyyst/adults-who-pose-a-risk-of-harm-to-children/allegations-against-staff-or-volunteers"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8" Type="http://schemas.openxmlformats.org/officeDocument/2006/relationships/hyperlink" Target="https://hipsprocedures.org.uk/page/glossary?term=Abuse&amp;g=3EzN#gl51" TargetMode="External"/><Relationship Id="rId3" Type="http://schemas.openxmlformats.org/officeDocument/2006/relationships/hyperlink" Target="https://www.hants.gov.uk/socialcareandhealth/childrenandfamilies/safeguardingchildren/childprotection/reportingabuse" TargetMode="External"/><Relationship Id="rId7" Type="http://schemas.openxmlformats.org/officeDocument/2006/relationships/hyperlink" Target="https://hipsprocedures.org.uk/page/glossary?term=Ofsted&amp;g=1AzN#gl39" TargetMode="External"/><Relationship Id="rId2" Type="http://schemas.openxmlformats.org/officeDocument/2006/relationships/hyperlink" Target="https://childrenandfamiliesportal.hants.gov.uk/s4s/FormDetails/FillForm?formId=279" TargetMode="External"/><Relationship Id="rId1" Type="http://schemas.openxmlformats.org/officeDocument/2006/relationships/slideLayout" Target="../slideLayouts/slideLayout3.xml"/><Relationship Id="rId6" Type="http://schemas.openxmlformats.org/officeDocument/2006/relationships/hyperlink" Target="https://hipsprocedures.org.uk/home/multi-agency-safeguarding-arrangements-and-organisational-responsibilities/serious-child-safeguarding-incidents" TargetMode="External"/><Relationship Id="rId5" Type="http://schemas.openxmlformats.org/officeDocument/2006/relationships/hyperlink" Target="https://hipsprocedures.org.uk/page/contents" TargetMode="External"/><Relationship Id="rId4" Type="http://schemas.openxmlformats.org/officeDocument/2006/relationships/hyperlink" Target="https://www.hampshirescp.org.uk/professionals/toolkits/" TargetMode="External"/><Relationship Id="rId9" Type="http://schemas.openxmlformats.org/officeDocument/2006/relationships/hyperlink" Target="https://hipsprocedures.org.uk/page/glossary?term=Neglect&amp;g=zcjN#gl7" TargetMode="External"/></Relationships>
</file>

<file path=ppt/slides/_rels/slide18.xml.rels><?xml version="1.0" encoding="UTF-8" standalone="yes"?>
<Relationships xmlns="http://schemas.openxmlformats.org/package/2006/relationships"><Relationship Id="rId8" Type="http://schemas.openxmlformats.org/officeDocument/2006/relationships/hyperlink" Target="https://hampshiresab.org.uk/wp-content/uploads/2024/10/4LSAB-Guidance-on-Responding-to-Self-Neglect-June-2024.pdf" TargetMode="External"/><Relationship Id="rId13" Type="http://schemas.openxmlformats.org/officeDocument/2006/relationships/hyperlink" Target="https://hampshiresab.org.uk/wp-content/uploads/2025/01/Multi-Agency-Fire-Safety-Framework-2025.pdf" TargetMode="External"/><Relationship Id="rId18" Type="http://schemas.openxmlformats.org/officeDocument/2006/relationships/hyperlink" Target="https://easthantsdc.sharepoint.com/:w:/r/sites/Workdocs/_layouts/15/Doc.aspx?sourcedoc=%7B398D70FD-949D-450A-BB16-056BBFE94D45%7D&amp;file=EHDC%20Safeguarding%20Procedure%202025.docx&amp;action=default&amp;mobileredirect=true" TargetMode="External"/><Relationship Id="rId3" Type="http://schemas.openxmlformats.org/officeDocument/2006/relationships/hyperlink" Target="https://www.hants.gov.uk/socialcareandhealth/adultsocialcare/safeguarding" TargetMode="External"/><Relationship Id="rId7" Type="http://schemas.openxmlformats.org/officeDocument/2006/relationships/hyperlink" Target="https://hampshiresab.org.uk/professionals/hampshire-iow-portsmouth-and-southampton-4lsab-multi-agency-safeguarding-adults-policy-and-guidance" TargetMode="External"/><Relationship Id="rId12" Type="http://schemas.openxmlformats.org/officeDocument/2006/relationships/hyperlink" Target="https://hampshiresab.org.uk/wp-content/uploads/2024/10/4LSAB-MARM-Multi-Agency-Risk-Management-Framework-June-2023-Final.pdf" TargetMode="External"/><Relationship Id="rId17" Type="http://schemas.openxmlformats.org/officeDocument/2006/relationships/hyperlink" Target="https://easthantsdc.sharepoint.com/:w:/r/sites/IntraEHDC/_layouts/15/Doc.aspx?sourcedoc=%7BD7D3F2B9-40CF-49C3-84D9-4681BCEDC995%7D&amp;file=Adult%20Concern%20Form%20Oct20.docx&amp;action=default&amp;mobileredirect=true" TargetMode="External"/><Relationship Id="rId2" Type="http://schemas.openxmlformats.org/officeDocument/2006/relationships/hyperlink" Target="https://www.hants.gov.uk/socialcareandhealth/adultsocialcare/contact/professional-referral" TargetMode="External"/><Relationship Id="rId16" Type="http://schemas.openxmlformats.org/officeDocument/2006/relationships/hyperlink" Target="https://easthantsdc.sharepoint.com/:w:/r/sites/IntraEHDC/_layouts/15/Doc.aspx?sourcedoc=%7B0633B87F-170C-4E1E-A0D0-5E221CA1CAD5%7D&amp;file=Safeguarding%20Child%20Concern%20Form.docx&amp;action=default&amp;mobileredirect=true" TargetMode="External"/><Relationship Id="rId1" Type="http://schemas.openxmlformats.org/officeDocument/2006/relationships/slideLayout" Target="../slideLayouts/slideLayout3.xml"/><Relationship Id="rId6" Type="http://schemas.openxmlformats.org/officeDocument/2006/relationships/hyperlink" Target="https://hampshiresab.org.uk/wp-content/uploads/2025/07/4LSAB-Safeguarding-Concerns-Guidance-July-2025-FINAL.pdf" TargetMode="External"/><Relationship Id="rId11" Type="http://schemas.openxmlformats.org/officeDocument/2006/relationships/hyperlink" Target="https://hampshiresab.org.uk/wp-content/uploads/2024/10/One-Minute-Guide-to-the-Mental-Capacity-Act-2005.pdf" TargetMode="External"/><Relationship Id="rId5" Type="http://schemas.openxmlformats.org/officeDocument/2006/relationships/hyperlink" Target="https://www.hampshiresab.org.uk/wp-content/uploads/4LSAB-Safeguarding-Concerns-Guidance-Oct-2020-1.pdf" TargetMode="External"/><Relationship Id="rId15" Type="http://schemas.openxmlformats.org/officeDocument/2006/relationships/hyperlink" Target="https://www.hampshire-pcc.gov.uk/wp-content/uploads/2025/05/Hampshire-IOW-Victim-Pathway-Final-2024.pdf" TargetMode="External"/><Relationship Id="rId10" Type="http://schemas.openxmlformats.org/officeDocument/2006/relationships/hyperlink" Target="https://hampshiresab.org.uk/wp-content/uploads/2024/10/4LSAB-Multi-agency-hoarding-Guidance-2022-with-pictures-final.pdf" TargetMode="External"/><Relationship Id="rId4" Type="http://schemas.openxmlformats.org/officeDocument/2006/relationships/hyperlink" Target="https://www.scie.org.uk/safeguarding/adults/introduction/six-principles" TargetMode="External"/><Relationship Id="rId9" Type="http://schemas.openxmlformats.org/officeDocument/2006/relationships/hyperlink" Target="https://hampshiresab.org.uk/wp-content/uploads/2024/10/4LSAB-Multi-Agency-Guidance-on-Modern-Slavery-and-Human-Trafficking-April-2024.pdf" TargetMode="External"/><Relationship Id="rId14" Type="http://schemas.openxmlformats.org/officeDocument/2006/relationships/hyperlink" Target="https://www.hants.gov.uk/community/prevent" TargetMode="External"/></Relationships>
</file>

<file path=ppt/slides/_rels/slide19.xml.rels><?xml version="1.0" encoding="UTF-8" standalone="yes"?>
<Relationships xmlns="http://schemas.openxmlformats.org/package/2006/relationships"><Relationship Id="rId8" Type="http://schemas.openxmlformats.org/officeDocument/2006/relationships/hyperlink" Target="https://easthants.moderngov.co.uk/documents/s25346/PART%204%20Section%20A%20-%20Code%20of%20Conduct%20for%20Officers%20-%20c.pdf" TargetMode="External"/><Relationship Id="rId3" Type="http://schemas.openxmlformats.org/officeDocument/2006/relationships/hyperlink" Target="https://easthantsdc.sharepoint.com/sites/IntraEHDC/SitePages/Complaint-procedure.aspx" TargetMode="External"/><Relationship Id="rId7" Type="http://schemas.openxmlformats.org/officeDocument/2006/relationships/hyperlink" Target="https://easthantsdc.sharepoint.com/sites/IntraEHDC/Council%20Documents/Forms/Document%20Types.aspx?id=%2Fsites%2FIntraEHDC%2FCouncil%20Documents%2FDBS%20Policy%20%2D%20Final%20%2D%20July%202021%2Epdf&amp;parent=%2Fsites%2FIntraEHDC%2FCouncil%20Documents&amp;p=true&amp;ga=1" TargetMode="External"/><Relationship Id="rId2" Type="http://schemas.openxmlformats.org/officeDocument/2006/relationships/hyperlink" Target="https://easthantsdc.sharepoint.com/sites/IntraEHDC/Council%20Documents/Forms/Document%20Types.aspx?id=%2Fsites%2FIntraEHDC%2FCouncil%20Documents%2FEquality%2C%20Diversity%20%26%20Inclusion%20Policy%20%2D%20October%202024%20%2D%20Final%2Epdf&amp;parent=%2Fsites%2FIntraEHDC%2FCouncil%20Documents&amp;p=true&amp;ga=1" TargetMode="External"/><Relationship Id="rId1" Type="http://schemas.openxmlformats.org/officeDocument/2006/relationships/slideLayout" Target="../slideLayouts/slideLayout3.xml"/><Relationship Id="rId6" Type="http://schemas.openxmlformats.org/officeDocument/2006/relationships/hyperlink" Target="https://easthantsdc.sharepoint.com/sites/IntraEHDC/Council%20Documents/Forms/Document%20Types.aspx?id=%2Fsites%2FIntraEHDC%2FCouncil%20Documents%2FHR%20Recruitment%20%26%20Selection%20%2D%20Final%2Epdf&amp;parent=%2Fsites%2FIntraEHDC%2FCouncil%20Documents&amp;p=true&amp;ga=1" TargetMode="External"/><Relationship Id="rId5" Type="http://schemas.openxmlformats.org/officeDocument/2006/relationships/hyperlink" Target="https://easthantsdc.sharepoint.com/sites/IntraEHDC/SitePages/Social-Media.aspx" TargetMode="External"/><Relationship Id="rId4" Type="http://schemas.openxmlformats.org/officeDocument/2006/relationships/hyperlink" Target="https://easthantsdc.sharepoint.com/sites/IntraEHDC/Council%20Documents/Forms/Document%20Types.aspx?id=%2Fsites%2FIntraEHDC%2FCouncil%20Documents%2FDisciplinary%20Policy%20%2D%20Final%20%2D%20Nov%202019%2Epdf&amp;parent=%2Fsites%2FIntraEHDC%2FCouncil%20Documents&amp;p=true&amp;ga=1"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https://www.anncrafttrust.org/resources/safeguarding-adults-at-risk-definit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2C1BF-490E-47E1-933E-291D54DB5C0C}"/>
              </a:ext>
            </a:extLst>
          </p:cNvPr>
          <p:cNvSpPr>
            <a:spLocks noGrp="1"/>
          </p:cNvSpPr>
          <p:nvPr>
            <p:ph type="ctrTitle"/>
          </p:nvPr>
        </p:nvSpPr>
        <p:spPr>
          <a:xfrm>
            <a:off x="516987" y="2226733"/>
            <a:ext cx="7766936" cy="1202267"/>
          </a:xfrm>
        </p:spPr>
        <p:txBody>
          <a:bodyPr>
            <a:normAutofit fontScale="90000"/>
          </a:bodyPr>
          <a:lstStyle/>
          <a:p>
            <a:r>
              <a:rPr lang="en-GB" sz="4400" dirty="0"/>
              <a:t>Safeguarding Children and </a:t>
            </a:r>
            <a:br>
              <a:rPr lang="en-GB" sz="4400" dirty="0"/>
            </a:br>
            <a:r>
              <a:rPr lang="en-GB" sz="4400" dirty="0"/>
              <a:t>Adults at Risk of Harm Policy </a:t>
            </a:r>
            <a:endParaRPr lang="en-US" sz="4000" dirty="0"/>
          </a:p>
        </p:txBody>
      </p:sp>
      <p:sp>
        <p:nvSpPr>
          <p:cNvPr id="3" name="Subtitle 2"/>
          <p:cNvSpPr>
            <a:spLocks noGrp="1"/>
          </p:cNvSpPr>
          <p:nvPr>
            <p:ph type="subTitle" idx="1"/>
          </p:nvPr>
        </p:nvSpPr>
        <p:spPr>
          <a:xfrm>
            <a:off x="719666" y="5012267"/>
            <a:ext cx="7766936" cy="1202266"/>
          </a:xfrm>
        </p:spPr>
        <p:txBody>
          <a:bodyPr>
            <a:normAutofit/>
          </a:bodyPr>
          <a:lstStyle/>
          <a:p>
            <a:r>
              <a:rPr lang="en-US"/>
              <a:t>May 2025</a:t>
            </a:r>
            <a:endParaRPr lang="en-US" dirty="0"/>
          </a:p>
        </p:txBody>
      </p:sp>
    </p:spTree>
    <p:extLst>
      <p:ext uri="{BB962C8B-B14F-4D97-AF65-F5344CB8AC3E}">
        <p14:creationId xmlns:p14="http://schemas.microsoft.com/office/powerpoint/2010/main" val="10995620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97DE60-5CB0-BF7A-489C-04C9DDDE49A1}"/>
              </a:ext>
            </a:extLst>
          </p:cNvPr>
          <p:cNvSpPr txBox="1"/>
          <p:nvPr/>
        </p:nvSpPr>
        <p:spPr>
          <a:xfrm>
            <a:off x="5328501" y="547362"/>
            <a:ext cx="4392000" cy="6594113"/>
          </a:xfrm>
          <a:prstGeom prst="rect">
            <a:avLst/>
          </a:prstGeom>
          <a:noFill/>
        </p:spPr>
        <p:txBody>
          <a:bodyPr wrap="square" lIns="91440" tIns="45720" rIns="91440" bIns="45720" anchor="t">
            <a:spAutoFit/>
          </a:bodyPr>
          <a:lstStyle/>
          <a:p>
            <a:pPr>
              <a:spcBef>
                <a:spcPts val="1200"/>
              </a:spcBef>
              <a:spcAft>
                <a:spcPts val="300"/>
              </a:spcAft>
            </a:pPr>
            <a:r>
              <a:rPr lang="en-GB" sz="1200">
                <a:effectLst/>
                <a:latin typeface="+mj-lt"/>
                <a:ea typeface="Times New Roman" panose="02020603050405020304" pitchFamily="18" charset="0"/>
                <a:cs typeface="Arial" panose="020B0604020202020204" pitchFamily="34" charset="0"/>
              </a:rPr>
              <a:t>  </a:t>
            </a:r>
            <a:r>
              <a:rPr lang="en-GB" sz="1200" b="1" kern="1600">
                <a:solidFill>
                  <a:schemeClr val="accent6"/>
                </a:solidFill>
                <a:effectLst/>
                <a:latin typeface="+mj-lt"/>
                <a:ea typeface="Arial" panose="020B0604020202020204" pitchFamily="34" charset="0"/>
                <a:cs typeface="Times New Roman" panose="02020603050405020304" pitchFamily="18" charset="0"/>
              </a:rPr>
              <a:t>13. Confidentiality</a:t>
            </a:r>
            <a:endParaRPr lang="en-GB" sz="1200" b="1" kern="1600">
              <a:solidFill>
                <a:schemeClr val="accent6"/>
              </a:solidFill>
              <a:effectLst/>
              <a:latin typeface="+mj-lt"/>
              <a:ea typeface="Times New Roman" panose="02020603050405020304" pitchFamily="18" charset="0"/>
              <a:cs typeface="Times New Roman" panose="02020603050405020304" pitchFamily="18" charset="0"/>
            </a:endParaRPr>
          </a:p>
          <a:p>
            <a:pPr>
              <a:lnSpc>
                <a:spcPct val="1587"/>
              </a:lnSpc>
            </a:pPr>
            <a:endParaRPr lang="en-GB" sz="1800">
              <a:effectLst/>
              <a:latin typeface="+mj-lt"/>
              <a:ea typeface="Calibri" panose="020F0502020204030204" pitchFamily="34" charset="0"/>
              <a:cs typeface="Arial" panose="020B0604020202020204" pitchFamily="34" charset="0"/>
            </a:endParaRPr>
          </a:p>
          <a:p>
            <a:pPr marL="342900"/>
            <a:endParaRPr lang="en-GB" sz="1800">
              <a:effectLst/>
              <a:latin typeface="+mj-lt"/>
              <a:ea typeface="Calibri" panose="020F0502020204030204" pitchFamily="34" charset="0"/>
              <a:cs typeface="Arial" panose="020B0604020202020204" pitchFamily="34" charset="0"/>
            </a:endParaRPr>
          </a:p>
          <a:p>
            <a:r>
              <a:rPr lang="en-GB" sz="1000">
                <a:effectLst/>
                <a:latin typeface="+mj-lt"/>
                <a:ea typeface="Arial" panose="020B0604020202020204" pitchFamily="34" charset="0"/>
                <a:cs typeface="Arial" panose="020B0604020202020204" pitchFamily="34" charset="0"/>
              </a:rPr>
              <a:t>13.1</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EHDC will act in accordance with information sharing guidance and legislation.</a:t>
            </a:r>
            <a:endParaRPr lang="en-GB" sz="1000">
              <a:effectLst/>
              <a:latin typeface="+mj-lt"/>
              <a:ea typeface="Calibri" panose="020F0502020204030204" pitchFamily="34" charset="0"/>
              <a:cs typeface="Arial" panose="020B0604020202020204" pitchFamily="34" charset="0"/>
            </a:endParaRPr>
          </a:p>
          <a:p>
            <a:pPr>
              <a:lnSpc>
                <a:spcPct val="198571"/>
              </a:lnSpc>
            </a:pPr>
            <a:endParaRPr lang="en-GB" sz="1000">
              <a:effectLst/>
              <a:latin typeface="+mj-lt"/>
              <a:ea typeface="Calibri" panose="020F0502020204030204" pitchFamily="34" charset="0"/>
              <a:cs typeface="Arial" panose="020B0604020202020204" pitchFamily="34" charset="0"/>
            </a:endParaRPr>
          </a:p>
          <a:p>
            <a:pPr marR="152400">
              <a:lnSpc>
                <a:spcPct val="97000"/>
              </a:lnSpc>
            </a:pPr>
            <a:r>
              <a:rPr lang="en-GB" sz="1000">
                <a:effectLst/>
                <a:latin typeface="+mj-lt"/>
                <a:ea typeface="Arial" panose="020B0604020202020204" pitchFamily="34" charset="0"/>
                <a:cs typeface="Arial" panose="020B0604020202020204" pitchFamily="34" charset="0"/>
              </a:rPr>
              <a:t>13.2</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The legal principle that “the welfare of the child is paramount” means that the</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considerations of confidentiality that might apply to other situations within the district council should not be allowed to override the right of the child to be protected from harm. The same applies to adults at risk where there is an immediate risk of harm but wherever possible consent from the adult should be obtained before a referral is made unless doing so places the individual at further risk.</a:t>
            </a:r>
            <a:endParaRPr lang="en-GB" sz="1000">
              <a:effectLst/>
              <a:latin typeface="+mj-lt"/>
              <a:ea typeface="Calibri" panose="020F0502020204030204" pitchFamily="34" charset="0"/>
              <a:cs typeface="Arial" panose="020B0604020202020204" pitchFamily="34" charset="0"/>
            </a:endParaRPr>
          </a:p>
          <a:p>
            <a:pPr>
              <a:lnSpc>
                <a:spcPct val="167142"/>
              </a:lnSpc>
            </a:pPr>
            <a:endParaRPr lang="en-GB" sz="1000">
              <a:effectLst/>
              <a:latin typeface="+mj-lt"/>
              <a:ea typeface="Calibri" panose="020F0502020204030204" pitchFamily="34" charset="0"/>
              <a:cs typeface="Arial" panose="020B0604020202020204" pitchFamily="34" charset="0"/>
            </a:endParaRPr>
          </a:p>
          <a:p>
            <a:pPr algn="just">
              <a:lnSpc>
                <a:spcPct val="107000"/>
              </a:lnSpc>
            </a:pPr>
            <a:r>
              <a:rPr lang="en-GB" sz="1000">
                <a:effectLst/>
                <a:latin typeface="+mj-lt"/>
                <a:ea typeface="Arial" panose="020B0604020202020204" pitchFamily="34" charset="0"/>
                <a:cs typeface="Arial" panose="020B0604020202020204" pitchFamily="34" charset="0"/>
              </a:rPr>
              <a:t>13.3</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Every effort should be made to ensure that confidentiality is maintained for all</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concerned both when an allegation is made and whilst it is being investigated. </a:t>
            </a:r>
            <a:r>
              <a:rPr lang="en-GB" sz="1000">
                <a:effectLst/>
                <a:latin typeface="+mj-lt"/>
                <a:ea typeface="Times New Roman" panose="02020603050405020304" pitchFamily="18" charset="0"/>
                <a:cs typeface="Arial" panose="020B0604020202020204" pitchFamily="34" charset="0"/>
              </a:rPr>
              <a:t> </a:t>
            </a:r>
            <a:endParaRPr lang="en-GB" sz="1000">
              <a:effectLst/>
              <a:latin typeface="+mj-lt"/>
              <a:ea typeface="Calibri" panose="020F0502020204030204" pitchFamily="34" charset="0"/>
              <a:cs typeface="Arial" panose="020B0604020202020204" pitchFamily="34" charset="0"/>
            </a:endParaRPr>
          </a:p>
          <a:p>
            <a:pPr>
              <a:lnSpc>
                <a:spcPct val="211428"/>
              </a:lnSpc>
            </a:pPr>
            <a:endParaRPr lang="en-GB" sz="1000">
              <a:effectLst/>
              <a:latin typeface="+mj-lt"/>
              <a:ea typeface="Times New Roman" panose="02020603050405020304" pitchFamily="18" charset="0"/>
              <a:cs typeface="Arial" panose="020B0604020202020204" pitchFamily="34" charset="0"/>
            </a:endParaRPr>
          </a:p>
          <a:p>
            <a:pPr>
              <a:spcBef>
                <a:spcPts val="1200"/>
              </a:spcBef>
              <a:spcAft>
                <a:spcPts val="300"/>
              </a:spcAft>
            </a:pPr>
            <a:r>
              <a:rPr lang="en-GB" sz="1200" b="1" kern="1600">
                <a:solidFill>
                  <a:schemeClr val="accent6"/>
                </a:solidFill>
                <a:effectLst/>
                <a:ea typeface="Arial" panose="020B0604020202020204" pitchFamily="34" charset="0"/>
                <a:cs typeface="Times New Roman" panose="02020603050405020304" pitchFamily="18" charset="0"/>
              </a:rPr>
              <a:t>14. Information Sharing and Record Keeping</a:t>
            </a:r>
            <a:endParaRPr lang="en-GB" sz="1200" b="1" kern="1600">
              <a:solidFill>
                <a:schemeClr val="accent6"/>
              </a:solidFill>
              <a:effectLst/>
              <a:ea typeface="Times New Roman" panose="02020603050405020304" pitchFamily="18" charset="0"/>
              <a:cs typeface="Times New Roman" panose="02020603050405020304" pitchFamily="18" charset="0"/>
            </a:endParaRPr>
          </a:p>
          <a:p>
            <a:pPr>
              <a:lnSpc>
                <a:spcPct val="196428"/>
              </a:lnSpc>
            </a:pPr>
            <a:endParaRPr lang="en-GB" sz="1000">
              <a:effectLst/>
              <a:ea typeface="Calibri" panose="020F0502020204030204" pitchFamily="34" charset="0"/>
              <a:cs typeface="Arial" panose="020B0604020202020204" pitchFamily="34" charset="0"/>
            </a:endParaRPr>
          </a:p>
          <a:p>
            <a:pPr marL="76200" algn="just"/>
            <a:r>
              <a:rPr lang="en-GB" sz="1000">
                <a:effectLst/>
                <a:ea typeface="Arial" panose="020B0604020202020204" pitchFamily="34" charset="0"/>
                <a:cs typeface="Arial" panose="020B0604020202020204" pitchFamily="34" charset="0"/>
              </a:rPr>
              <a:t>14.1</a:t>
            </a:r>
            <a:r>
              <a:rPr lang="en-GB" sz="1000" b="1">
                <a:effectLst/>
                <a:ea typeface="Arial" panose="020B0604020202020204" pitchFamily="34" charset="0"/>
                <a:cs typeface="Arial" panose="020B0604020202020204" pitchFamily="34" charset="0"/>
              </a:rPr>
              <a:t> </a:t>
            </a:r>
            <a:r>
              <a:rPr lang="en-GB" sz="1000">
                <a:effectLst/>
                <a:ea typeface="Arial" panose="020B0604020202020204" pitchFamily="34" charset="0"/>
                <a:cs typeface="Arial" panose="020B0604020202020204" pitchFamily="34" charset="0"/>
              </a:rPr>
              <a:t>Ensure that any information shared is necessary for the purpose for which it is being shared, is shared only with those individuals who need to have it, is accurate and up to-date, is shared in a timely fashion, and is shared and stored securely (marked confidential). </a:t>
            </a:r>
            <a:endParaRPr lang="en-GB" sz="1000">
              <a:effectLst/>
              <a:ea typeface="Calibri" panose="020F0502020204030204" pitchFamily="34" charset="0"/>
              <a:cs typeface="Arial" panose="020B0604020202020204" pitchFamily="34" charset="0"/>
            </a:endParaRPr>
          </a:p>
          <a:p>
            <a:pPr marL="76200" algn="just"/>
            <a:r>
              <a:rPr lang="en-GB" sz="1000">
                <a:effectLst/>
                <a:ea typeface="Arial" panose="020B0604020202020204" pitchFamily="34" charset="0"/>
                <a:cs typeface="Arial" panose="020B0604020202020204" pitchFamily="34" charset="0"/>
              </a:rPr>
              <a:t>When sharing personal data there must be an identified lawful basis (under Data Protection), which is documented/ recorded, to share that data. Keep a record of the decision and the reasons for it – whether it is to share information or not. If it is decided to share, then record what is shared, with whom and for what purpose. Staff are not required to store safeguarding concern forms once these have been sent to the Safeguarding Lead.</a:t>
            </a:r>
            <a:endParaRPr lang="en-GB" sz="1000">
              <a:effectLst/>
              <a:ea typeface="Calibri" panose="020F0502020204030204" pitchFamily="34" charset="0"/>
              <a:cs typeface="Arial" panose="020B0604020202020204" pitchFamily="34" charset="0"/>
            </a:endParaRPr>
          </a:p>
          <a:p>
            <a:pPr>
              <a:lnSpc>
                <a:spcPct val="148809"/>
              </a:lnSpc>
            </a:pPr>
            <a:endParaRPr lang="en-GB" sz="1800">
              <a:effectLst/>
              <a:latin typeface="Calibri" panose="020F0502020204030204" pitchFamily="34" charset="0"/>
              <a:ea typeface="Calibri" panose="020F0502020204030204" pitchFamily="34" charset="0"/>
              <a:cs typeface="Arial" panose="020B0604020202020204" pitchFamily="34" charset="0"/>
            </a:endParaRPr>
          </a:p>
          <a:p>
            <a:pPr>
              <a:lnSpc>
                <a:spcPct val="211428"/>
              </a:lnSpc>
            </a:pPr>
            <a:endParaRPr lang="en-GB" sz="1000">
              <a:effectLst/>
              <a:latin typeface="+mj-lt"/>
              <a:ea typeface="Calibri" panose="020F0502020204030204" pitchFamily="34" charset="0"/>
              <a:cs typeface="Arial" panose="020B0604020202020204" pitchFamily="34" charset="0"/>
            </a:endParaRPr>
          </a:p>
          <a:p>
            <a:pPr marL="76200" algn="just">
              <a:lnSpc>
                <a:spcPct val="107000"/>
              </a:lnSpc>
            </a:pPr>
            <a:endParaRPr lang="en-GB" sz="1000">
              <a:effectLst/>
              <a:highlight>
                <a:srgbClr val="FFFF00"/>
              </a:highlight>
              <a:latin typeface="+mj-lt"/>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id="{17DBAAE5-4DEB-0DE0-F8B8-59E34FD3756D}"/>
              </a:ext>
            </a:extLst>
          </p:cNvPr>
          <p:cNvSpPr txBox="1"/>
          <p:nvPr/>
        </p:nvSpPr>
        <p:spPr>
          <a:xfrm>
            <a:off x="720365" y="547362"/>
            <a:ext cx="4392000" cy="6138925"/>
          </a:xfrm>
          <a:prstGeom prst="rect">
            <a:avLst/>
          </a:prstGeom>
          <a:noFill/>
        </p:spPr>
        <p:txBody>
          <a:bodyPr wrap="square" lIns="91440" tIns="45720" rIns="91440" bIns="45720" anchor="t">
            <a:spAutoFit/>
          </a:bodyPr>
          <a:lstStyle/>
          <a:p>
            <a:pPr>
              <a:spcBef>
                <a:spcPts val="1200"/>
              </a:spcBef>
              <a:spcAft>
                <a:spcPts val="300"/>
              </a:spcAft>
            </a:pPr>
            <a:r>
              <a:rPr lang="en-GB" sz="1200" b="1" kern="1600">
                <a:solidFill>
                  <a:schemeClr val="accent6"/>
                </a:solidFill>
                <a:effectLst/>
                <a:latin typeface="+mj-lt"/>
                <a:ea typeface="Arial" panose="020B0604020202020204" pitchFamily="34" charset="0"/>
                <a:cs typeface="Times New Roman" panose="02020603050405020304" pitchFamily="18" charset="0"/>
              </a:rPr>
              <a:t>11. Tendering and Contracting Out Services</a:t>
            </a:r>
            <a:endParaRPr lang="en-GB" sz="1200" b="1" kern="1600">
              <a:solidFill>
                <a:schemeClr val="accent6"/>
              </a:solidFill>
              <a:effectLst/>
              <a:latin typeface="+mj-lt"/>
              <a:ea typeface="Times New Roman" panose="02020603050405020304" pitchFamily="18" charset="0"/>
              <a:cs typeface="Times New Roman" panose="02020603050405020304" pitchFamily="18" charset="0"/>
            </a:endParaRPr>
          </a:p>
          <a:p>
            <a:pPr>
              <a:lnSpc>
                <a:spcPct val="197857"/>
              </a:lnSpc>
            </a:pPr>
            <a:endParaRPr lang="en-GB" sz="1000">
              <a:effectLst/>
              <a:latin typeface="+mj-lt"/>
              <a:ea typeface="Calibri" panose="020F0502020204030204" pitchFamily="34" charset="0"/>
              <a:cs typeface="Arial" panose="020B0604020202020204" pitchFamily="34" charset="0"/>
            </a:endParaRPr>
          </a:p>
          <a:p>
            <a:pPr marL="76200" algn="just">
              <a:lnSpc>
                <a:spcPct val="108000"/>
              </a:lnSpc>
            </a:pPr>
            <a:r>
              <a:rPr lang="en-GB" sz="1000">
                <a:effectLst/>
                <a:latin typeface="+mj-lt"/>
                <a:ea typeface="Arial" panose="020B0604020202020204" pitchFamily="34" charset="0"/>
                <a:cs typeface="Arial" panose="020B0604020202020204" pitchFamily="34" charset="0"/>
              </a:rPr>
              <a:t>11.1</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Any contractor or sub-contractors engaged by EHDC in areas where workers are likely</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to encounter children or adults at risk, should have its own safeguarding policy in plac</a:t>
            </a:r>
            <a:r>
              <a:rPr lang="en-GB" sz="1000">
                <a:latin typeface="+mj-lt"/>
                <a:ea typeface="Arial" panose="020B0604020202020204" pitchFamily="34" charset="0"/>
                <a:cs typeface="Arial" panose="020B0604020202020204" pitchFamily="34" charset="0"/>
              </a:rPr>
              <a:t>e, which is</a:t>
            </a:r>
            <a:r>
              <a:rPr lang="en-GB" sz="1000"/>
              <a:t> consistent with this policy. If not then the external provider should have regard to this policy.</a:t>
            </a:r>
            <a:endParaRPr lang="en-GB" sz="1000">
              <a:effectLst/>
              <a:latin typeface="+mj-lt"/>
              <a:ea typeface="Calibri" panose="020F0502020204030204" pitchFamily="34" charset="0"/>
              <a:cs typeface="Arial" panose="020B0604020202020204" pitchFamily="34" charset="0"/>
            </a:endParaRPr>
          </a:p>
          <a:p>
            <a:pPr>
              <a:lnSpc>
                <a:spcPct val="147857"/>
              </a:lnSpc>
            </a:pPr>
            <a:endParaRPr lang="en-GB" sz="1000">
              <a:effectLst/>
              <a:latin typeface="+mj-lt"/>
              <a:ea typeface="Calibri" panose="020F0502020204030204" pitchFamily="34" charset="0"/>
              <a:cs typeface="Arial" panose="020B0604020202020204" pitchFamily="34" charset="0"/>
            </a:endParaRPr>
          </a:p>
          <a:p>
            <a:pPr marL="76200" algn="just">
              <a:lnSpc>
                <a:spcPct val="107000"/>
              </a:lnSpc>
            </a:pPr>
            <a:r>
              <a:rPr lang="en-GB" sz="1000">
                <a:effectLst/>
                <a:latin typeface="+mj-lt"/>
                <a:ea typeface="Arial" panose="020B0604020202020204" pitchFamily="34" charset="0"/>
                <a:cs typeface="Arial" panose="020B0604020202020204" pitchFamily="34" charset="0"/>
              </a:rPr>
              <a:t>11.2</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All new contracts let by EHDC which involves services for children and adults at risk will include appropriate reference to complying with the policy and that evidence is requested at point of tender and then subsequently checked at periodic intervals.</a:t>
            </a:r>
          </a:p>
          <a:p>
            <a:pPr marL="76200" algn="just">
              <a:lnSpc>
                <a:spcPct val="107000"/>
              </a:lnSpc>
            </a:pPr>
            <a:endParaRPr lang="en-GB" sz="1000">
              <a:highlight>
                <a:srgbClr val="FFFF00"/>
              </a:highlight>
              <a:latin typeface="+mj-lt"/>
              <a:ea typeface="Calibri" panose="020F0502020204030204" pitchFamily="34" charset="0"/>
              <a:cs typeface="Arial" panose="020B0604020202020204" pitchFamily="34" charset="0"/>
            </a:endParaRPr>
          </a:p>
          <a:p>
            <a:pPr>
              <a:spcBef>
                <a:spcPts val="1200"/>
              </a:spcBef>
              <a:spcAft>
                <a:spcPts val="300"/>
              </a:spcAft>
            </a:pPr>
            <a:r>
              <a:rPr lang="en-GB" sz="1200" b="1" kern="1600">
                <a:solidFill>
                  <a:schemeClr val="accent6"/>
                </a:solidFill>
                <a:effectLst/>
                <a:latin typeface="Arial" panose="020B0604020202020204" pitchFamily="34" charset="0"/>
                <a:ea typeface="Arial" panose="020B0604020202020204" pitchFamily="34" charset="0"/>
                <a:cs typeface="Arial" panose="020B0604020202020204" pitchFamily="34" charset="0"/>
              </a:rPr>
              <a:t>12. Out of Hours Working</a:t>
            </a:r>
            <a:endParaRPr lang="en-GB" sz="1200" b="1" kern="1600">
              <a:solidFill>
                <a:schemeClr val="accent6"/>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200000"/>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76200" marR="330200">
              <a:lnSpc>
                <a:spcPct val="105000"/>
              </a:lnSpc>
              <a:spcAft>
                <a:spcPts val="0"/>
              </a:spcAft>
            </a:pPr>
            <a:r>
              <a:rPr lang="en-GB" sz="1000">
                <a:effectLst/>
                <a:latin typeface="Arial" panose="020B0604020202020204" pitchFamily="34" charset="0"/>
                <a:ea typeface="Arial" panose="020B0604020202020204" pitchFamily="34" charset="0"/>
                <a:cs typeface="Arial" panose="020B0604020202020204" pitchFamily="34" charset="0"/>
              </a:rPr>
              <a:t>12.1</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It is recognised that employees and members work outside of office hours</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and therefore may have difficulties contacting the Safeguarding Lead. If there is an incident or allegations of abuse outside of office hours, this should be reported directly to the </a:t>
            </a:r>
            <a:r>
              <a:rPr lang="en-GB" sz="1000" b="1">
                <a:effectLst/>
                <a:latin typeface="Arial" panose="020B0604020202020204" pitchFamily="34" charset="0"/>
                <a:ea typeface="Arial" panose="020B0604020202020204" pitchFamily="34" charset="0"/>
                <a:cs typeface="Arial" panose="020B0604020202020204" pitchFamily="34" charset="0"/>
              </a:rPr>
              <a:t>Hants Direct Out of Hours (Children and Adults Services) Duty team on 0300 555</a:t>
            </a:r>
            <a:r>
              <a:rPr lang="en-GB" sz="1000">
                <a:effectLst/>
                <a:latin typeface="Arial" panose="020B0604020202020204" pitchFamily="34" charset="0"/>
                <a:ea typeface="Arial" panose="020B0604020202020204" pitchFamily="34" charset="0"/>
                <a:cs typeface="Arial" panose="020B0604020202020204" pitchFamily="34" charset="0"/>
              </a:rPr>
              <a:t> </a:t>
            </a:r>
            <a:r>
              <a:rPr lang="en-GB" sz="1000" b="1">
                <a:effectLst/>
                <a:latin typeface="Arial" panose="020B0604020202020204" pitchFamily="34" charset="0"/>
                <a:ea typeface="Arial" panose="020B0604020202020204" pitchFamily="34" charset="0"/>
                <a:cs typeface="Arial" panose="020B0604020202020204" pitchFamily="34" charset="0"/>
              </a:rPr>
              <a:t>1373</a:t>
            </a:r>
            <a:r>
              <a:rPr lang="en-GB" sz="1000">
                <a:effectLst/>
                <a:latin typeface="Arial" panose="020B0604020202020204" pitchFamily="34" charset="0"/>
                <a:ea typeface="Arial" panose="020B0604020202020204" pitchFamily="34" charset="0"/>
                <a:cs typeface="Arial" panose="020B0604020202020204" pitchFamily="34" charset="0"/>
              </a:rPr>
              <a:t>.</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47857"/>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76200" marR="241300">
              <a:lnSpc>
                <a:spcPct val="100000"/>
              </a:lnSpc>
              <a:spcAft>
                <a:spcPts val="0"/>
              </a:spcAft>
            </a:pPr>
            <a:r>
              <a:rPr lang="en-GB" sz="1000">
                <a:effectLst/>
                <a:latin typeface="Arial" panose="020B0604020202020204" pitchFamily="34" charset="0"/>
                <a:ea typeface="Arial" panose="020B0604020202020204" pitchFamily="34" charset="0"/>
                <a:cs typeface="Arial" panose="020B0604020202020204" pitchFamily="34" charset="0"/>
              </a:rPr>
              <a:t>12.2</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The employee, member or volunteer should then complete the Safeguarding Children</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Concern Form (Appendix A)</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or Adult Concern Form (Appendix B) and contact the Safeguarding Lead at the first opportunity.</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95000"/>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76200"/>
            <a:r>
              <a:rPr lang="en-GB" sz="1000">
                <a:effectLst/>
                <a:latin typeface="Arial" panose="020B0604020202020204" pitchFamily="34" charset="0"/>
                <a:ea typeface="Arial" panose="020B0604020202020204" pitchFamily="34" charset="0"/>
                <a:cs typeface="Arial" panose="020B0604020202020204" pitchFamily="34" charset="0"/>
              </a:rPr>
              <a:t>12.3</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Any out of hours working undertaken by an employee should comply with lone working procedures (for individual teams).</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42857"/>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211428"/>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76200" algn="just">
              <a:lnSpc>
                <a:spcPct val="107000"/>
              </a:lnSpc>
            </a:pPr>
            <a:endParaRPr lang="en-GB" sz="1000">
              <a:effectLst/>
              <a:highlight>
                <a:srgbClr val="FFFF00"/>
              </a:highlight>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76065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E6E690-B690-2722-1085-CB4E8DAE2F1D}"/>
              </a:ext>
            </a:extLst>
          </p:cNvPr>
          <p:cNvSpPr txBox="1"/>
          <p:nvPr/>
        </p:nvSpPr>
        <p:spPr>
          <a:xfrm>
            <a:off x="539783" y="503648"/>
            <a:ext cx="4392000" cy="6437532"/>
          </a:xfrm>
          <a:prstGeom prst="rect">
            <a:avLst/>
          </a:prstGeom>
          <a:noFill/>
        </p:spPr>
        <p:txBody>
          <a:bodyPr wrap="square" lIns="91440" tIns="45720" rIns="91440" bIns="45720" anchor="t">
            <a:spAutoFit/>
          </a:bodyPr>
          <a:lstStyle/>
          <a:p>
            <a:pPr>
              <a:spcBef>
                <a:spcPts val="1200"/>
              </a:spcBef>
              <a:spcAft>
                <a:spcPts val="300"/>
              </a:spcAft>
            </a:pPr>
            <a:r>
              <a:rPr lang="en-GB" sz="1200" b="1" kern="1600" dirty="0">
                <a:solidFill>
                  <a:schemeClr val="accent6"/>
                </a:solidFill>
                <a:effectLst/>
                <a:latin typeface="Arial"/>
                <a:ea typeface="Arial" panose="020B0604020202020204" pitchFamily="34" charset="0"/>
                <a:cs typeface="Times New Roman"/>
              </a:rPr>
              <a:t>15. Complaints Procedure</a:t>
            </a:r>
            <a:endParaRPr lang="en-GB" sz="1200" b="1" kern="1600" dirty="0">
              <a:solidFill>
                <a:schemeClr val="accent6"/>
              </a:solidFill>
              <a:effectLst/>
              <a:latin typeface="Arial"/>
              <a:ea typeface="Times New Roman" panose="02020603050405020304" pitchFamily="18" charset="0"/>
              <a:cs typeface="Times New Roman"/>
            </a:endParaRPr>
          </a:p>
          <a:p>
            <a:pPr>
              <a:lnSpc>
                <a:spcPct val="197857"/>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76200"/>
            <a:r>
              <a:rPr lang="en-GB" sz="1000" dirty="0">
                <a:effectLst/>
                <a:latin typeface="Arial"/>
                <a:ea typeface="Arial" panose="020B0604020202020204" pitchFamily="34" charset="0"/>
                <a:cs typeface="Arial"/>
              </a:rPr>
              <a:t>15.1</a:t>
            </a:r>
            <a:r>
              <a:rPr lang="en-GB" sz="1000" b="1" dirty="0">
                <a:effectLst/>
                <a:latin typeface="Arial"/>
                <a:ea typeface="Arial" panose="020B0604020202020204" pitchFamily="34" charset="0"/>
                <a:cs typeface="Arial"/>
              </a:rPr>
              <a:t> </a:t>
            </a:r>
            <a:r>
              <a:rPr lang="en-GB" sz="1000" dirty="0">
                <a:effectLst/>
                <a:latin typeface="Arial"/>
                <a:ea typeface="Arial" panose="020B0604020202020204" pitchFamily="34" charset="0"/>
                <a:cs typeface="Arial"/>
              </a:rPr>
              <a:t>It is important to maintain an open culture where employees, members, children, adults at risk, and parents/carers feel able to express concerns both about safeguarding children and adults at risk and concerns about issues of poor practice when dealing with children and adults at risk.</a:t>
            </a:r>
            <a:endParaRPr lang="en-GB" sz="1000" dirty="0">
              <a:effectLst/>
              <a:latin typeface="Arial"/>
              <a:ea typeface="Calibri" panose="020F0502020204030204" pitchFamily="34" charset="0"/>
              <a:cs typeface="Arial"/>
            </a:endParaRPr>
          </a:p>
          <a:p>
            <a:pPr>
              <a:lnSpc>
                <a:spcPct val="70714"/>
              </a:lnSpc>
            </a:pPr>
            <a:br>
              <a:rPr lang="en-GB" sz="1000" dirty="0">
                <a:effectLst/>
                <a:latin typeface="Arial" panose="020B0604020202020204" pitchFamily="34" charset="0"/>
                <a:ea typeface="Calibri" panose="020F0502020204030204" pitchFamily="34" charset="0"/>
              </a:rPr>
            </a:br>
            <a:r>
              <a:rPr lang="en-GB" sz="1000" dirty="0">
                <a:effectLst/>
                <a:latin typeface="Arial"/>
                <a:ea typeface="Times New Roman" panose="02020603050405020304" pitchFamily="18" charset="0"/>
                <a:cs typeface="Arial"/>
              </a:rPr>
              <a:t> </a:t>
            </a:r>
            <a:endParaRPr lang="en-GB" sz="1000" dirty="0">
              <a:effectLst/>
              <a:latin typeface="Arial"/>
              <a:ea typeface="Calibri" panose="020F0502020204030204" pitchFamily="34" charset="0"/>
              <a:cs typeface="Arial"/>
            </a:endParaRPr>
          </a:p>
          <a:p>
            <a:pPr marL="76835" algn="just"/>
            <a:r>
              <a:rPr lang="en-GB" sz="1000" dirty="0">
                <a:effectLst/>
                <a:latin typeface="Arial"/>
                <a:ea typeface="Arial" panose="020B0604020202020204" pitchFamily="34" charset="0"/>
                <a:cs typeface="Arial"/>
              </a:rPr>
              <a:t>15.2 Employees and members can raise concerns about other employees or members by following the Whistle Blowing Policy or other appropriate procedure.</a:t>
            </a:r>
            <a:endParaRPr lang="en-GB" sz="1000" dirty="0">
              <a:effectLst/>
              <a:latin typeface="Arial"/>
              <a:ea typeface="Calibri" panose="020F0502020204030204" pitchFamily="34" charset="0"/>
              <a:cs typeface="Arial"/>
            </a:endParaRPr>
          </a:p>
          <a:p>
            <a:pPr marL="76835" algn="just"/>
            <a:endParaRPr lang="en-GB" sz="1000">
              <a:effectLst/>
              <a:latin typeface="Calibri" panose="020F0502020204030204" pitchFamily="34" charset="0"/>
              <a:ea typeface="Calibri" panose="020F0502020204030204" pitchFamily="34" charset="0"/>
              <a:cs typeface="Arial" panose="020B0604020202020204" pitchFamily="34" charset="0"/>
            </a:endParaRPr>
          </a:p>
          <a:p>
            <a:pPr marL="76835" algn="just">
              <a:lnSpc>
                <a:spcPct val="107000"/>
              </a:lnSpc>
            </a:pPr>
            <a:r>
              <a:rPr lang="en-GB" sz="1000" dirty="0">
                <a:effectLst/>
                <a:latin typeface="Arial"/>
                <a:ea typeface="Arial" panose="020B0604020202020204" pitchFamily="34" charset="0"/>
                <a:cs typeface="Arial"/>
              </a:rPr>
              <a:t>15.3 An easy-to-follow complaints procedure for members of the public including partners, and young people is available on the council’s website, or from the council offices.</a:t>
            </a:r>
            <a:endParaRPr lang="en-GB" sz="1000" dirty="0">
              <a:effectLst/>
              <a:latin typeface="Arial"/>
              <a:ea typeface="Calibri" panose="020F0502020204030204" pitchFamily="34" charset="0"/>
              <a:cs typeface="Arial"/>
            </a:endParaRPr>
          </a:p>
          <a:p>
            <a:endParaRPr lang="en-GB" sz="1000">
              <a:solidFill>
                <a:srgbClr val="70AD47"/>
              </a:solidFill>
              <a:effectLst/>
              <a:latin typeface="Arial" panose="020B0604020202020204" pitchFamily="34" charset="0"/>
              <a:ea typeface="Arial" panose="020B0604020202020204" pitchFamily="34" charset="0"/>
              <a:cs typeface="Arial" panose="020B0604020202020204" pitchFamily="34" charset="0"/>
            </a:endParaRPr>
          </a:p>
          <a:p>
            <a:r>
              <a:rPr lang="en-GB" sz="1200" b="1" kern="1600" dirty="0">
                <a:solidFill>
                  <a:schemeClr val="accent6"/>
                </a:solidFill>
                <a:effectLst/>
                <a:latin typeface="Arial"/>
                <a:ea typeface="Arial" panose="020B0604020202020204" pitchFamily="34" charset="0"/>
                <a:cs typeface="Times New Roman"/>
              </a:rPr>
              <a:t>16. Recruitment</a:t>
            </a:r>
            <a:endParaRPr lang="en-GB" sz="1200" b="1" kern="1600" dirty="0">
              <a:solidFill>
                <a:schemeClr val="accent6"/>
              </a:solidFill>
              <a:effectLst/>
              <a:latin typeface="Arial"/>
              <a:ea typeface="Times New Roman" panose="02020603050405020304" pitchFamily="18" charset="0"/>
              <a:cs typeface="Times New Roman"/>
            </a:endParaRPr>
          </a:p>
          <a:p>
            <a:pPr>
              <a:lnSpc>
                <a:spcPct val="230714"/>
              </a:lnSpc>
            </a:pPr>
            <a:endParaRPr lang="en-GB" sz="1000" dirty="0">
              <a:solidFill>
                <a:schemeClr val="accent6"/>
              </a:solidFill>
              <a:effectLst/>
              <a:latin typeface="Calibri" panose="020F0502020204030204" pitchFamily="34" charset="0"/>
              <a:ea typeface="Calibri" panose="020F0502020204030204" pitchFamily="34" charset="0"/>
              <a:cs typeface="Arial" panose="020B0604020202020204" pitchFamily="34" charset="0"/>
            </a:endParaRPr>
          </a:p>
          <a:p>
            <a:pPr marL="76835" marR="25400">
              <a:lnSpc>
                <a:spcPct val="115000"/>
              </a:lnSpc>
              <a:spcAft>
                <a:spcPts val="0"/>
              </a:spcAft>
            </a:pPr>
            <a:r>
              <a:rPr lang="en-GB" sz="1000" dirty="0">
                <a:effectLst/>
                <a:latin typeface="Arial"/>
                <a:ea typeface="Arial" panose="020B0604020202020204" pitchFamily="34" charset="0"/>
                <a:cs typeface="Arial"/>
              </a:rPr>
              <a:t>16.1</a:t>
            </a:r>
            <a:r>
              <a:rPr lang="en-GB" sz="1000" b="1" dirty="0">
                <a:effectLst/>
                <a:latin typeface="Arial"/>
                <a:ea typeface="Arial" panose="020B0604020202020204" pitchFamily="34" charset="0"/>
                <a:cs typeface="Arial"/>
              </a:rPr>
              <a:t> </a:t>
            </a:r>
            <a:r>
              <a:rPr lang="en-GB" sz="1000" dirty="0">
                <a:effectLst/>
                <a:latin typeface="Arial"/>
                <a:ea typeface="Arial" panose="020B0604020202020204" pitchFamily="34" charset="0"/>
                <a:cs typeface="Arial"/>
              </a:rPr>
              <a:t>Through its recruitment procedures for all employees who work directly</a:t>
            </a:r>
            <a:r>
              <a:rPr lang="en-GB" sz="1000" b="1" dirty="0">
                <a:effectLst/>
                <a:latin typeface="Arial"/>
                <a:ea typeface="Arial" panose="020B0604020202020204" pitchFamily="34" charset="0"/>
                <a:cs typeface="Arial"/>
              </a:rPr>
              <a:t> </a:t>
            </a:r>
            <a:r>
              <a:rPr lang="en-GB" sz="1000" dirty="0">
                <a:effectLst/>
                <a:latin typeface="Arial"/>
                <a:ea typeface="Arial" panose="020B0604020202020204" pitchFamily="34" charset="0"/>
                <a:cs typeface="Arial"/>
              </a:rPr>
              <a:t>with children or adults at risk, EHDC will:</a:t>
            </a:r>
            <a:endParaRPr lang="en-GB" sz="1000" dirty="0">
              <a:effectLst/>
              <a:latin typeface="Arial"/>
              <a:ea typeface="Calibri" panose="020F0502020204030204" pitchFamily="34" charset="0"/>
              <a:cs typeface="Arial"/>
            </a:endParaRPr>
          </a:p>
          <a:p>
            <a:pPr>
              <a:lnSpc>
                <a:spcPct val="152142"/>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Font typeface="Arial" panose="020B0604020202020204" pitchFamily="34" charset="0"/>
              <a:buChar char="•"/>
              <a:tabLst>
                <a:tab pos="793115" algn="l"/>
              </a:tabLst>
            </a:pPr>
            <a:r>
              <a:rPr lang="en-GB" sz="1000" dirty="0">
                <a:effectLst/>
                <a:latin typeface="Arial"/>
                <a:ea typeface="Arial" panose="020B0604020202020204" pitchFamily="34" charset="0"/>
                <a:cs typeface="Arial"/>
              </a:rPr>
              <a:t>Check for convictions for criminal offences against children and adults at risk in accordance with current legislation.</a:t>
            </a:r>
            <a:endParaRPr lang="en-GB" sz="1000" dirty="0">
              <a:effectLst/>
              <a:latin typeface="Arial"/>
              <a:ea typeface="Calibri" panose="020F0502020204030204" pitchFamily="34" charset="0"/>
              <a:cs typeface="Arial"/>
            </a:endParaRPr>
          </a:p>
          <a:p>
            <a:pPr>
              <a:lnSpc>
                <a:spcPct val="146428"/>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788035" algn="l"/>
              </a:tabLst>
            </a:pPr>
            <a:r>
              <a:rPr lang="en-GB" sz="1000" dirty="0">
                <a:effectLst/>
                <a:latin typeface="Arial"/>
                <a:ea typeface="Arial" panose="020B0604020202020204" pitchFamily="34" charset="0"/>
                <a:cs typeface="Arial"/>
              </a:rPr>
              <a:t>Explore each applicant’s experience of working or contact with children or adults at risk prior to an appointment being made.</a:t>
            </a:r>
          </a:p>
          <a:p>
            <a:pPr lvl="0">
              <a:tabLst>
                <a:tab pos="788035" algn="l"/>
              </a:tabLst>
            </a:pPr>
            <a:endParaRPr lang="en-GB" sz="1000">
              <a:latin typeface="Calibri" panose="020F0502020204030204" pitchFamily="34" charset="0"/>
              <a:ea typeface="Arial" panose="020B0604020202020204" pitchFamily="34" charset="0"/>
              <a:cs typeface="Arial" panose="020B0604020202020204" pitchFamily="34" charset="0"/>
            </a:endParaRPr>
          </a:p>
          <a:p>
            <a:pPr marL="342900" lvl="0" indent="-342900">
              <a:buFont typeface="Arial" panose="020B0604020202020204" pitchFamily="34" charset="0"/>
              <a:buChar char="•"/>
              <a:tabLst>
                <a:tab pos="788035" algn="l"/>
              </a:tabLst>
            </a:pPr>
            <a:r>
              <a:rPr lang="en-GB" sz="1000" dirty="0">
                <a:effectLst/>
                <a:latin typeface="Arial"/>
                <a:ea typeface="Arial" panose="020B0604020202020204" pitchFamily="34" charset="0"/>
                <a:cs typeface="Arial"/>
              </a:rPr>
              <a:t>Obtain two references, one of which must be from a current or most recent employer. </a:t>
            </a:r>
          </a:p>
          <a:p>
            <a:pPr marL="342900" lvl="0" indent="-342900">
              <a:buFont typeface="Arial" panose="020B0604020202020204" pitchFamily="34" charset="0"/>
              <a:buChar char="•"/>
              <a:tabLst>
                <a:tab pos="788035" algn="l"/>
              </a:tabLst>
            </a:pPr>
            <a:endParaRPr lang="en-GB" sz="1000">
              <a:latin typeface="Arial" panose="020B0604020202020204" pitchFamily="34" charset="0"/>
              <a:ea typeface="Arial" panose="020B0604020202020204" pitchFamily="34" charset="0"/>
              <a:cs typeface="Arial" panose="020B0604020202020204" pitchFamily="34" charset="0"/>
            </a:endParaRPr>
          </a:p>
          <a:p>
            <a:pPr marL="342900" lvl="0" indent="-342900">
              <a:buFont typeface="Arial" panose="020B0604020202020204" pitchFamily="34" charset="0"/>
              <a:buChar char="•"/>
              <a:tabLst>
                <a:tab pos="788035" algn="l"/>
              </a:tabLst>
            </a:pPr>
            <a:r>
              <a:rPr lang="en-GB" sz="1000" dirty="0">
                <a:effectLst/>
                <a:latin typeface="Arial"/>
                <a:ea typeface="Arial" panose="020B0604020202020204" pitchFamily="34" charset="0"/>
                <a:cs typeface="Arial"/>
              </a:rPr>
              <a:t>Qualifications and professional registration will also be verified prior to an appointment being made.</a:t>
            </a:r>
            <a:endParaRPr lang="en-GB" sz="1000" dirty="0">
              <a:latin typeface="Arial"/>
              <a:ea typeface="Arial" panose="020B0604020202020204" pitchFamily="34" charset="0"/>
              <a:cs typeface="Arial"/>
            </a:endParaRPr>
          </a:p>
          <a:p>
            <a:pPr marL="342900" lvl="0" indent="-342900">
              <a:buFont typeface="Arial" panose="020B0604020202020204" pitchFamily="34" charset="0"/>
              <a:buChar char="•"/>
              <a:tabLst>
                <a:tab pos="788035" algn="l"/>
              </a:tabLst>
            </a:pPr>
            <a:endParaRPr lang="en-GB" sz="1000">
              <a:effectLst/>
              <a:latin typeface="Calibri" panose="020F0502020204030204" pitchFamily="34" charset="0"/>
              <a:ea typeface="Arial" panose="020B0604020202020204" pitchFamily="34" charset="0"/>
              <a:cs typeface="Arial" panose="020B0604020202020204" pitchFamily="34" charset="0"/>
            </a:endParaRPr>
          </a:p>
          <a:p>
            <a:pPr marL="342900" lvl="0" indent="-342900">
              <a:buFont typeface="Arial" panose="020B0604020202020204" pitchFamily="34" charset="0"/>
              <a:buChar char="•"/>
              <a:tabLst>
                <a:tab pos="788035" algn="l"/>
              </a:tabLst>
            </a:pPr>
            <a:r>
              <a:rPr lang="en-GB" sz="1000" dirty="0">
                <a:effectLst/>
                <a:latin typeface="Arial"/>
                <a:ea typeface="Arial" panose="020B0604020202020204" pitchFamily="34" charset="0"/>
                <a:cs typeface="Arial"/>
              </a:rPr>
              <a:t>Undertake any other pre-employment checks, for example confirmation of the applicant’s right to work in the UK.</a:t>
            </a:r>
            <a:endParaRPr lang="en-GB" sz="1000" dirty="0">
              <a:effectLst/>
              <a:latin typeface="Arial"/>
              <a:ea typeface="Calibri" panose="020F0502020204030204" pitchFamily="34" charset="0"/>
              <a:cs typeface="Arial"/>
            </a:endParaRPr>
          </a:p>
          <a:p>
            <a:pPr>
              <a:lnSpc>
                <a:spcPct val="115000"/>
              </a:lnSpc>
              <a:tabLst>
                <a:tab pos="793115" algn="l"/>
              </a:tabLst>
            </a:pPr>
            <a:endParaRPr lang="en-GB" sz="1000">
              <a:effectLst/>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D6D84549-F23F-5A1D-2759-538193B7B166}"/>
              </a:ext>
            </a:extLst>
          </p:cNvPr>
          <p:cNvSpPr txBox="1"/>
          <p:nvPr/>
        </p:nvSpPr>
        <p:spPr>
          <a:xfrm>
            <a:off x="5369449" y="503648"/>
            <a:ext cx="4392000" cy="4716612"/>
          </a:xfrm>
          <a:prstGeom prst="rect">
            <a:avLst/>
          </a:prstGeom>
          <a:noFill/>
        </p:spPr>
        <p:txBody>
          <a:bodyPr wrap="square" lIns="91440" tIns="45720" rIns="91440" bIns="45720" anchor="t">
            <a:spAutoFit/>
          </a:bodyPr>
          <a:lstStyle/>
          <a:p>
            <a:pPr>
              <a:spcBef>
                <a:spcPts val="1200"/>
              </a:spcBef>
              <a:spcAft>
                <a:spcPts val="300"/>
              </a:spcAft>
            </a:pPr>
            <a:r>
              <a:rPr lang="en-GB" sz="1200" b="1" kern="1600">
                <a:solidFill>
                  <a:schemeClr val="accent6"/>
                </a:solidFill>
                <a:effectLst/>
                <a:latin typeface="+mj-lt"/>
                <a:ea typeface="Arial" panose="020B0604020202020204" pitchFamily="34" charset="0"/>
                <a:cs typeface="Times New Roman" panose="02020603050405020304" pitchFamily="18" charset="0"/>
              </a:rPr>
              <a:t>1</a:t>
            </a:r>
            <a:r>
              <a:rPr lang="en-GB" sz="1200" b="1" kern="1600">
                <a:solidFill>
                  <a:schemeClr val="accent6"/>
                </a:solidFill>
                <a:effectLst/>
                <a:latin typeface="+mj-lt"/>
                <a:ea typeface="Times New Roman" panose="02020603050405020304" pitchFamily="18" charset="0"/>
                <a:cs typeface="Times New Roman" panose="02020603050405020304" pitchFamily="18" charset="0"/>
              </a:rPr>
              <a:t>7</a:t>
            </a:r>
            <a:r>
              <a:rPr lang="en-GB" sz="1200" b="1" kern="1600">
                <a:solidFill>
                  <a:schemeClr val="accent6"/>
                </a:solidFill>
                <a:effectLst/>
                <a:latin typeface="+mj-lt"/>
                <a:ea typeface="Arial" panose="020B0604020202020204" pitchFamily="34" charset="0"/>
                <a:cs typeface="Times New Roman" panose="02020603050405020304" pitchFamily="18" charset="0"/>
              </a:rPr>
              <a:t>. Training</a:t>
            </a:r>
            <a:endParaRPr lang="en-GB" sz="1200" b="1" kern="1600">
              <a:solidFill>
                <a:schemeClr val="accent6"/>
              </a:solidFill>
              <a:effectLst/>
              <a:latin typeface="+mj-lt"/>
              <a:ea typeface="Times New Roman" panose="02020603050405020304" pitchFamily="18" charset="0"/>
              <a:cs typeface="Times New Roman" panose="02020603050405020304" pitchFamily="18" charset="0"/>
            </a:endParaRPr>
          </a:p>
          <a:p>
            <a:pPr>
              <a:lnSpc>
                <a:spcPct val="255714"/>
              </a:lnSpc>
            </a:pPr>
            <a:endParaRPr lang="en-GB" sz="1000">
              <a:effectLst/>
              <a:latin typeface="+mj-lt"/>
              <a:ea typeface="Calibri" panose="020F0502020204030204" pitchFamily="34" charset="0"/>
              <a:cs typeface="Arial" panose="020B0604020202020204" pitchFamily="34" charset="0"/>
            </a:endParaRPr>
          </a:p>
          <a:p>
            <a:pPr marL="76835" algn="just">
              <a:lnSpc>
                <a:spcPct val="105000"/>
              </a:lnSpc>
            </a:pPr>
            <a:r>
              <a:rPr lang="en-GB" sz="1000">
                <a:effectLst/>
                <a:latin typeface="+mj-lt"/>
                <a:ea typeface="Arial" panose="020B0604020202020204" pitchFamily="34" charset="0"/>
                <a:cs typeface="Arial" panose="020B0604020202020204" pitchFamily="34" charset="0"/>
              </a:rPr>
              <a:t>17.1</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EHDC recognises that it has a commitment to ensure that all</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employees, members, and volunteers have a clear understanding of their roles and responsibilities when working with children and adults at risk. The council’s training process will help them to:</a:t>
            </a:r>
            <a:endParaRPr lang="en-GB" sz="1000">
              <a:effectLst/>
              <a:latin typeface="+mj-lt"/>
              <a:ea typeface="Calibri" panose="020F0502020204030204" pitchFamily="34" charset="0"/>
              <a:cs typeface="Arial" panose="020B0604020202020204" pitchFamily="34" charset="0"/>
            </a:endParaRPr>
          </a:p>
          <a:p>
            <a:pPr>
              <a:lnSpc>
                <a:spcPct val="172142"/>
              </a:lnSpc>
            </a:pPr>
            <a:endParaRPr lang="en-GB" sz="1000">
              <a:effectLst/>
              <a:latin typeface="+mj-lt"/>
              <a:ea typeface="Calibri" panose="020F0502020204030204" pitchFamily="34" charset="0"/>
              <a:cs typeface="Arial" panose="020B0604020202020204" pitchFamily="34" charset="0"/>
            </a:endParaRPr>
          </a:p>
          <a:p>
            <a:pPr marL="342900" marR="50800" lvl="0" indent="-342900">
              <a:lnSpc>
                <a:spcPct val="115000"/>
              </a:lnSpc>
              <a:spcAft>
                <a:spcPts val="0"/>
              </a:spcAft>
              <a:buFont typeface="Arial" panose="020B0604020202020204" pitchFamily="34" charset="0"/>
              <a:buChar char="•"/>
              <a:tabLst>
                <a:tab pos="602615" algn="l"/>
              </a:tabLst>
            </a:pPr>
            <a:r>
              <a:rPr lang="en-GB" sz="1000">
                <a:effectLst/>
                <a:latin typeface="+mj-lt"/>
                <a:ea typeface="Arial" panose="020B0604020202020204" pitchFamily="34" charset="0"/>
                <a:cs typeface="Arial" panose="020B0604020202020204" pitchFamily="34" charset="0"/>
              </a:rPr>
              <a:t>Be able to recognise signs of abuse and what appropriate course of action should be taken in such circumstances.</a:t>
            </a:r>
            <a:endParaRPr lang="en-GB" sz="1000">
              <a:effectLst/>
              <a:latin typeface="+mj-lt"/>
              <a:ea typeface="Calibri" panose="020F0502020204030204" pitchFamily="34" charset="0"/>
              <a:cs typeface="Arial" panose="020B0604020202020204" pitchFamily="34" charset="0"/>
            </a:endParaRPr>
          </a:p>
          <a:p>
            <a:pPr marL="342900" marR="50800" lvl="0" indent="-342900">
              <a:lnSpc>
                <a:spcPct val="115000"/>
              </a:lnSpc>
              <a:spcAft>
                <a:spcPts val="0"/>
              </a:spcAft>
              <a:buFont typeface="Arial" panose="020B0604020202020204" pitchFamily="34" charset="0"/>
              <a:buChar char="•"/>
              <a:tabLst>
                <a:tab pos="607060" algn="l"/>
              </a:tabLst>
            </a:pPr>
            <a:r>
              <a:rPr lang="en-GB" sz="1000">
                <a:effectLst/>
                <a:latin typeface="+mj-lt"/>
                <a:ea typeface="Arial" panose="020B0604020202020204" pitchFamily="34" charset="0"/>
                <a:cs typeface="Arial" panose="020B0604020202020204" pitchFamily="34" charset="0"/>
              </a:rPr>
              <a:t>Understand the potential risks to themselves and ensure that good practice is adhered to at all time.</a:t>
            </a:r>
            <a:endParaRPr lang="en-GB" sz="1000">
              <a:effectLst/>
              <a:latin typeface="+mj-lt"/>
              <a:ea typeface="Calibri" panose="020F0502020204030204" pitchFamily="34" charset="0"/>
              <a:cs typeface="Arial" panose="020B0604020202020204" pitchFamily="34" charset="0"/>
            </a:endParaRPr>
          </a:p>
          <a:p>
            <a:pPr>
              <a:lnSpc>
                <a:spcPct val="145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59435" algn="l"/>
              </a:tabLst>
            </a:pPr>
            <a:r>
              <a:rPr lang="en-GB" sz="1000">
                <a:effectLst/>
                <a:latin typeface="+mj-lt"/>
                <a:ea typeface="Arial" panose="020B0604020202020204" pitchFamily="34" charset="0"/>
                <a:cs typeface="Arial" panose="020B0604020202020204" pitchFamily="34" charset="0"/>
              </a:rPr>
              <a:t>Have an awareness of Prevent and the referral pathway to report concerns</a:t>
            </a:r>
            <a:endParaRPr lang="en-GB" sz="1000">
              <a:effectLst/>
              <a:latin typeface="+mj-lt"/>
              <a:ea typeface="Calibri" panose="020F0502020204030204" pitchFamily="34" charset="0"/>
              <a:cs typeface="Arial" panose="020B0604020202020204" pitchFamily="34" charset="0"/>
            </a:endParaRPr>
          </a:p>
          <a:p>
            <a:pPr>
              <a:lnSpc>
                <a:spcPct val="195714"/>
              </a:lnSpc>
            </a:pPr>
            <a:endParaRPr lang="en-GB" sz="1000">
              <a:effectLst/>
              <a:latin typeface="+mj-lt"/>
              <a:ea typeface="Calibri" panose="020F0502020204030204" pitchFamily="34" charset="0"/>
              <a:cs typeface="Arial" panose="020B0604020202020204" pitchFamily="34" charset="0"/>
            </a:endParaRPr>
          </a:p>
          <a:p>
            <a:pPr marL="76835" marR="736600">
              <a:lnSpc>
                <a:spcPct val="108000"/>
              </a:lnSpc>
              <a:spcAft>
                <a:spcPts val="0"/>
              </a:spcAft>
            </a:pPr>
            <a:r>
              <a:rPr lang="en-GB" sz="1000">
                <a:effectLst/>
                <a:latin typeface="+mj-lt"/>
                <a:ea typeface="Arial" panose="020B0604020202020204" pitchFamily="34" charset="0"/>
                <a:cs typeface="Arial" panose="020B0604020202020204" pitchFamily="34" charset="0"/>
              </a:rPr>
              <a:t>17.2</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All employees who work directly or indirectly with children and adults at risk</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will be required to have training in the above areas at a level commensurate to their role.</a:t>
            </a:r>
            <a:endParaRPr lang="en-GB" sz="1000">
              <a:effectLst/>
              <a:latin typeface="+mj-lt"/>
              <a:ea typeface="Calibri" panose="020F0502020204030204" pitchFamily="34" charset="0"/>
              <a:cs typeface="Arial" panose="020B0604020202020204" pitchFamily="34" charset="0"/>
            </a:endParaRPr>
          </a:p>
          <a:p>
            <a:pPr marR="635000">
              <a:lnSpc>
                <a:spcPct val="116000"/>
              </a:lnSpc>
            </a:pPr>
            <a:br>
              <a:rPr lang="en-GB" sz="1000">
                <a:effectLst/>
                <a:latin typeface="+mj-lt"/>
                <a:ea typeface="Arial" panose="020B0604020202020204" pitchFamily="34" charset="0"/>
              </a:rPr>
            </a:br>
            <a:r>
              <a:rPr lang="en-GB" sz="1000">
                <a:latin typeface="+mj-lt"/>
                <a:ea typeface="Arial" panose="020B0604020202020204" pitchFamily="34" charset="0"/>
              </a:rPr>
              <a:t>  </a:t>
            </a:r>
            <a:r>
              <a:rPr lang="en-GB" sz="1000">
                <a:effectLst/>
                <a:latin typeface="+mj-lt"/>
                <a:ea typeface="Arial" panose="020B0604020202020204" pitchFamily="34" charset="0"/>
                <a:cs typeface="Arial" panose="020B0604020202020204" pitchFamily="34" charset="0"/>
              </a:rPr>
              <a:t>17.3</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Training for members will be delivered in accordance to need and</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relevant guidance.</a:t>
            </a:r>
          </a:p>
          <a:p>
            <a:pPr marR="635000">
              <a:lnSpc>
                <a:spcPct val="116000"/>
              </a:lnSpc>
            </a:pPr>
            <a:endParaRPr lang="en-GB" sz="1000">
              <a:latin typeface="+mj-lt"/>
              <a:ea typeface="Calibri" panose="020F0502020204030204" pitchFamily="34" charset="0"/>
              <a:cs typeface="Arial" panose="020B0604020202020204" pitchFamily="34" charset="0"/>
            </a:endParaRPr>
          </a:p>
          <a:p>
            <a:pPr marR="635000">
              <a:lnSpc>
                <a:spcPct val="116000"/>
              </a:lnSpc>
            </a:pPr>
            <a:endParaRPr lang="en-GB" sz="1000">
              <a:effectLst/>
              <a:latin typeface="+mj-lt"/>
              <a:ea typeface="Calibri" panose="020F0502020204030204" pitchFamily="34" charset="0"/>
              <a:cs typeface="Arial" panose="020B0604020202020204" pitchFamily="34" charset="0"/>
            </a:endParaRPr>
          </a:p>
          <a:p>
            <a:pPr marL="76200" marR="635000">
              <a:lnSpc>
                <a:spcPct val="116000"/>
              </a:lnSpc>
              <a:spcAft>
                <a:spcPts val="0"/>
              </a:spcAft>
            </a:pPr>
            <a:endParaRPr lang="en-GB" sz="1000">
              <a:effectLst/>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766270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213B05-C33C-F24C-5C0B-1E6018D49006}"/>
              </a:ext>
            </a:extLst>
          </p:cNvPr>
          <p:cNvSpPr txBox="1"/>
          <p:nvPr/>
        </p:nvSpPr>
        <p:spPr>
          <a:xfrm>
            <a:off x="606405" y="455157"/>
            <a:ext cx="4392000" cy="5977855"/>
          </a:xfrm>
          <a:prstGeom prst="rect">
            <a:avLst/>
          </a:prstGeom>
          <a:noFill/>
        </p:spPr>
        <p:txBody>
          <a:bodyPr wrap="square" lIns="91440" tIns="45720" rIns="91440" bIns="45720" anchor="t">
            <a:spAutoFit/>
          </a:bodyPr>
          <a:lstStyle/>
          <a:p>
            <a:pPr>
              <a:spcBef>
                <a:spcPts val="1200"/>
              </a:spcBef>
              <a:spcAft>
                <a:spcPts val="300"/>
              </a:spcAft>
            </a:pPr>
            <a:r>
              <a:rPr lang="en-GB" sz="1200" b="1" kern="1600" dirty="0">
                <a:solidFill>
                  <a:schemeClr val="accent6"/>
                </a:solidFill>
                <a:effectLst/>
                <a:latin typeface="+mj-lt"/>
                <a:ea typeface="Arial" panose="020B0604020202020204" pitchFamily="34" charset="0"/>
                <a:cs typeface="Times New Roman"/>
              </a:rPr>
              <a:t>18. Safeguarding Children</a:t>
            </a:r>
            <a:endParaRPr lang="en-GB" sz="1200" b="1" kern="1600" dirty="0">
              <a:solidFill>
                <a:schemeClr val="accent6"/>
              </a:solidFill>
              <a:effectLst/>
              <a:latin typeface="+mj-lt"/>
              <a:ea typeface="Times New Roman" panose="02020603050405020304" pitchFamily="18" charset="0"/>
              <a:cs typeface="Times New Roman"/>
            </a:endParaRPr>
          </a:p>
          <a:p>
            <a:pPr>
              <a:lnSpc>
                <a:spcPct val="222142"/>
              </a:lnSpc>
            </a:pPr>
            <a:endParaRPr lang="en-GB" sz="1000" dirty="0">
              <a:solidFill>
                <a:schemeClr val="accent6"/>
              </a:solidFill>
              <a:effectLst/>
              <a:latin typeface="+mj-lt"/>
              <a:ea typeface="Calibri" panose="020F0502020204030204" pitchFamily="34" charset="0"/>
              <a:cs typeface="Arial" panose="020B0604020202020204" pitchFamily="34" charset="0"/>
            </a:endParaRPr>
          </a:p>
          <a:p>
            <a:pPr marL="76200"/>
            <a:r>
              <a:rPr lang="en-GB" sz="1000" dirty="0">
                <a:solidFill>
                  <a:schemeClr val="accent6"/>
                </a:solidFill>
                <a:effectLst/>
                <a:latin typeface="+mj-lt"/>
                <a:ea typeface="Arial" panose="020B0604020202020204" pitchFamily="34" charset="0"/>
                <a:cs typeface="Arial"/>
              </a:rPr>
              <a:t>18.1 </a:t>
            </a:r>
            <a:r>
              <a:rPr lang="en-GB" sz="1000" b="1" dirty="0">
                <a:solidFill>
                  <a:schemeClr val="accent6"/>
                </a:solidFill>
                <a:effectLst/>
                <a:latin typeface="+mj-lt"/>
                <a:ea typeface="Arial" panose="020B0604020202020204" pitchFamily="34" charset="0"/>
                <a:cs typeface="Arial"/>
              </a:rPr>
              <a:t>Recognising Child Abuse</a:t>
            </a:r>
            <a:endParaRPr lang="en-GB" sz="1000" b="1">
              <a:solidFill>
                <a:schemeClr val="accent6"/>
              </a:solidFill>
              <a:effectLst/>
              <a:latin typeface="+mj-lt"/>
              <a:ea typeface="Calibri" panose="020F0502020204030204" pitchFamily="34" charset="0"/>
              <a:cs typeface="Arial"/>
            </a:endParaRPr>
          </a:p>
          <a:p>
            <a:pPr>
              <a:lnSpc>
                <a:spcPct val="207142"/>
              </a:lnSpc>
            </a:pPr>
            <a:endParaRPr lang="en-GB" sz="1000" dirty="0">
              <a:solidFill>
                <a:srgbClr val="00B050"/>
              </a:solidFill>
              <a:effectLst/>
              <a:latin typeface="+mj-lt"/>
              <a:ea typeface="Calibri" panose="020F0502020204030204" pitchFamily="34" charset="0"/>
              <a:cs typeface="Arial" panose="020B0604020202020204" pitchFamily="34" charset="0"/>
            </a:endParaRPr>
          </a:p>
          <a:p>
            <a:pPr marL="342900" lvl="0" indent="-342900" algn="just">
              <a:lnSpc>
                <a:spcPct val="105000"/>
              </a:lnSpc>
              <a:buFont typeface="Arial" panose="020B0604020202020204" pitchFamily="34" charset="0"/>
              <a:buChar char="•"/>
              <a:tabLst>
                <a:tab pos="762000" algn="l"/>
              </a:tabLst>
            </a:pPr>
            <a:r>
              <a:rPr lang="en-GB" sz="1000" dirty="0">
                <a:effectLst/>
                <a:latin typeface="+mj-lt"/>
                <a:ea typeface="Arial" panose="020B0604020202020204" pitchFamily="34" charset="0"/>
                <a:cs typeface="Arial"/>
              </a:rPr>
              <a:t>Recognising child abuse is not easy and it is </a:t>
            </a:r>
            <a:r>
              <a:rPr lang="en-GB" sz="1000" b="1" dirty="0">
                <a:effectLst/>
                <a:latin typeface="+mj-lt"/>
                <a:ea typeface="Arial" panose="020B0604020202020204" pitchFamily="34" charset="0"/>
                <a:cs typeface="Arial"/>
              </a:rPr>
              <a:t>not</a:t>
            </a:r>
            <a:r>
              <a:rPr lang="en-GB" sz="1000" dirty="0">
                <a:effectLst/>
                <a:latin typeface="+mj-lt"/>
                <a:ea typeface="Arial" panose="020B0604020202020204" pitchFamily="34" charset="0"/>
                <a:cs typeface="Arial"/>
              </a:rPr>
              <a:t> the responsibility of employees, or members to decide whether abuse has taken place or if a child is at significant risk, they do however have a responsibility to act if they have any concerns.</a:t>
            </a:r>
            <a:endParaRPr lang="en-GB" sz="1000" dirty="0">
              <a:effectLst/>
              <a:latin typeface="+mj-lt"/>
              <a:ea typeface="Calibri" panose="020F0502020204030204" pitchFamily="34" charset="0"/>
              <a:cs typeface="Arial"/>
            </a:endParaRPr>
          </a:p>
          <a:p>
            <a:pPr>
              <a:lnSpc>
                <a:spcPct val="170000"/>
              </a:lnSpc>
            </a:pPr>
            <a:endParaRPr lang="en-GB" sz="1000">
              <a:latin typeface="+mj-lt"/>
              <a:ea typeface="Arial" panose="020B0604020202020204" pitchFamily="34" charset="0"/>
              <a:cs typeface="Arial" panose="020B0604020202020204" pitchFamily="34" charset="0"/>
            </a:endParaRPr>
          </a:p>
          <a:p>
            <a:pPr marL="342900" lvl="0" indent="-342900" algn="just">
              <a:lnSpc>
                <a:spcPct val="105000"/>
              </a:lnSpc>
              <a:buFont typeface="Arial" panose="020B0604020202020204" pitchFamily="34" charset="0"/>
              <a:buChar char="•"/>
              <a:tabLst>
                <a:tab pos="762000" algn="l"/>
              </a:tabLst>
            </a:pPr>
            <a:r>
              <a:rPr lang="en-GB" sz="1000" dirty="0">
                <a:effectLst/>
                <a:latin typeface="+mj-lt"/>
                <a:ea typeface="Arial" panose="020B0604020202020204" pitchFamily="34" charset="0"/>
                <a:cs typeface="Arial"/>
              </a:rPr>
              <a:t>Whilst any child could be at risk of abuse, those with disabilities or who are in care (or leaving care) have an increased risk of vulnerability. Therefore, when working with these groups or their families, employees and members need to be mindful of this increased risk factor.</a:t>
            </a:r>
          </a:p>
          <a:p>
            <a:pPr marL="342900" lvl="0" indent="-342900" algn="just">
              <a:lnSpc>
                <a:spcPct val="105000"/>
              </a:lnSpc>
              <a:buFont typeface="Arial" panose="020B0604020202020204" pitchFamily="34" charset="0"/>
              <a:buChar char="•"/>
              <a:tabLst>
                <a:tab pos="762000" algn="l"/>
              </a:tabLst>
            </a:pPr>
            <a:endParaRPr lang="en-GB" sz="1000">
              <a:effectLst/>
              <a:latin typeface="+mj-lt"/>
              <a:ea typeface="Arial" panose="020B0604020202020204" pitchFamily="34" charset="0"/>
              <a:cs typeface="Arial" panose="020B0604020202020204" pitchFamily="34" charset="0"/>
            </a:endParaRPr>
          </a:p>
          <a:p>
            <a:pPr>
              <a:lnSpc>
                <a:spcPct val="107000"/>
              </a:lnSpc>
              <a:spcAft>
                <a:spcPts val="800"/>
              </a:spcAft>
            </a:pPr>
            <a:r>
              <a:rPr lang="en-GB" sz="1000" dirty="0">
                <a:solidFill>
                  <a:schemeClr val="accent6"/>
                </a:solidFill>
                <a:effectLst/>
                <a:latin typeface="+mj-lt"/>
                <a:ea typeface="Calibri"/>
                <a:cs typeface="Times New Roman"/>
              </a:rPr>
              <a:t>18.2</a:t>
            </a:r>
            <a:r>
              <a:rPr lang="en-GB" sz="1000" b="1" dirty="0">
                <a:solidFill>
                  <a:schemeClr val="accent6"/>
                </a:solidFill>
                <a:effectLst/>
                <a:latin typeface="+mj-lt"/>
                <a:ea typeface="Calibri"/>
                <a:cs typeface="Times New Roman"/>
              </a:rPr>
              <a:t> Recognising What Child Abuse Is</a:t>
            </a:r>
            <a:endParaRPr lang="en-GB" sz="1000">
              <a:solidFill>
                <a:schemeClr val="accent6"/>
              </a:solidFill>
              <a:effectLst/>
              <a:latin typeface="+mj-lt"/>
              <a:ea typeface="Calibri"/>
              <a:cs typeface="Times New Roman"/>
            </a:endParaRPr>
          </a:p>
          <a:p>
            <a:pPr>
              <a:lnSpc>
                <a:spcPct val="107000"/>
              </a:lnSpc>
              <a:spcAft>
                <a:spcPts val="800"/>
              </a:spcAft>
            </a:pPr>
            <a:r>
              <a:rPr lang="en-GB" sz="1000" dirty="0">
                <a:effectLst/>
                <a:latin typeface="+mj-lt"/>
                <a:ea typeface="Calibri"/>
                <a:cs typeface="Times New Roman"/>
              </a:rPr>
              <a:t>There are four main forms of child abuse* although these categories and explanations are by no means definitive</a:t>
            </a:r>
            <a:r>
              <a:rPr lang="en-GB" sz="1000" dirty="0">
                <a:latin typeface="+mj-lt"/>
                <a:ea typeface="Calibri"/>
                <a:cs typeface="Times New Roman"/>
              </a:rPr>
              <a:t>.</a:t>
            </a:r>
            <a:endParaRPr lang="en-GB" sz="1000" dirty="0">
              <a:effectLst/>
              <a:latin typeface="+mj-lt"/>
              <a:ea typeface="Calibri"/>
              <a:cs typeface="Times New Roman"/>
            </a:endParaRPr>
          </a:p>
          <a:p>
            <a:pPr>
              <a:lnSpc>
                <a:spcPct val="107000"/>
              </a:lnSpc>
              <a:spcAft>
                <a:spcPts val="800"/>
              </a:spcAft>
            </a:pPr>
            <a:r>
              <a:rPr lang="en-GB" sz="1000" dirty="0">
                <a:solidFill>
                  <a:schemeClr val="accent6"/>
                </a:solidFill>
                <a:effectLst/>
                <a:latin typeface="+mj-lt"/>
                <a:ea typeface="Calibri"/>
                <a:cs typeface="Times New Roman"/>
              </a:rPr>
              <a:t> </a:t>
            </a:r>
            <a:r>
              <a:rPr lang="en-GB" sz="1000" b="1" dirty="0">
                <a:solidFill>
                  <a:schemeClr val="accent6"/>
                </a:solidFill>
                <a:effectLst/>
                <a:latin typeface="+mj-lt"/>
                <a:ea typeface="Calibri"/>
                <a:cs typeface="Times New Roman"/>
              </a:rPr>
              <a:t>Physical Abuse</a:t>
            </a:r>
            <a:endParaRPr lang="en-GB" sz="1000" dirty="0">
              <a:solidFill>
                <a:schemeClr val="accent6"/>
              </a:solidFill>
              <a:effectLst/>
              <a:latin typeface="+mj-lt"/>
              <a:ea typeface="Calibri"/>
              <a:cs typeface="Times New Roman"/>
            </a:endParaRPr>
          </a:p>
          <a:p>
            <a:pPr>
              <a:lnSpc>
                <a:spcPct val="107000"/>
              </a:lnSpc>
              <a:spcAft>
                <a:spcPts val="800"/>
              </a:spcAft>
            </a:pPr>
            <a:r>
              <a:rPr lang="en-GB" sz="1000" dirty="0">
                <a:solidFill>
                  <a:srgbClr val="000000"/>
                </a:solidFill>
                <a:effectLst/>
                <a:latin typeface="+mj-lt"/>
                <a:ea typeface="Times New Roman" panose="02020603050405020304" pitchFamily="18" charset="0"/>
                <a:cs typeface="Times New Roman"/>
              </a:rPr>
              <a:t>Physical abuse is when someone hurts or harms a child or young person on purpose. It includes hitting with hands or objects, kicking, shaking, throwing, poisoning, burning and scalding, biting and scratching, breaking bones, drowning, giving children alcohol or inappropriate drugs.</a:t>
            </a:r>
            <a:endParaRPr lang="en-GB" sz="1000" dirty="0">
              <a:effectLst/>
              <a:latin typeface="+mj-lt"/>
              <a:ea typeface="Calibri" panose="020F0502020204030204" pitchFamily="34" charset="0"/>
              <a:cs typeface="Times New Roman"/>
            </a:endParaRPr>
          </a:p>
          <a:p>
            <a:pPr>
              <a:lnSpc>
                <a:spcPct val="107000"/>
              </a:lnSpc>
              <a:spcAft>
                <a:spcPts val="800"/>
              </a:spcAft>
            </a:pPr>
            <a:r>
              <a:rPr lang="en-GB" sz="1000" dirty="0">
                <a:solidFill>
                  <a:srgbClr val="000000"/>
                </a:solidFill>
                <a:effectLst/>
                <a:latin typeface="+mj-lt"/>
                <a:ea typeface="Times New Roman" panose="02020603050405020304" pitchFamily="18" charset="0"/>
                <a:cs typeface="Times New Roman"/>
              </a:rPr>
              <a:t>It is important to remember that physical abuse is any way of intentionally causing physical harm to a child or young person. It also includes making up the symptoms of an illness or causing a child to become unwell.</a:t>
            </a:r>
            <a:r>
              <a:rPr lang="en-GB" sz="1000" dirty="0">
                <a:solidFill>
                  <a:srgbClr val="000000"/>
                </a:solidFill>
                <a:effectLst/>
                <a:latin typeface="+mj-lt"/>
                <a:ea typeface="Calibri"/>
                <a:cs typeface="Times New Roman"/>
              </a:rPr>
              <a:t> Physical abuse, as well as being a deliberate act, can be caused by an omission or failure to act to protect.</a:t>
            </a:r>
            <a:endParaRPr lang="en-GB" sz="1000" dirty="0">
              <a:effectLst/>
              <a:latin typeface="+mj-lt"/>
              <a:ea typeface="Calibri"/>
              <a:cs typeface="Times New Roman"/>
            </a:endParaRPr>
          </a:p>
          <a:p>
            <a:pPr>
              <a:lnSpc>
                <a:spcPct val="107000"/>
              </a:lnSpc>
              <a:spcAft>
                <a:spcPts val="800"/>
              </a:spcAft>
            </a:pPr>
            <a:endParaRPr lang="en-GB" sz="1000">
              <a:effectLst/>
              <a:latin typeface="+mj-lt"/>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BC239C19-1520-63E8-7636-71DBEEC81343}"/>
              </a:ext>
            </a:extLst>
          </p:cNvPr>
          <p:cNvSpPr txBox="1"/>
          <p:nvPr/>
        </p:nvSpPr>
        <p:spPr>
          <a:xfrm>
            <a:off x="5203890" y="305625"/>
            <a:ext cx="4392000" cy="934871"/>
          </a:xfrm>
          <a:prstGeom prst="rect">
            <a:avLst/>
          </a:prstGeom>
          <a:noFill/>
        </p:spPr>
        <p:txBody>
          <a:bodyPr wrap="square" lIns="91440" tIns="45720" rIns="91440" bIns="45720" anchor="t">
            <a:spAutoFit/>
          </a:bodyPr>
          <a:lstStyle/>
          <a:p>
            <a:pPr>
              <a:lnSpc>
                <a:spcPct val="142857"/>
              </a:lnSpc>
            </a:pPr>
            <a:endParaRPr lang="en-GB" sz="1000" b="1">
              <a:effectLst/>
              <a:latin typeface="+mj-lt"/>
              <a:ea typeface="Arial" panose="020B0604020202020204" pitchFamily="34" charset="0"/>
              <a:cs typeface="Arial" panose="020B0604020202020204" pitchFamily="34" charset="0"/>
            </a:endParaRPr>
          </a:p>
          <a:p>
            <a:pPr marL="5080"/>
            <a:endParaRPr lang="en-GB" sz="1000" b="1">
              <a:effectLst/>
              <a:latin typeface="+mj-lt"/>
              <a:ea typeface="Arial" panose="020B0604020202020204" pitchFamily="34" charset="0"/>
              <a:cs typeface="Arial" panose="020B0604020202020204" pitchFamily="34" charset="0"/>
            </a:endParaRPr>
          </a:p>
          <a:p>
            <a:r>
              <a:rPr lang="en-GB" sz="1000">
                <a:effectLst/>
                <a:latin typeface="+mj-lt"/>
                <a:ea typeface="Arial" panose="020B0604020202020204" pitchFamily="34" charset="0"/>
                <a:cs typeface="Arial" panose="020B0604020202020204" pitchFamily="34" charset="0"/>
              </a:rPr>
              <a:t>.</a:t>
            </a:r>
            <a:endParaRPr lang="en-GB" sz="1000">
              <a:effectLst/>
              <a:latin typeface="+mj-lt"/>
              <a:ea typeface="Calibri" panose="020F0502020204030204" pitchFamily="34" charset="0"/>
              <a:cs typeface="Arial" panose="020B0604020202020204" pitchFamily="34" charset="0"/>
            </a:endParaRPr>
          </a:p>
          <a:p>
            <a:pPr marL="5080"/>
            <a:endParaRPr lang="en-GB" sz="1000" b="1">
              <a:latin typeface="+mj-lt"/>
              <a:ea typeface="Arial" panose="020B0604020202020204" pitchFamily="34" charset="0"/>
              <a:cs typeface="Arial" panose="020B0604020202020204" pitchFamily="34" charset="0"/>
            </a:endParaRPr>
          </a:p>
          <a:p>
            <a:pPr marL="5080" algn="just">
              <a:lnSpc>
                <a:spcPct val="110000"/>
              </a:lnSpc>
            </a:pPr>
            <a:endParaRPr lang="en-GB" sz="1000">
              <a:effectLst/>
              <a:latin typeface="Calibri" panose="020F0502020204030204"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88018CF7-6BFB-9F91-F556-A3FAD16E2167}"/>
              </a:ext>
            </a:extLst>
          </p:cNvPr>
          <p:cNvSpPr txBox="1"/>
          <p:nvPr/>
        </p:nvSpPr>
        <p:spPr>
          <a:xfrm>
            <a:off x="5409375" y="496242"/>
            <a:ext cx="4392000" cy="5865516"/>
          </a:xfrm>
          <a:prstGeom prst="rect">
            <a:avLst/>
          </a:prstGeom>
          <a:noFill/>
        </p:spPr>
        <p:txBody>
          <a:bodyPr wrap="square" lIns="91440" tIns="45720" rIns="91440" bIns="45720" rtlCol="0" anchor="t">
            <a:spAutoFit/>
          </a:bodyPr>
          <a:lstStyle/>
          <a:p>
            <a:pPr>
              <a:lnSpc>
                <a:spcPct val="107000"/>
              </a:lnSpc>
              <a:spcAft>
                <a:spcPts val="800"/>
              </a:spcAft>
            </a:pPr>
            <a:r>
              <a:rPr lang="en-GB" sz="1000" b="1" dirty="0">
                <a:solidFill>
                  <a:schemeClr val="accent6"/>
                </a:solidFill>
                <a:effectLst/>
                <a:latin typeface="+mj-lt"/>
                <a:ea typeface="Calibri"/>
                <a:cs typeface="Times New Roman"/>
              </a:rPr>
              <a:t>Emotional Abuse</a:t>
            </a:r>
            <a:endParaRPr lang="en-GB" sz="1000">
              <a:solidFill>
                <a:schemeClr val="accent6"/>
              </a:solidFill>
              <a:effectLst/>
              <a:latin typeface="+mj-lt"/>
              <a:ea typeface="Calibri"/>
              <a:cs typeface="Times New Roman"/>
            </a:endParaRPr>
          </a:p>
          <a:p>
            <a:r>
              <a:rPr lang="en-GB" sz="1000" dirty="0">
                <a:solidFill>
                  <a:srgbClr val="525455"/>
                </a:solidFill>
                <a:effectLst/>
                <a:latin typeface="+mj-lt"/>
                <a:ea typeface="Times New Roman" panose="02020603050405020304" pitchFamily="18" charset="0"/>
              </a:rPr>
              <a:t>Emotional abuse is any type of abuse that involves the continual emotional mistreatment of a child. It is sometimes called psychological abuse. Emotional abuse can involve deliberately trying to scare, humiliate, isolate or ignore a child. </a:t>
            </a:r>
            <a:r>
              <a:rPr lang="en-GB" sz="1000" dirty="0">
                <a:solidFill>
                  <a:srgbClr val="000000"/>
                </a:solidFill>
                <a:effectLst/>
                <a:latin typeface="+mj-lt"/>
                <a:ea typeface="Times New Roman" panose="02020603050405020304" pitchFamily="18" charset="0"/>
              </a:rPr>
              <a:t> </a:t>
            </a:r>
            <a:r>
              <a:rPr lang="en-GB" sz="1000" dirty="0">
                <a:solidFill>
                  <a:srgbClr val="525455"/>
                </a:solidFill>
                <a:effectLst/>
                <a:latin typeface="+mj-lt"/>
                <a:ea typeface="Times New Roman" panose="02020603050405020304" pitchFamily="18" charset="0"/>
              </a:rPr>
              <a:t>Emotional abuse includes humiliating or constantly criticising a child, threatening, shouting at a child or calling them names, making the child the subject of jokes, or using sarcasm to hurt a child, blaming and scapegoating, making a child perform degrading acts, not recognising a child's own individuality or trying to control their lives, pushing a child too hard or not recognising their limitations, exposing a child to upsetting events or situations such as domestic abuse or drug taking, failing to promote a child's social development, not allowing them to have friends, persistently ignoring them, being absent, manipulating a child, never saying anything kind or expressing positive feelings towards the child, never showing any emotions in interactions with a child, also known as emotional neglect.</a:t>
            </a:r>
            <a:endParaRPr lang="en-GB" sz="1000" dirty="0">
              <a:effectLst/>
              <a:latin typeface="+mj-lt"/>
              <a:ea typeface="Times New Roman" panose="02020603050405020304" pitchFamily="18" charset="0"/>
            </a:endParaRPr>
          </a:p>
          <a:p>
            <a:pPr>
              <a:lnSpc>
                <a:spcPct val="107000"/>
              </a:lnSpc>
              <a:spcAft>
                <a:spcPts val="800"/>
              </a:spcAft>
            </a:pPr>
            <a:endParaRPr lang="en-GB" sz="1000">
              <a:effectLst/>
              <a:latin typeface="+mj-lt"/>
              <a:ea typeface="Calibri" panose="020F0502020204030204" pitchFamily="34" charset="0"/>
              <a:cs typeface="Times New Roman" panose="02020603050405020304" pitchFamily="18" charset="0"/>
            </a:endParaRPr>
          </a:p>
          <a:p>
            <a:pPr>
              <a:lnSpc>
                <a:spcPct val="107000"/>
              </a:lnSpc>
              <a:spcAft>
                <a:spcPts val="800"/>
              </a:spcAft>
            </a:pPr>
            <a:r>
              <a:rPr lang="en-GB" sz="1000" b="1" dirty="0">
                <a:solidFill>
                  <a:schemeClr val="accent6"/>
                </a:solidFill>
                <a:effectLst/>
                <a:latin typeface="+mj-lt"/>
                <a:ea typeface="Calibri"/>
                <a:cs typeface="Times New Roman"/>
              </a:rPr>
              <a:t>Sexual Abuse</a:t>
            </a:r>
            <a:endParaRPr lang="en-GB" sz="1000">
              <a:solidFill>
                <a:schemeClr val="accent6"/>
              </a:solidFill>
              <a:effectLst/>
              <a:latin typeface="+mj-lt"/>
              <a:ea typeface="Calibri"/>
              <a:cs typeface="Times New Roman"/>
            </a:endParaRPr>
          </a:p>
          <a:p>
            <a:pPr>
              <a:lnSpc>
                <a:spcPct val="107000"/>
              </a:lnSpc>
              <a:spcAft>
                <a:spcPts val="800"/>
              </a:spcAft>
            </a:pPr>
            <a:r>
              <a:rPr lang="en-GB" sz="1000" dirty="0">
                <a:solidFill>
                  <a:srgbClr val="525455"/>
                </a:solidFill>
                <a:effectLst/>
                <a:latin typeface="+mj-lt"/>
                <a:ea typeface="Times New Roman" panose="02020603050405020304" pitchFamily="18" charset="0"/>
                <a:cs typeface="Times New Roman"/>
              </a:rPr>
              <a:t>There are two types of sexual abuse – contact and non-contact abuse. Sexual abuse can happen in person or online.</a:t>
            </a:r>
            <a:endParaRPr lang="en-GB" sz="1000" dirty="0">
              <a:effectLst/>
              <a:latin typeface="+mj-lt"/>
              <a:ea typeface="Calibri" panose="020F0502020204030204" pitchFamily="34" charset="0"/>
              <a:cs typeface="Times New Roman"/>
            </a:endParaRPr>
          </a:p>
          <a:p>
            <a:pPr>
              <a:lnSpc>
                <a:spcPct val="107000"/>
              </a:lnSpc>
              <a:spcAft>
                <a:spcPts val="800"/>
              </a:spcAft>
            </a:pPr>
            <a:r>
              <a:rPr lang="en-GB" sz="1000" dirty="0">
                <a:solidFill>
                  <a:srgbClr val="525455"/>
                </a:solidFill>
                <a:effectLst/>
                <a:latin typeface="+mj-lt"/>
                <a:ea typeface="Times New Roman" panose="02020603050405020304" pitchFamily="18" charset="0"/>
                <a:cs typeface="Times New Roman"/>
              </a:rPr>
              <a:t>Contact abuse is where an abuser makes physical contact with a child or forces the child to make physical contact with someone else. This includes sexual touching of any part of a child's body, whether they're clothed or not, using a body part or object to rape or penetrate a child, forcing a child to take part in sexual activities, making a child undress or touch someone else. Contact abuse can include touching, kissing and oral sex.</a:t>
            </a:r>
            <a:endParaRPr lang="en-GB" sz="1000" dirty="0">
              <a:effectLst/>
              <a:latin typeface="+mj-lt"/>
              <a:ea typeface="Calibri" panose="020F0502020204030204" pitchFamily="34" charset="0"/>
              <a:cs typeface="Times New Roman"/>
            </a:endParaRPr>
          </a:p>
          <a:p>
            <a:pPr>
              <a:lnSpc>
                <a:spcPct val="107000"/>
              </a:lnSpc>
              <a:spcAft>
                <a:spcPts val="800"/>
              </a:spcAft>
            </a:pPr>
            <a:r>
              <a:rPr lang="en-GB" sz="1000" dirty="0">
                <a:solidFill>
                  <a:srgbClr val="525455"/>
                </a:solidFill>
                <a:effectLst/>
                <a:latin typeface="+mj-lt"/>
                <a:ea typeface="Times New Roman" panose="02020603050405020304" pitchFamily="18" charset="0"/>
                <a:cs typeface="Times New Roman"/>
              </a:rPr>
              <a:t>Non-contact abuse is where a child is abused without being touched by the abuser. This can be in person or online and includes exposing or flashing, showing pornography, exposing a child to sexual acts, making them masturbate, forcing a child to make, view or share child abuse images or videos, making, viewing or distributing child abuse images or videos, forcing a child to take part in sexual activities or conversations online or through a smartphone.</a:t>
            </a:r>
            <a:endParaRPr lang="en-GB" sz="1000" dirty="0">
              <a:effectLst/>
              <a:latin typeface="+mj-lt"/>
              <a:ea typeface="Calibri" panose="020F0502020204030204" pitchFamily="34" charset="0"/>
              <a:cs typeface="Times New Roman"/>
            </a:endParaRPr>
          </a:p>
        </p:txBody>
      </p:sp>
    </p:spTree>
    <p:extLst>
      <p:ext uri="{BB962C8B-B14F-4D97-AF65-F5344CB8AC3E}">
        <p14:creationId xmlns:p14="http://schemas.microsoft.com/office/powerpoint/2010/main" val="2773255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7BEE74A-4294-085F-1533-7FDB4CE3CCE0}"/>
              </a:ext>
            </a:extLst>
          </p:cNvPr>
          <p:cNvSpPr txBox="1"/>
          <p:nvPr/>
        </p:nvSpPr>
        <p:spPr>
          <a:xfrm>
            <a:off x="447675" y="808090"/>
            <a:ext cx="4392000" cy="5892832"/>
          </a:xfrm>
          <a:prstGeom prst="rect">
            <a:avLst/>
          </a:prstGeom>
          <a:noFill/>
        </p:spPr>
        <p:txBody>
          <a:bodyPr wrap="square" lIns="91440" tIns="45720" rIns="91440" bIns="45720" anchor="t">
            <a:spAutoFit/>
          </a:bodyPr>
          <a:lstStyle/>
          <a:p>
            <a:pPr>
              <a:lnSpc>
                <a:spcPct val="107000"/>
              </a:lnSpc>
              <a:spcAft>
                <a:spcPts val="800"/>
              </a:spcAft>
            </a:pPr>
            <a:r>
              <a:rPr lang="en-GB" sz="1000" dirty="0">
                <a:solidFill>
                  <a:schemeClr val="accent6"/>
                </a:solidFill>
                <a:effectLst/>
                <a:latin typeface="+mj-lt"/>
                <a:ea typeface="Calibri"/>
                <a:cs typeface="Times New Roman"/>
              </a:rPr>
              <a:t> </a:t>
            </a:r>
            <a:r>
              <a:rPr lang="en-GB" sz="1000" b="1" dirty="0">
                <a:solidFill>
                  <a:schemeClr val="accent6"/>
                </a:solidFill>
                <a:effectLst/>
                <a:latin typeface="+mj-lt"/>
                <a:ea typeface="Calibri"/>
                <a:cs typeface="Times New Roman"/>
              </a:rPr>
              <a:t>Neglect</a:t>
            </a:r>
            <a:endParaRPr lang="en-GB" sz="1000" dirty="0">
              <a:solidFill>
                <a:schemeClr val="accent6"/>
              </a:solidFill>
              <a:effectLst/>
              <a:latin typeface="+mj-lt"/>
              <a:ea typeface="Calibri"/>
              <a:cs typeface="Times New Roman"/>
            </a:endParaRPr>
          </a:p>
          <a:p>
            <a:pPr>
              <a:lnSpc>
                <a:spcPct val="107000"/>
              </a:lnSpc>
              <a:spcAft>
                <a:spcPts val="800"/>
              </a:spcAft>
            </a:pPr>
            <a:r>
              <a:rPr lang="en-GB" sz="1000" dirty="0">
                <a:solidFill>
                  <a:srgbClr val="525455"/>
                </a:solidFill>
                <a:effectLst/>
                <a:latin typeface="+mj-lt"/>
                <a:ea typeface="Times New Roman" panose="02020603050405020304" pitchFamily="18" charset="0"/>
                <a:cs typeface="Times New Roman"/>
              </a:rPr>
              <a:t>Neglect is the ongoing failure to meet a child's basic needs and the most common form of child abuse. A child might be left hungry or dirty, or without proper clothing, shelter, supervision or health care. This can put children and young people in danger and can also have long term effects on their physical and mental wellbeing.</a:t>
            </a:r>
            <a:r>
              <a:rPr lang="en-GB" sz="1200" dirty="0">
                <a:effectLst/>
                <a:latin typeface="+mj-lt"/>
                <a:ea typeface="Times New Roman" panose="02020603050405020304" pitchFamily="18" charset="0"/>
                <a:cs typeface="Arial"/>
              </a:rPr>
              <a:t> </a:t>
            </a:r>
            <a:endParaRPr lang="en-GB" sz="1000" dirty="0">
              <a:solidFill>
                <a:srgbClr val="525455"/>
              </a:solidFill>
              <a:latin typeface="+mj-lt"/>
              <a:ea typeface="Times New Roman" panose="02020603050405020304" pitchFamily="18" charset="0"/>
              <a:cs typeface="Arial"/>
            </a:endParaRPr>
          </a:p>
          <a:p>
            <a:pPr>
              <a:lnSpc>
                <a:spcPct val="107000"/>
              </a:lnSpc>
              <a:spcAft>
                <a:spcPts val="800"/>
              </a:spcAft>
            </a:pPr>
            <a:r>
              <a:rPr lang="en-GB" sz="1000" dirty="0">
                <a:solidFill>
                  <a:srgbClr val="525455"/>
                </a:solidFill>
                <a:effectLst/>
                <a:latin typeface="+mj-lt"/>
                <a:ea typeface="Times New Roman" panose="02020603050405020304" pitchFamily="18" charset="0"/>
                <a:cs typeface="Times New Roman"/>
              </a:rPr>
              <a:t>Neglect can be a lot of different things, which can make it hard to spot. But broadly speaking, there are 4 types of neglect.</a:t>
            </a:r>
            <a:endParaRPr lang="en-GB" sz="1000" dirty="0">
              <a:effectLst/>
              <a:latin typeface="+mj-lt"/>
              <a:ea typeface="Calibri" panose="020F0502020204030204" pitchFamily="34" charset="0"/>
              <a:cs typeface="Times New Roman"/>
            </a:endParaRPr>
          </a:p>
          <a:p>
            <a:pPr marL="342900" lvl="0" indent="-342900">
              <a:lnSpc>
                <a:spcPct val="107000"/>
              </a:lnSpc>
              <a:spcAft>
                <a:spcPts val="800"/>
              </a:spcAft>
              <a:buSzPts val="1000"/>
              <a:buFont typeface="Symbol" panose="05050102010706020507" pitchFamily="18" charset="2"/>
              <a:buChar char=""/>
              <a:tabLst>
                <a:tab pos="457200" algn="l"/>
              </a:tabLst>
            </a:pPr>
            <a:r>
              <a:rPr lang="en-GB" sz="1000" dirty="0">
                <a:solidFill>
                  <a:srgbClr val="525455"/>
                </a:solidFill>
                <a:effectLst/>
                <a:latin typeface="+mj-lt"/>
                <a:ea typeface="Times New Roman" panose="02020603050405020304" pitchFamily="18" charset="0"/>
                <a:cs typeface="Times New Roman"/>
              </a:rPr>
              <a:t>Physical neglect</a:t>
            </a:r>
            <a:br>
              <a:rPr lang="en-GB" sz="1000" dirty="0">
                <a:effectLst/>
                <a:latin typeface="+mj-lt"/>
                <a:ea typeface="Times New Roman" panose="02020603050405020304" pitchFamily="18" charset="0"/>
                <a:cs typeface="Times New Roman" panose="02020603050405020304" pitchFamily="18" charset="0"/>
              </a:rPr>
            </a:br>
            <a:r>
              <a:rPr lang="en-GB" sz="1000" dirty="0">
                <a:solidFill>
                  <a:srgbClr val="525455"/>
                </a:solidFill>
                <a:effectLst/>
                <a:latin typeface="+mj-lt"/>
                <a:ea typeface="Times New Roman" panose="02020603050405020304" pitchFamily="18" charset="0"/>
                <a:cs typeface="Times New Roman"/>
              </a:rPr>
              <a:t>A child's basic needs, such as food, clothing or shelter, are not met or they are not properly supervised or kept safe.</a:t>
            </a:r>
            <a:endParaRPr lang="en-GB" sz="1000" dirty="0">
              <a:solidFill>
                <a:srgbClr val="525455"/>
              </a:solidFill>
              <a:effectLst/>
              <a:latin typeface="+mj-lt"/>
              <a:ea typeface="Calibri" panose="020F0502020204030204" pitchFamily="34" charset="0"/>
              <a:cs typeface="Times New Roman"/>
            </a:endParaRPr>
          </a:p>
          <a:p>
            <a:pPr marL="342900" lvl="0" indent="-342900">
              <a:lnSpc>
                <a:spcPct val="107000"/>
              </a:lnSpc>
              <a:spcBef>
                <a:spcPts val="750"/>
              </a:spcBef>
              <a:spcAft>
                <a:spcPts val="800"/>
              </a:spcAft>
              <a:buSzPts val="1000"/>
              <a:buFont typeface="Symbol" panose="05050102010706020507" pitchFamily="18" charset="2"/>
              <a:buChar char=""/>
              <a:tabLst>
                <a:tab pos="457200" algn="l"/>
              </a:tabLst>
            </a:pPr>
            <a:r>
              <a:rPr lang="en-GB" sz="1000" dirty="0">
                <a:solidFill>
                  <a:srgbClr val="525455"/>
                </a:solidFill>
                <a:effectLst/>
                <a:latin typeface="+mj-lt"/>
                <a:ea typeface="Times New Roman" panose="02020603050405020304" pitchFamily="18" charset="0"/>
                <a:cs typeface="Times New Roman"/>
              </a:rPr>
              <a:t>Educational neglect</a:t>
            </a:r>
            <a:br>
              <a:rPr lang="en-GB" sz="1000" dirty="0">
                <a:effectLst/>
                <a:latin typeface="+mj-lt"/>
                <a:ea typeface="Times New Roman" panose="02020603050405020304" pitchFamily="18" charset="0"/>
                <a:cs typeface="Times New Roman" panose="02020603050405020304" pitchFamily="18" charset="0"/>
              </a:rPr>
            </a:br>
            <a:r>
              <a:rPr lang="en-GB" sz="1000" dirty="0">
                <a:solidFill>
                  <a:srgbClr val="525455"/>
                </a:solidFill>
                <a:effectLst/>
                <a:latin typeface="+mj-lt"/>
                <a:ea typeface="Times New Roman" panose="02020603050405020304" pitchFamily="18" charset="0"/>
                <a:cs typeface="Times New Roman"/>
              </a:rPr>
              <a:t>A parent does not ensure their child is given an education.</a:t>
            </a:r>
            <a:endParaRPr lang="en-GB" sz="1000" dirty="0">
              <a:solidFill>
                <a:srgbClr val="525455"/>
              </a:solidFill>
              <a:effectLst/>
              <a:latin typeface="+mj-lt"/>
              <a:ea typeface="Calibri" panose="020F0502020204030204" pitchFamily="34" charset="0"/>
              <a:cs typeface="Times New Roman"/>
            </a:endParaRPr>
          </a:p>
          <a:p>
            <a:pPr marL="342900" lvl="0" indent="-342900">
              <a:lnSpc>
                <a:spcPct val="107000"/>
              </a:lnSpc>
              <a:spcBef>
                <a:spcPts val="750"/>
              </a:spcBef>
              <a:spcAft>
                <a:spcPts val="800"/>
              </a:spcAft>
              <a:buSzPts val="1000"/>
              <a:buFont typeface="Symbol" panose="05050102010706020507" pitchFamily="18" charset="2"/>
              <a:buChar char=""/>
              <a:tabLst>
                <a:tab pos="457200" algn="l"/>
              </a:tabLst>
            </a:pPr>
            <a:r>
              <a:rPr lang="en-GB" sz="1000" dirty="0">
                <a:solidFill>
                  <a:srgbClr val="525455"/>
                </a:solidFill>
                <a:effectLst/>
                <a:latin typeface="+mj-lt"/>
                <a:ea typeface="Times New Roman" panose="02020603050405020304" pitchFamily="18" charset="0"/>
                <a:cs typeface="Times New Roman"/>
              </a:rPr>
              <a:t>Emotional neglect</a:t>
            </a:r>
            <a:br>
              <a:rPr lang="en-GB" sz="1000" dirty="0">
                <a:effectLst/>
                <a:latin typeface="+mj-lt"/>
                <a:ea typeface="Times New Roman" panose="02020603050405020304" pitchFamily="18" charset="0"/>
                <a:cs typeface="Times New Roman" panose="02020603050405020304" pitchFamily="18" charset="0"/>
              </a:rPr>
            </a:br>
            <a:r>
              <a:rPr lang="en-GB" sz="1000" dirty="0">
                <a:solidFill>
                  <a:srgbClr val="525455"/>
                </a:solidFill>
                <a:effectLst/>
                <a:latin typeface="+mj-lt"/>
                <a:ea typeface="Times New Roman" panose="02020603050405020304" pitchFamily="18" charset="0"/>
                <a:cs typeface="Times New Roman"/>
              </a:rPr>
              <a:t>A child does not get the nurture and stimulation they need. This could be through ignoring, humiliating, intimidating or isolating them.</a:t>
            </a:r>
            <a:endParaRPr lang="en-GB" sz="1000" dirty="0">
              <a:solidFill>
                <a:srgbClr val="525455"/>
              </a:solidFill>
              <a:effectLst/>
              <a:latin typeface="+mj-lt"/>
              <a:ea typeface="Calibri" panose="020F0502020204030204" pitchFamily="34" charset="0"/>
              <a:cs typeface="Times New Roman"/>
            </a:endParaRPr>
          </a:p>
          <a:p>
            <a:pPr marL="342900" lvl="0" indent="-342900">
              <a:lnSpc>
                <a:spcPct val="107000"/>
              </a:lnSpc>
              <a:spcBef>
                <a:spcPts val="750"/>
              </a:spcBef>
              <a:spcAft>
                <a:spcPts val="800"/>
              </a:spcAft>
              <a:buSzPts val="1000"/>
              <a:buFont typeface="Symbol" panose="05050102010706020507" pitchFamily="18" charset="2"/>
              <a:buChar char=""/>
              <a:tabLst>
                <a:tab pos="457200" algn="l"/>
              </a:tabLst>
            </a:pPr>
            <a:r>
              <a:rPr lang="en-GB" sz="1000" dirty="0">
                <a:solidFill>
                  <a:srgbClr val="525455"/>
                </a:solidFill>
                <a:effectLst/>
                <a:latin typeface="+mj-lt"/>
                <a:ea typeface="Times New Roman" panose="02020603050405020304" pitchFamily="18" charset="0"/>
                <a:cs typeface="Times New Roman"/>
              </a:rPr>
              <a:t>Medical neglect</a:t>
            </a:r>
            <a:br>
              <a:rPr lang="en-GB" sz="1000" dirty="0">
                <a:effectLst/>
                <a:latin typeface="+mj-lt"/>
                <a:ea typeface="Times New Roman" panose="02020603050405020304" pitchFamily="18" charset="0"/>
                <a:cs typeface="Times New Roman" panose="02020603050405020304" pitchFamily="18" charset="0"/>
              </a:rPr>
            </a:br>
            <a:r>
              <a:rPr lang="en-GB" sz="1000" dirty="0">
                <a:solidFill>
                  <a:srgbClr val="525455"/>
                </a:solidFill>
                <a:effectLst/>
                <a:latin typeface="+mj-lt"/>
                <a:ea typeface="Times New Roman" panose="02020603050405020304" pitchFamily="18" charset="0"/>
                <a:cs typeface="Times New Roman"/>
              </a:rPr>
              <a:t>A child is not given proper health care. This includes dental care and refusing or ignoring medical recommendations.</a:t>
            </a:r>
            <a:endParaRPr lang="en-GB" sz="1000" dirty="0">
              <a:solidFill>
                <a:srgbClr val="525455"/>
              </a:solidFill>
              <a:effectLst/>
              <a:latin typeface="+mj-lt"/>
              <a:ea typeface="Calibri" panose="020F0502020204030204" pitchFamily="34" charset="0"/>
              <a:cs typeface="Times New Roman"/>
            </a:endParaRPr>
          </a:p>
          <a:p>
            <a:pPr>
              <a:lnSpc>
                <a:spcPct val="107000"/>
              </a:lnSpc>
              <a:spcBef>
                <a:spcPts val="750"/>
              </a:spcBef>
              <a:spcAft>
                <a:spcPts val="800"/>
              </a:spcAft>
            </a:pPr>
            <a:r>
              <a:rPr lang="en-GB" sz="1000" dirty="0">
                <a:solidFill>
                  <a:srgbClr val="525455"/>
                </a:solidFill>
                <a:effectLst/>
                <a:latin typeface="+mj-lt"/>
                <a:ea typeface="Times New Roman" panose="02020603050405020304" pitchFamily="18" charset="0"/>
                <a:cs typeface="Times New Roman"/>
              </a:rPr>
              <a:t>*These explanations are taken from NSPCC guidelines </a:t>
            </a:r>
            <a:r>
              <a:rPr lang="en-GB" sz="1000" u="sng" dirty="0">
                <a:solidFill>
                  <a:srgbClr val="525455"/>
                </a:solidFill>
                <a:effectLst/>
                <a:latin typeface="+mj-lt"/>
                <a:ea typeface="Times New Roman" panose="02020603050405020304" pitchFamily="18" charset="0"/>
                <a:cs typeface="Times New Roman"/>
                <a:hlinkClick r:id="rId2"/>
              </a:rPr>
              <a:t>What is child abuse NSPCC</a:t>
            </a:r>
          </a:p>
          <a:p>
            <a:pPr>
              <a:lnSpc>
                <a:spcPct val="107000"/>
              </a:lnSpc>
              <a:spcBef>
                <a:spcPts val="750"/>
              </a:spcBef>
              <a:spcAft>
                <a:spcPts val="800"/>
              </a:spcAft>
            </a:pPr>
            <a:r>
              <a:rPr lang="en-GB" sz="1000" dirty="0">
                <a:solidFill>
                  <a:schemeClr val="accent6"/>
                </a:solidFill>
                <a:latin typeface="+mj-lt"/>
                <a:ea typeface="Calibri"/>
                <a:cs typeface="Times New Roman"/>
              </a:rPr>
              <a:t>Other safeguarding issues </a:t>
            </a:r>
            <a:r>
              <a:rPr lang="en-GB" sz="1000" dirty="0">
                <a:solidFill>
                  <a:srgbClr val="525455"/>
                </a:solidFill>
                <a:latin typeface="+mj-lt"/>
                <a:ea typeface="Calibri"/>
                <a:cs typeface="Times New Roman"/>
              </a:rPr>
              <a:t>There are many other safeguarding issues that could be concerning, for example: child criminal or sexual exploitation, controlling or coercive behaviour, domestic abuse, extra-familial harm, extremism, financial exploitation and serious violence (Working Together to Safeguard Children 2023, Appendix A).  Any concern that relates to the wellbeing of a child should be shared with the Safeguarding Lead.</a:t>
            </a:r>
            <a:endParaRPr lang="en-GB" sz="1000" u="sng" dirty="0">
              <a:solidFill>
                <a:srgbClr val="525455"/>
              </a:solidFill>
              <a:latin typeface="+mj-lt"/>
              <a:ea typeface="Calibri"/>
              <a:cs typeface="Times New Roman"/>
            </a:endParaRPr>
          </a:p>
        </p:txBody>
      </p:sp>
      <p:sp>
        <p:nvSpPr>
          <p:cNvPr id="8" name="TextBox 7">
            <a:extLst>
              <a:ext uri="{FF2B5EF4-FFF2-40B4-BE49-F238E27FC236}">
                <a16:creationId xmlns:a16="http://schemas.microsoft.com/office/drawing/2014/main" id="{CD314A72-A0E5-7FDE-45A6-8E99908DEE35}"/>
              </a:ext>
            </a:extLst>
          </p:cNvPr>
          <p:cNvSpPr txBox="1"/>
          <p:nvPr/>
        </p:nvSpPr>
        <p:spPr>
          <a:xfrm>
            <a:off x="4839675" y="723900"/>
            <a:ext cx="4392000" cy="5284524"/>
          </a:xfrm>
          <a:prstGeom prst="rect">
            <a:avLst/>
          </a:prstGeom>
          <a:noFill/>
        </p:spPr>
        <p:txBody>
          <a:bodyPr wrap="square" lIns="91440" tIns="45720" rIns="91440" bIns="45720" anchor="t">
            <a:spAutoFit/>
          </a:bodyPr>
          <a:lstStyle/>
          <a:p>
            <a:pPr marL="5080"/>
            <a:r>
              <a:rPr lang="en-GB" sz="1000" dirty="0">
                <a:solidFill>
                  <a:schemeClr val="accent6"/>
                </a:solidFill>
                <a:effectLst/>
                <a:latin typeface="+mj-lt"/>
                <a:ea typeface="Arial" panose="020B0604020202020204" pitchFamily="34" charset="0"/>
                <a:cs typeface="Arial"/>
              </a:rPr>
              <a:t>18.3</a:t>
            </a:r>
            <a:r>
              <a:rPr lang="en-GB" sz="1000" b="1" dirty="0">
                <a:solidFill>
                  <a:schemeClr val="accent6"/>
                </a:solidFill>
                <a:effectLst/>
                <a:latin typeface="+mj-lt"/>
                <a:ea typeface="Arial" panose="020B0604020202020204" pitchFamily="34" charset="0"/>
                <a:cs typeface="Arial"/>
              </a:rPr>
              <a:t> Indications that a child is being abused:</a:t>
            </a:r>
          </a:p>
          <a:p>
            <a:pPr marL="5080"/>
            <a:endParaRPr lang="en-GB" sz="1000" dirty="0">
              <a:solidFill>
                <a:schemeClr val="accent6"/>
              </a:solidFill>
              <a:effectLst/>
              <a:latin typeface="+mj-lt"/>
              <a:ea typeface="Calibri" panose="020F0502020204030204" pitchFamily="34" charset="0"/>
              <a:cs typeface="Arial" panose="020B0604020202020204" pitchFamily="34" charset="0"/>
            </a:endParaRPr>
          </a:p>
          <a:p>
            <a:pPr>
              <a:lnSpc>
                <a:spcPct val="15714"/>
              </a:lnSpc>
            </a:pPr>
            <a:endParaRPr lang="en-GB" sz="1000" dirty="0">
              <a:effectLst/>
              <a:latin typeface="+mj-lt"/>
              <a:ea typeface="Calibri" panose="020F0502020204030204" pitchFamily="34" charset="0"/>
              <a:cs typeface="Arial" panose="020B0604020202020204" pitchFamily="34" charset="0"/>
            </a:endParaRPr>
          </a:p>
          <a:p>
            <a:pPr marL="342900" marR="50800" lvl="0" indent="-342900">
              <a:lnSpc>
                <a:spcPct val="101000"/>
              </a:lnSpc>
              <a:spcAft>
                <a:spcPts val="0"/>
              </a:spcAft>
              <a:buFont typeface="Arial" panose="020B0604020202020204" pitchFamily="34" charset="0"/>
              <a:buChar char="•"/>
              <a:tabLst>
                <a:tab pos="492760" algn="l"/>
              </a:tabLst>
            </a:pPr>
            <a:r>
              <a:rPr lang="en-GB" sz="1000" dirty="0">
                <a:effectLst/>
                <a:latin typeface="+mj-lt"/>
                <a:ea typeface="Arial" panose="020B0604020202020204" pitchFamily="34" charset="0"/>
                <a:cs typeface="Arial"/>
              </a:rPr>
              <a:t>Unexplained or suspicious injuries such as bruises, cuts and burns particularly if situated on parts of the body not normally prone to such injuries.</a:t>
            </a:r>
            <a:endParaRPr lang="en-GB" sz="1000" dirty="0">
              <a:effectLst/>
              <a:latin typeface="+mj-lt"/>
              <a:ea typeface="Calibri" panose="020F0502020204030204" pitchFamily="34" charset="0"/>
              <a:cs typeface="Arial"/>
            </a:endParaRPr>
          </a:p>
          <a:p>
            <a:pPr>
              <a:lnSpc>
                <a:spcPct val="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Injuries for which an explanation seems inconsistent.</a:t>
            </a:r>
            <a:endParaRPr lang="en-GB" sz="1000" dirty="0">
              <a:effectLst/>
              <a:latin typeface="+mj-lt"/>
              <a:ea typeface="Calibri" panose="020F0502020204030204" pitchFamily="34" charset="0"/>
              <a:cs typeface="Arial"/>
            </a:endParaRPr>
          </a:p>
          <a:p>
            <a:pPr>
              <a:lnSpc>
                <a:spcPct val="7142"/>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Fear of parents being approached about such injuries.</a:t>
            </a:r>
            <a:endParaRPr lang="en-GB" sz="1000" dirty="0">
              <a:effectLst/>
              <a:latin typeface="+mj-lt"/>
              <a:ea typeface="Calibri" panose="020F0502020204030204" pitchFamily="34" charset="0"/>
              <a:cs typeface="Arial"/>
            </a:endParaRPr>
          </a:p>
          <a:p>
            <a:pPr>
              <a:lnSpc>
                <a:spcPct val="10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Reluctance to get changed e.g. wearing long sleeves in hot weather.</a:t>
            </a:r>
            <a:endParaRPr lang="en-GB" sz="1000" dirty="0">
              <a:effectLst/>
              <a:latin typeface="+mj-lt"/>
              <a:ea typeface="Calibri" panose="020F0502020204030204" pitchFamily="34" charset="0"/>
              <a:cs typeface="Arial"/>
            </a:endParaRPr>
          </a:p>
          <a:p>
            <a:pPr>
              <a:lnSpc>
                <a:spcPct val="10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Flinching when touched or approached.</a:t>
            </a:r>
            <a:endParaRPr lang="en-GB" sz="1000" dirty="0">
              <a:effectLst/>
              <a:latin typeface="+mj-lt"/>
              <a:ea typeface="Calibri" panose="020F0502020204030204" pitchFamily="34" charset="0"/>
              <a:cs typeface="Arial"/>
            </a:endParaRPr>
          </a:p>
          <a:p>
            <a:pPr>
              <a:lnSpc>
                <a:spcPct val="9285"/>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A failure to thrive or grow</a:t>
            </a:r>
            <a:endParaRPr lang="en-GB" sz="1000" dirty="0">
              <a:effectLst/>
              <a:latin typeface="+mj-lt"/>
              <a:ea typeface="Calibri" panose="020F0502020204030204" pitchFamily="34" charset="0"/>
              <a:cs typeface="Arial"/>
            </a:endParaRPr>
          </a:p>
          <a:p>
            <a:pPr>
              <a:lnSpc>
                <a:spcPct val="9285"/>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Sudden speech disorders</a:t>
            </a:r>
            <a:endParaRPr lang="en-GB" sz="1000" dirty="0">
              <a:effectLst/>
              <a:latin typeface="+mj-lt"/>
              <a:ea typeface="Calibri" panose="020F0502020204030204" pitchFamily="34" charset="0"/>
              <a:cs typeface="Arial"/>
            </a:endParaRPr>
          </a:p>
          <a:p>
            <a:pPr>
              <a:lnSpc>
                <a:spcPct val="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Difficulties in making friends</a:t>
            </a:r>
            <a:endParaRPr lang="en-GB" sz="1000" dirty="0">
              <a:effectLst/>
              <a:latin typeface="+mj-lt"/>
              <a:ea typeface="Calibri" panose="020F0502020204030204" pitchFamily="34" charset="0"/>
              <a:cs typeface="Arial"/>
            </a:endParaRPr>
          </a:p>
          <a:p>
            <a:pPr>
              <a:lnSpc>
                <a:spcPct val="9285"/>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The child is prevented from socialising.</a:t>
            </a:r>
            <a:endParaRPr lang="en-GB" sz="1000" dirty="0">
              <a:effectLst/>
              <a:latin typeface="+mj-lt"/>
              <a:ea typeface="Calibri" panose="020F0502020204030204" pitchFamily="34" charset="0"/>
              <a:cs typeface="Arial"/>
            </a:endParaRPr>
          </a:p>
          <a:p>
            <a:pPr>
              <a:lnSpc>
                <a:spcPct val="10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Sudden or unexplained changes in behaviour.</a:t>
            </a:r>
            <a:endParaRPr lang="en-GB" sz="1000" dirty="0">
              <a:effectLst/>
              <a:latin typeface="+mj-lt"/>
              <a:ea typeface="Calibri" panose="020F0502020204030204" pitchFamily="34" charset="0"/>
              <a:cs typeface="Arial"/>
            </a:endParaRPr>
          </a:p>
          <a:p>
            <a:pPr>
              <a:lnSpc>
                <a:spcPct val="10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Fear of being left with a specific person.</a:t>
            </a:r>
            <a:endParaRPr lang="en-GB" sz="1000" dirty="0">
              <a:effectLst/>
              <a:latin typeface="+mj-lt"/>
              <a:ea typeface="Calibri" panose="020F0502020204030204" pitchFamily="34" charset="0"/>
              <a:cs typeface="Arial"/>
            </a:endParaRPr>
          </a:p>
          <a:p>
            <a:pPr>
              <a:lnSpc>
                <a:spcPct val="7142"/>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Sexually explicit behaviour.</a:t>
            </a:r>
            <a:endParaRPr lang="en-GB" sz="1000" dirty="0">
              <a:effectLst/>
              <a:latin typeface="+mj-lt"/>
              <a:ea typeface="Calibri" panose="020F0502020204030204" pitchFamily="34" charset="0"/>
              <a:cs typeface="Arial"/>
            </a:endParaRPr>
          </a:p>
          <a:p>
            <a:pPr>
              <a:lnSpc>
                <a:spcPct val="10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Sexual knowledge beyond their age and developmental level.</a:t>
            </a:r>
            <a:endParaRPr lang="en-GB" sz="1000" dirty="0">
              <a:effectLst/>
              <a:latin typeface="+mj-lt"/>
              <a:ea typeface="Calibri" panose="020F0502020204030204" pitchFamily="34" charset="0"/>
              <a:cs typeface="Arial"/>
            </a:endParaRPr>
          </a:p>
          <a:p>
            <a:pPr>
              <a:lnSpc>
                <a:spcPct val="15714"/>
              </a:lnSpc>
            </a:pPr>
            <a:endParaRPr lang="en-GB" sz="1000" dirty="0">
              <a:effectLst/>
              <a:latin typeface="+mj-lt"/>
              <a:ea typeface="Calibri" panose="020F0502020204030204" pitchFamily="34" charset="0"/>
              <a:cs typeface="Arial" panose="020B0604020202020204" pitchFamily="34" charset="0"/>
            </a:endParaRPr>
          </a:p>
          <a:p>
            <a:pPr marL="342900" marR="50800" lvl="0" indent="-342900">
              <a:lnSpc>
                <a:spcPct val="101000"/>
              </a:lnSpc>
              <a:spcAft>
                <a:spcPts val="0"/>
              </a:spcAft>
              <a:buFont typeface="Arial" panose="020B0604020202020204" pitchFamily="34" charset="0"/>
              <a:buChar char="•"/>
              <a:tabLst>
                <a:tab pos="492760" algn="l"/>
              </a:tabLst>
            </a:pPr>
            <a:r>
              <a:rPr lang="en-GB" sz="1000" dirty="0">
                <a:effectLst/>
                <a:latin typeface="+mj-lt"/>
                <a:ea typeface="Arial" panose="020B0604020202020204" pitchFamily="34" charset="0"/>
                <a:cs typeface="Arial"/>
              </a:rPr>
              <a:t>A distrust of adults particularly those with whom a close relationship would normally be expected.</a:t>
            </a:r>
            <a:endParaRPr lang="en-GB" sz="1000" dirty="0">
              <a:effectLst/>
              <a:latin typeface="+mj-lt"/>
              <a:ea typeface="Calibri" panose="020F0502020204030204" pitchFamily="34" charset="0"/>
              <a:cs typeface="Arial"/>
            </a:endParaRPr>
          </a:p>
          <a:p>
            <a:pPr>
              <a:lnSpc>
                <a:spcPct val="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Constant hunger, sometimes stealing food.</a:t>
            </a:r>
            <a:endParaRPr lang="en-GB" sz="1000" dirty="0">
              <a:effectLst/>
              <a:latin typeface="+mj-lt"/>
              <a:ea typeface="Calibri" panose="020F0502020204030204" pitchFamily="34" charset="0"/>
              <a:cs typeface="Arial"/>
            </a:endParaRPr>
          </a:p>
          <a:p>
            <a:pPr>
              <a:lnSpc>
                <a:spcPct val="9285"/>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The child being dirty/smelly and unkempt.</a:t>
            </a:r>
            <a:endParaRPr lang="en-GB" sz="1000" dirty="0">
              <a:effectLst/>
              <a:latin typeface="+mj-lt"/>
              <a:ea typeface="Calibri" panose="020F0502020204030204" pitchFamily="34" charset="0"/>
              <a:cs typeface="Arial"/>
            </a:endParaRPr>
          </a:p>
          <a:p>
            <a:pPr>
              <a:lnSpc>
                <a:spcPct val="10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Loss of weight.</a:t>
            </a:r>
            <a:endParaRPr lang="en-GB" sz="1000" dirty="0">
              <a:effectLst/>
              <a:latin typeface="+mj-lt"/>
              <a:ea typeface="Calibri" panose="020F0502020204030204" pitchFamily="34" charset="0"/>
              <a:cs typeface="Arial"/>
            </a:endParaRPr>
          </a:p>
          <a:p>
            <a:pPr>
              <a:lnSpc>
                <a:spcPct val="9285"/>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Inappropriate dress for the conditions.</a:t>
            </a:r>
            <a:endParaRPr lang="en-GB" sz="1000" dirty="0">
              <a:effectLst/>
              <a:latin typeface="+mj-lt"/>
              <a:ea typeface="Calibri" panose="020F0502020204030204" pitchFamily="34" charset="0"/>
              <a:cs typeface="Arial"/>
            </a:endParaRPr>
          </a:p>
          <a:p>
            <a:pPr>
              <a:lnSpc>
                <a:spcPct val="10714"/>
              </a:lnSpc>
            </a:pPr>
            <a:endParaRPr lang="en-GB" sz="1000" dirty="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Unexplained gifts/expensive hobbies/activities</a:t>
            </a:r>
            <a:endParaRPr lang="en-GB" sz="1000" dirty="0">
              <a:effectLst/>
              <a:latin typeface="+mj-lt"/>
              <a:ea typeface="Calibri" panose="020F0502020204030204" pitchFamily="34" charset="0"/>
              <a:cs typeface="Arial"/>
            </a:endParaRPr>
          </a:p>
          <a:p>
            <a:pPr>
              <a:lnSpc>
                <a:spcPct val="14285"/>
              </a:lnSpc>
            </a:pPr>
            <a:endParaRPr lang="en-GB" sz="1000" dirty="0">
              <a:effectLst/>
              <a:latin typeface="+mj-lt"/>
              <a:ea typeface="Calibri" panose="020F0502020204030204" pitchFamily="34" charset="0"/>
              <a:cs typeface="Arial" panose="020B0604020202020204" pitchFamily="34" charset="0"/>
            </a:endParaRPr>
          </a:p>
          <a:p>
            <a:pPr marL="342900" lvl="0" indent="-342900">
              <a:lnSpc>
                <a:spcPct val="98000"/>
              </a:lnSpc>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Access to illegal substances</a:t>
            </a:r>
            <a:endParaRPr lang="en-GB" sz="1000" dirty="0">
              <a:effectLst/>
              <a:latin typeface="+mj-lt"/>
              <a:ea typeface="Calibri" panose="020F0502020204030204" pitchFamily="34" charset="0"/>
              <a:cs typeface="Arial"/>
            </a:endParaRPr>
          </a:p>
          <a:p>
            <a:pPr marL="342900" lvl="0" indent="-342900">
              <a:lnSpc>
                <a:spcPct val="98000"/>
              </a:lnSpc>
              <a:buFont typeface="Arial" panose="020B0604020202020204" pitchFamily="34" charset="0"/>
              <a:buChar char="•"/>
              <a:tabLst>
                <a:tab pos="487680" algn="l"/>
              </a:tabLst>
            </a:pPr>
            <a:r>
              <a:rPr lang="en-GB" sz="1000" dirty="0">
                <a:effectLst/>
                <a:latin typeface="+mj-lt"/>
                <a:ea typeface="Arial" panose="020B0604020202020204" pitchFamily="34" charset="0"/>
                <a:cs typeface="Arial"/>
              </a:rPr>
              <a:t>Missing/skipping school/home/events</a:t>
            </a:r>
          </a:p>
          <a:p>
            <a:pPr marL="342900" lvl="0" indent="-342900">
              <a:lnSpc>
                <a:spcPct val="98000"/>
              </a:lnSpc>
              <a:buFont typeface="Arial" panose="020B0604020202020204" pitchFamily="34" charset="0"/>
              <a:buChar char="•"/>
              <a:tabLst>
                <a:tab pos="487680" algn="l"/>
              </a:tabLst>
            </a:pPr>
            <a:endParaRPr lang="en-GB" sz="1000" dirty="0">
              <a:latin typeface="+mj-lt"/>
              <a:ea typeface="Calibri" panose="020F0502020204030204" pitchFamily="34" charset="0"/>
              <a:cs typeface="Arial" panose="020B0604020202020204" pitchFamily="34" charset="0"/>
            </a:endParaRPr>
          </a:p>
          <a:p>
            <a:pPr marL="342900" lvl="0" indent="-342900">
              <a:lnSpc>
                <a:spcPct val="98000"/>
              </a:lnSpc>
              <a:buFont typeface="Arial" panose="020B0604020202020204" pitchFamily="34" charset="0"/>
              <a:buChar char="•"/>
              <a:tabLst>
                <a:tab pos="487680" algn="l"/>
              </a:tabLst>
            </a:pPr>
            <a:endParaRPr lang="en-GB" sz="1000" dirty="0">
              <a:effectLst/>
              <a:latin typeface="+mj-lt"/>
              <a:ea typeface="Calibri" panose="020F0502020204030204" pitchFamily="34" charset="0"/>
              <a:cs typeface="Arial" panose="020B0604020202020204" pitchFamily="34" charset="0"/>
            </a:endParaRPr>
          </a:p>
          <a:p>
            <a:pPr>
              <a:lnSpc>
                <a:spcPct val="98000"/>
              </a:lnSpc>
              <a:tabLst>
                <a:tab pos="487680" algn="l"/>
              </a:tabLst>
            </a:pP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This list is by no means </a:t>
            </a:r>
            <a:r>
              <a:rPr lang="en-GB" sz="1000" dirty="0">
                <a:latin typeface="+mj-lt"/>
                <a:ea typeface="Arial" panose="020B0604020202020204" pitchFamily="34" charset="0"/>
                <a:cs typeface="Arial"/>
              </a:rPr>
              <a:t>exhaustive,</a:t>
            </a:r>
            <a:r>
              <a:rPr lang="en-GB" sz="1000" dirty="0">
                <a:effectLst/>
                <a:latin typeface="+mj-lt"/>
                <a:ea typeface="Arial" panose="020B0604020202020204" pitchFamily="34" charset="0"/>
                <a:cs typeface="Arial"/>
              </a:rPr>
              <a:t> and it is important to remember that many</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children will exhibit some of these indicators at some time and the presence of one or more should </a:t>
            </a:r>
            <a:r>
              <a:rPr lang="en-GB" sz="1000" b="1" dirty="0">
                <a:effectLst/>
                <a:latin typeface="+mj-lt"/>
                <a:ea typeface="Arial" panose="020B0604020202020204" pitchFamily="34" charset="0"/>
                <a:cs typeface="Arial"/>
              </a:rPr>
              <a:t>not</a:t>
            </a:r>
            <a:r>
              <a:rPr lang="en-GB" sz="1000" dirty="0">
                <a:effectLst/>
                <a:latin typeface="+mj-lt"/>
                <a:ea typeface="Arial" panose="020B0604020202020204" pitchFamily="34" charset="0"/>
                <a:cs typeface="Arial"/>
              </a:rPr>
              <a:t> be taken as proof that abuse is occurring. </a:t>
            </a:r>
            <a:endParaRPr lang="en-GB" sz="1000" dirty="0">
              <a:effectLst/>
              <a:latin typeface="+mj-lt"/>
              <a:ea typeface="Calibri" panose="020F0502020204030204" pitchFamily="34" charset="0"/>
              <a:cs typeface="Arial"/>
            </a:endParaRPr>
          </a:p>
        </p:txBody>
      </p:sp>
    </p:spTree>
    <p:extLst>
      <p:ext uri="{BB962C8B-B14F-4D97-AF65-F5344CB8AC3E}">
        <p14:creationId xmlns:p14="http://schemas.microsoft.com/office/powerpoint/2010/main" val="29519520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77D9991-B74C-965E-562D-1BCCF2761C05}"/>
              </a:ext>
            </a:extLst>
          </p:cNvPr>
          <p:cNvSpPr txBox="1"/>
          <p:nvPr/>
        </p:nvSpPr>
        <p:spPr>
          <a:xfrm>
            <a:off x="426563" y="803052"/>
            <a:ext cx="4392000" cy="313034"/>
          </a:xfrm>
          <a:prstGeom prst="rect">
            <a:avLst/>
          </a:prstGeom>
          <a:noFill/>
        </p:spPr>
        <p:txBody>
          <a:bodyPr wrap="square" lIns="91440" tIns="45720" rIns="91440" bIns="45720" anchor="t">
            <a:spAutoFit/>
          </a:bodyPr>
          <a:lstStyle/>
          <a:p>
            <a:pPr lvl="0">
              <a:lnSpc>
                <a:spcPct val="98000"/>
              </a:lnSpc>
              <a:tabLst>
                <a:tab pos="487680" algn="l"/>
              </a:tabLst>
            </a:pPr>
            <a:endParaRPr lang="en-GB" sz="1200">
              <a:effectLst/>
              <a:latin typeface="Calibri" panose="020F0502020204030204" pitchFamily="34" charset="0"/>
              <a:ea typeface="Calibri" panose="020F0502020204030204" pitchFamily="34" charset="0"/>
              <a:cs typeface="Arial" panose="020B0604020202020204" pitchFamily="34" charset="0"/>
            </a:endParaRPr>
          </a:p>
          <a:p>
            <a:pPr>
              <a:lnSpc>
                <a:spcPct val="595"/>
              </a:lnSpc>
            </a:pPr>
            <a:endParaRPr lang="en-GB" sz="1200">
              <a:effectLst/>
              <a:latin typeface="Calibri" panose="020F0502020204030204" pitchFamily="34" charset="0"/>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4D65D7CE-6598-DB41-AF26-7C8B4064A63F}"/>
              </a:ext>
            </a:extLst>
          </p:cNvPr>
          <p:cNvSpPr txBox="1"/>
          <p:nvPr/>
        </p:nvSpPr>
        <p:spPr>
          <a:xfrm>
            <a:off x="503647" y="643055"/>
            <a:ext cx="4392000" cy="6158930"/>
          </a:xfrm>
          <a:prstGeom prst="rect">
            <a:avLst/>
          </a:prstGeom>
          <a:noFill/>
        </p:spPr>
        <p:txBody>
          <a:bodyPr wrap="square" lIns="91440" tIns="45720" rIns="91440" bIns="45720" anchor="t">
            <a:spAutoFit/>
          </a:bodyPr>
          <a:lstStyle/>
          <a:p>
            <a:pPr marL="76200" algn="just">
              <a:lnSpc>
                <a:spcPct val="105000"/>
              </a:lnSpc>
            </a:pPr>
            <a:r>
              <a:rPr lang="en-GB" sz="1000" dirty="0">
                <a:effectLst/>
                <a:ea typeface="Arial" panose="020B0604020202020204" pitchFamily="34" charset="0"/>
                <a:cs typeface="Arial"/>
              </a:rPr>
              <a:t>18.4</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There may be other reasons for changes in behaviour such as a death in the family or the</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birth of a new baby. It is crucial that this is only a process of observation and that at no point in time should an employee, or member feel that they should be actively investigating abuse or a potential abuser.</a:t>
            </a:r>
            <a:endParaRPr lang="en-GB" sz="1000" dirty="0">
              <a:effectLst/>
              <a:ea typeface="Calibri" panose="020F0502020204030204" pitchFamily="34" charset="0"/>
              <a:cs typeface="Arial"/>
            </a:endParaRPr>
          </a:p>
          <a:p>
            <a:pPr>
              <a:lnSpc>
                <a:spcPct val="157857"/>
              </a:lnSpc>
            </a:pPr>
            <a:endParaRPr lang="en-GB" sz="1000">
              <a:effectLst/>
              <a:ea typeface="Calibri" panose="020F0502020204030204" pitchFamily="34" charset="0"/>
              <a:cs typeface="Arial" panose="020B0604020202020204" pitchFamily="34" charset="0"/>
            </a:endParaRPr>
          </a:p>
          <a:p>
            <a:pPr marL="76200" algn="just">
              <a:lnSpc>
                <a:spcPct val="102000"/>
              </a:lnSpc>
            </a:pPr>
            <a:r>
              <a:rPr lang="en-GB" sz="1000" dirty="0">
                <a:effectLst/>
                <a:ea typeface="Arial" panose="020B0604020202020204" pitchFamily="34" charset="0"/>
                <a:cs typeface="Arial"/>
              </a:rPr>
              <a:t>18.5</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The responsibility of the employee, or member is to ensure that if they</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have concerns about the welfare of a child, they must report it and must </a:t>
            </a:r>
            <a:r>
              <a:rPr lang="en-GB" sz="1000" b="1" dirty="0">
                <a:effectLst/>
                <a:ea typeface="Arial" panose="020B0604020202020204" pitchFamily="34" charset="0"/>
                <a:cs typeface="Arial"/>
              </a:rPr>
              <a:t>never</a:t>
            </a:r>
            <a:r>
              <a:rPr lang="en-GB" sz="1000" dirty="0">
                <a:effectLst/>
                <a:ea typeface="Arial" panose="020B0604020202020204" pitchFamily="34" charset="0"/>
                <a:cs typeface="Arial"/>
              </a:rPr>
              <a:t> assume that others will do so.</a:t>
            </a:r>
          </a:p>
          <a:p>
            <a:pPr marL="76200" algn="just">
              <a:lnSpc>
                <a:spcPct val="102000"/>
              </a:lnSpc>
            </a:pPr>
            <a:endParaRPr lang="en-GB" sz="1000">
              <a:ea typeface="Calibri" panose="020F0502020204030204" pitchFamily="34" charset="0"/>
              <a:cs typeface="Arial" panose="020B0604020202020204" pitchFamily="34" charset="0"/>
            </a:endParaRPr>
          </a:p>
          <a:p>
            <a:pPr>
              <a:spcBef>
                <a:spcPts val="1200"/>
              </a:spcBef>
              <a:spcAft>
                <a:spcPts val="300"/>
              </a:spcAft>
            </a:pPr>
            <a:r>
              <a:rPr lang="en-GB" sz="1000" b="1" kern="1600" dirty="0">
                <a:solidFill>
                  <a:schemeClr val="accent6"/>
                </a:solidFill>
                <a:effectLst/>
                <a:latin typeface="+mj-lt"/>
                <a:ea typeface="Arial" panose="020B0604020202020204" pitchFamily="34" charset="0"/>
                <a:cs typeface="Times New Roman"/>
              </a:rPr>
              <a:t>19. Safeguarding adults at risk</a:t>
            </a:r>
            <a:endParaRPr lang="en-GB" sz="1000" b="1" kern="1600" dirty="0">
              <a:solidFill>
                <a:schemeClr val="accent6"/>
              </a:solidFill>
              <a:effectLst/>
              <a:latin typeface="+mj-lt"/>
              <a:ea typeface="Times New Roman" panose="02020603050405020304" pitchFamily="18" charset="0"/>
              <a:cs typeface="Times New Roman" panose="02020603050405020304" pitchFamily="18" charset="0"/>
            </a:endParaRPr>
          </a:p>
          <a:p>
            <a:pPr>
              <a:spcBef>
                <a:spcPts val="1200"/>
              </a:spcBef>
              <a:spcAft>
                <a:spcPts val="300"/>
              </a:spcAft>
            </a:pPr>
            <a:endParaRPr lang="en-GB" sz="1000" b="1" kern="1600" dirty="0">
              <a:solidFill>
                <a:schemeClr val="accent6"/>
              </a:solidFill>
              <a:latin typeface="+mj-lt"/>
              <a:ea typeface="Arial" panose="020B0604020202020204" pitchFamily="34" charset="0"/>
              <a:cs typeface="Times New Roman"/>
            </a:endParaRPr>
          </a:p>
          <a:p>
            <a:pPr marL="76200"/>
            <a:r>
              <a:rPr lang="en-GB" sz="1000" dirty="0">
                <a:solidFill>
                  <a:schemeClr val="accent6"/>
                </a:solidFill>
                <a:effectLst/>
                <a:latin typeface="+mj-lt"/>
                <a:ea typeface="Arial" panose="020B0604020202020204" pitchFamily="34" charset="0"/>
                <a:cs typeface="Arial"/>
              </a:rPr>
              <a:t>19.1 </a:t>
            </a:r>
            <a:r>
              <a:rPr lang="en-GB" sz="1000" b="1" dirty="0">
                <a:solidFill>
                  <a:schemeClr val="accent6"/>
                </a:solidFill>
                <a:effectLst/>
                <a:latin typeface="+mj-lt"/>
                <a:ea typeface="Arial" panose="020B0604020202020204" pitchFamily="34" charset="0"/>
                <a:cs typeface="Arial"/>
              </a:rPr>
              <a:t>What is abuse of adults at risk?</a:t>
            </a:r>
            <a:endParaRPr lang="en-GB" sz="1000" dirty="0">
              <a:solidFill>
                <a:schemeClr val="accent6"/>
              </a:solidFill>
              <a:effectLst/>
              <a:latin typeface="+mj-lt"/>
              <a:ea typeface="Calibri" panose="020F0502020204030204" pitchFamily="34" charset="0"/>
              <a:cs typeface="Arial"/>
            </a:endParaRPr>
          </a:p>
          <a:p>
            <a:pPr marL="76200"/>
            <a:r>
              <a:rPr lang="en-GB" sz="1000" b="1" dirty="0">
                <a:solidFill>
                  <a:schemeClr val="accent6"/>
                </a:solidFill>
                <a:effectLst/>
                <a:latin typeface="+mj-lt"/>
                <a:ea typeface="Arial" panose="020B0604020202020204" pitchFamily="34" charset="0"/>
                <a:cs typeface="Arial"/>
              </a:rPr>
              <a:t>Physical</a:t>
            </a:r>
            <a:endParaRPr lang="en-GB" sz="1000" dirty="0">
              <a:solidFill>
                <a:schemeClr val="accent6"/>
              </a:solidFill>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76200" marR="152400">
              <a:spcAft>
                <a:spcPts val="0"/>
              </a:spcAft>
            </a:pPr>
            <a:r>
              <a:rPr lang="en-GB" sz="1000" dirty="0">
                <a:effectLst/>
                <a:latin typeface="+mj-lt"/>
                <a:ea typeface="Arial" panose="020B0604020202020204" pitchFamily="34" charset="0"/>
                <a:cs typeface="Arial"/>
              </a:rPr>
              <a:t>Hitting, slapping, pushing, kicking, misuse of medication, restraint, or inappropriate sanctions. </a:t>
            </a:r>
          </a:p>
          <a:p>
            <a:pPr marL="76200" marR="152400"/>
            <a:endParaRPr lang="en-GB" sz="1000" dirty="0">
              <a:solidFill>
                <a:srgbClr val="000000"/>
              </a:solidFill>
              <a:latin typeface="+mj-lt"/>
              <a:ea typeface="Arial" panose="020B0604020202020204" pitchFamily="34" charset="0"/>
              <a:cs typeface="Arial"/>
            </a:endParaRPr>
          </a:p>
          <a:p>
            <a:pPr marL="76200" marR="152400">
              <a:lnSpc>
                <a:spcPct val="150000"/>
              </a:lnSpc>
              <a:spcAft>
                <a:spcPts val="0"/>
              </a:spcAft>
            </a:pPr>
            <a:r>
              <a:rPr lang="en-GB" sz="1000" b="1" dirty="0">
                <a:solidFill>
                  <a:schemeClr val="accent6"/>
                </a:solidFill>
                <a:effectLst/>
                <a:latin typeface="+mj-lt"/>
                <a:ea typeface="Arial" panose="020B0604020202020204" pitchFamily="34" charset="0"/>
                <a:cs typeface="Arial"/>
              </a:rPr>
              <a:t>Sexual</a:t>
            </a:r>
            <a:endParaRPr lang="en-GB" sz="1000" dirty="0">
              <a:solidFill>
                <a:schemeClr val="accent6"/>
              </a:solidFill>
              <a:effectLst/>
              <a:latin typeface="+mj-lt"/>
              <a:ea typeface="Calibri" panose="020F0502020204030204" pitchFamily="34" charset="0"/>
              <a:cs typeface="Arial"/>
            </a:endParaRPr>
          </a:p>
          <a:p>
            <a:pPr marL="76200" marR="25400">
              <a:lnSpc>
                <a:spcPct val="105000"/>
              </a:lnSpc>
              <a:spcAft>
                <a:spcPts val="0"/>
              </a:spcAft>
            </a:pPr>
            <a:r>
              <a:rPr lang="en-GB" sz="1000" dirty="0">
                <a:effectLst/>
                <a:latin typeface="+mj-lt"/>
                <a:ea typeface="Arial" panose="020B0604020202020204" pitchFamily="34" charset="0"/>
                <a:cs typeface="Arial"/>
              </a:rPr>
              <a:t>Rape, indecent exposure, sexual harassment, inappropriate looking or touching, sexual teasing or innuendo, sexual photography, subjection to pornography or witnessing sexual acts, indecent exposure and sexual assault or sexual acts to which the adult has not consented or was pressured into consenting.</a:t>
            </a:r>
            <a:endParaRPr lang="en-GB" sz="1000" dirty="0">
              <a:effectLst/>
              <a:latin typeface="+mj-lt"/>
              <a:ea typeface="Calibri" panose="020F0502020204030204" pitchFamily="34" charset="0"/>
              <a:cs typeface="Arial"/>
            </a:endParaRPr>
          </a:p>
          <a:p>
            <a:pPr>
              <a:lnSpc>
                <a:spcPct val="155714"/>
              </a:lnSpc>
            </a:pPr>
            <a:endParaRPr lang="en-GB" sz="1000">
              <a:effectLst/>
              <a:latin typeface="+mj-lt"/>
              <a:ea typeface="Calibri" panose="020F0502020204030204" pitchFamily="34" charset="0"/>
              <a:cs typeface="Arial" panose="020B0604020202020204" pitchFamily="34" charset="0"/>
            </a:endParaRPr>
          </a:p>
          <a:p>
            <a:pPr marL="76200"/>
            <a:r>
              <a:rPr lang="en-GB" sz="1000" b="1" dirty="0">
                <a:solidFill>
                  <a:schemeClr val="accent6"/>
                </a:solidFill>
                <a:effectLst/>
                <a:latin typeface="+mj-lt"/>
                <a:ea typeface="Arial" panose="020B0604020202020204" pitchFamily="34" charset="0"/>
                <a:cs typeface="Arial"/>
              </a:rPr>
              <a:t>Psychological</a:t>
            </a:r>
            <a:endParaRPr lang="en-GB" sz="1000" dirty="0">
              <a:solidFill>
                <a:schemeClr val="accent6"/>
              </a:solidFill>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76200" marR="38100">
              <a:lnSpc>
                <a:spcPct val="107000"/>
              </a:lnSpc>
              <a:spcAft>
                <a:spcPts val="0"/>
              </a:spcAft>
            </a:pPr>
            <a:r>
              <a:rPr lang="en-GB" sz="1000" dirty="0">
                <a:effectLst/>
                <a:latin typeface="+mj-lt"/>
                <a:ea typeface="Arial" panose="020B0604020202020204" pitchFamily="34" charset="0"/>
                <a:cs typeface="Arial"/>
              </a:rPr>
              <a:t>Emotional abuse, threats of harm or abandonment, deprivation of contact, humiliation, blaming, controlling, intimidation, coercion, harassment, verbal abuse, cyber bullying, isolation or unreasonable and unjustified withdrawal of services or supportive networks.</a:t>
            </a:r>
            <a:endParaRPr lang="en-GB" sz="1000" dirty="0">
              <a:effectLst/>
              <a:latin typeface="+mj-lt"/>
              <a:ea typeface="Calibri" panose="020F0502020204030204" pitchFamily="34" charset="0"/>
              <a:cs typeface="Arial"/>
            </a:endParaRPr>
          </a:p>
          <a:p>
            <a:pPr marL="76200" marR="38100">
              <a:lnSpc>
                <a:spcPct val="107000"/>
              </a:lnSpc>
            </a:pPr>
            <a:endParaRPr lang="en-GB" sz="1000">
              <a:effectLst/>
              <a:latin typeface="+mj-lt"/>
              <a:ea typeface="Calibri" panose="020F0502020204030204" pitchFamily="34" charset="0"/>
              <a:cs typeface="Arial" panose="020B0604020202020204" pitchFamily="34" charset="0"/>
            </a:endParaRPr>
          </a:p>
          <a:p>
            <a:pPr marL="76200"/>
            <a:r>
              <a:rPr lang="en-GB" sz="1000" b="1" dirty="0">
                <a:solidFill>
                  <a:schemeClr val="accent6"/>
                </a:solidFill>
                <a:ea typeface="Calibri"/>
                <a:cs typeface="Arial"/>
              </a:rPr>
              <a:t>Domestic abuse</a:t>
            </a:r>
            <a:endParaRPr lang="en-GB" sz="1000" dirty="0">
              <a:solidFill>
                <a:schemeClr val="accent6"/>
              </a:solidFill>
              <a:ea typeface="Calibri"/>
              <a:cs typeface="Arial"/>
            </a:endParaRPr>
          </a:p>
          <a:p>
            <a:pPr>
              <a:lnSpc>
                <a:spcPct val="2142"/>
              </a:lnSpc>
            </a:pPr>
            <a:endParaRPr lang="en-GB" sz="1000">
              <a:ea typeface="Calibri" panose="020F0502020204030204" pitchFamily="34" charset="0"/>
              <a:cs typeface="Arial" panose="020B0604020202020204" pitchFamily="34" charset="0"/>
            </a:endParaRPr>
          </a:p>
          <a:p>
            <a:pPr marL="76200" marR="508000">
              <a:lnSpc>
                <a:spcPct val="114999"/>
              </a:lnSpc>
            </a:pPr>
            <a:r>
              <a:rPr lang="en-GB" sz="1000" dirty="0">
                <a:ea typeface="Calibri"/>
                <a:cs typeface="Arial"/>
              </a:rPr>
              <a:t>Psychological, physical, sexual, financial, emotional abuse and so called ‘honour’ based violence.</a:t>
            </a:r>
          </a:p>
          <a:p>
            <a:pPr marL="76200" marR="38100">
              <a:lnSpc>
                <a:spcPct val="107000"/>
              </a:lnSpc>
            </a:pPr>
            <a:endParaRPr lang="en-GB" sz="1000">
              <a:effectLst/>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14404C38-E6B5-6091-63F9-A37644268310}"/>
              </a:ext>
            </a:extLst>
          </p:cNvPr>
          <p:cNvSpPr txBox="1"/>
          <p:nvPr/>
        </p:nvSpPr>
        <p:spPr>
          <a:xfrm>
            <a:off x="5294330" y="487425"/>
            <a:ext cx="4392000" cy="6028125"/>
          </a:xfrm>
          <a:prstGeom prst="rect">
            <a:avLst/>
          </a:prstGeom>
          <a:noFill/>
        </p:spPr>
        <p:txBody>
          <a:bodyPr wrap="square" lIns="91440" tIns="45720" rIns="91440" bIns="45720" anchor="t">
            <a:spAutoFit/>
          </a:bodyPr>
          <a:lstStyle/>
          <a:p>
            <a:pPr marL="76200"/>
            <a:endParaRPr lang="en-GB" sz="1000" b="1">
              <a:latin typeface="+mj-lt"/>
              <a:ea typeface="Arial" panose="020B0604020202020204" pitchFamily="34" charset="0"/>
              <a:cs typeface="Arial"/>
            </a:endParaRPr>
          </a:p>
          <a:p>
            <a:pPr marL="76200"/>
            <a:r>
              <a:rPr lang="en-GB" sz="1000" b="1" dirty="0">
                <a:solidFill>
                  <a:schemeClr val="accent6"/>
                </a:solidFill>
                <a:effectLst/>
                <a:latin typeface="+mj-lt"/>
                <a:ea typeface="Arial" panose="020B0604020202020204" pitchFamily="34" charset="0"/>
                <a:cs typeface="Arial"/>
              </a:rPr>
              <a:t>Financial or material</a:t>
            </a:r>
            <a:endParaRPr lang="en-GB" sz="1000" dirty="0">
              <a:solidFill>
                <a:schemeClr val="accent6"/>
              </a:solidFill>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76200" marR="292100">
              <a:lnSpc>
                <a:spcPct val="124000"/>
              </a:lnSpc>
              <a:spcAft>
                <a:spcPts val="0"/>
              </a:spcAft>
            </a:pPr>
            <a:r>
              <a:rPr lang="en-GB" sz="1000" dirty="0">
                <a:effectLst/>
                <a:latin typeface="+mj-lt"/>
                <a:ea typeface="Arial" panose="020B0604020202020204" pitchFamily="34" charset="0"/>
                <a:cs typeface="Arial"/>
              </a:rPr>
              <a:t>Theft, fraud, exploitation, pressure (with wills), property, inheritance or financial transactions, or the misuse or misappropriation of property, possessions, or benefits.</a:t>
            </a:r>
            <a:endParaRPr lang="en-GB" sz="1000" dirty="0">
              <a:effectLst/>
              <a:latin typeface="+mj-lt"/>
              <a:ea typeface="Calibri" panose="020F0502020204030204" pitchFamily="34" charset="0"/>
              <a:cs typeface="Arial"/>
            </a:endParaRPr>
          </a:p>
          <a:p>
            <a:pPr>
              <a:lnSpc>
                <a:spcPct val="120000"/>
              </a:lnSpc>
            </a:pPr>
            <a:endParaRPr lang="en-GB" sz="1000">
              <a:effectLst/>
              <a:latin typeface="+mj-lt"/>
              <a:ea typeface="Calibri" panose="020F0502020204030204" pitchFamily="34" charset="0"/>
              <a:cs typeface="Arial" panose="020B0604020202020204" pitchFamily="34" charset="0"/>
            </a:endParaRPr>
          </a:p>
          <a:p>
            <a:pPr marL="76200"/>
            <a:r>
              <a:rPr lang="en-GB" sz="1000" b="1" dirty="0">
                <a:solidFill>
                  <a:schemeClr val="accent6"/>
                </a:solidFill>
                <a:effectLst/>
                <a:latin typeface="+mj-lt"/>
                <a:ea typeface="Arial" panose="020B0604020202020204" pitchFamily="34" charset="0"/>
                <a:cs typeface="Arial"/>
              </a:rPr>
              <a:t>Neglect and acts of omission</a:t>
            </a:r>
            <a:endParaRPr lang="en-GB" sz="1000" dirty="0">
              <a:solidFill>
                <a:schemeClr val="accent6"/>
              </a:solidFill>
              <a:effectLst/>
              <a:latin typeface="+mj-lt"/>
              <a:ea typeface="Calibri" panose="020F0502020204030204" pitchFamily="34" charset="0"/>
              <a:cs typeface="Arial"/>
            </a:endParaRPr>
          </a:p>
          <a:p>
            <a:pPr>
              <a:lnSpc>
                <a:spcPct val="2142"/>
              </a:lnSpc>
            </a:pPr>
            <a:endParaRPr lang="en-GB" sz="1000" dirty="0">
              <a:solidFill>
                <a:schemeClr val="accent6"/>
              </a:solidFill>
              <a:effectLst/>
              <a:latin typeface="+mj-lt"/>
              <a:ea typeface="Calibri" panose="020F0502020204030204" pitchFamily="34" charset="0"/>
              <a:cs typeface="Arial" panose="020B0604020202020204" pitchFamily="34" charset="0"/>
            </a:endParaRPr>
          </a:p>
          <a:p>
            <a:pPr marL="76200" marR="127000">
              <a:lnSpc>
                <a:spcPct val="107000"/>
              </a:lnSpc>
            </a:pPr>
            <a:r>
              <a:rPr lang="en-GB" sz="1000" dirty="0">
                <a:effectLst/>
                <a:latin typeface="+mj-lt"/>
                <a:ea typeface="Arial" panose="020B0604020202020204" pitchFamily="34" charset="0"/>
                <a:cs typeface="Arial"/>
              </a:rPr>
              <a:t>Ignoring medical or physical care needs, failing to provide access to appropriate health, social care, welfare benefits or educational services, with holding the necessities </a:t>
            </a:r>
            <a:r>
              <a:rPr lang="en-GB" sz="1000" dirty="0">
                <a:latin typeface="+mj-lt"/>
                <a:ea typeface="Arial" panose="020B0604020202020204" pitchFamily="34" charset="0"/>
                <a:cs typeface="Arial"/>
              </a:rPr>
              <a:t>for </a:t>
            </a:r>
            <a:r>
              <a:rPr lang="en-GB" sz="1000" dirty="0">
                <a:effectLst/>
                <a:latin typeface="+mj-lt"/>
                <a:ea typeface="Arial" panose="020B0604020202020204" pitchFamily="34" charset="0"/>
                <a:cs typeface="Arial"/>
              </a:rPr>
              <a:t>life such as medication, adequate nutrition, and heating.</a:t>
            </a:r>
            <a:endParaRPr lang="en-GB" sz="1000" dirty="0">
              <a:effectLst/>
              <a:latin typeface="+mj-lt"/>
              <a:ea typeface="Calibri" panose="020F0502020204030204" pitchFamily="34" charset="0"/>
              <a:cs typeface="Arial"/>
            </a:endParaRPr>
          </a:p>
          <a:p>
            <a:pPr>
              <a:lnSpc>
                <a:spcPct val="150714"/>
              </a:lnSpc>
            </a:pPr>
            <a:endParaRPr lang="en-GB" sz="1000">
              <a:effectLst/>
              <a:latin typeface="+mj-lt"/>
              <a:ea typeface="Calibri" panose="020F0502020204030204" pitchFamily="34" charset="0"/>
              <a:cs typeface="Arial" panose="020B0604020202020204" pitchFamily="34" charset="0"/>
            </a:endParaRPr>
          </a:p>
          <a:p>
            <a:pPr marL="76200"/>
            <a:r>
              <a:rPr lang="en-GB" sz="1000" b="1" dirty="0">
                <a:solidFill>
                  <a:schemeClr val="accent6"/>
                </a:solidFill>
                <a:effectLst/>
                <a:latin typeface="+mj-lt"/>
                <a:ea typeface="Arial" panose="020B0604020202020204" pitchFamily="34" charset="0"/>
                <a:cs typeface="Arial"/>
              </a:rPr>
              <a:t>Discriminatory</a:t>
            </a:r>
            <a:endParaRPr lang="en-GB" sz="1000" dirty="0">
              <a:solidFill>
                <a:schemeClr val="accent6"/>
              </a:solidFill>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76200" marR="317500">
              <a:lnSpc>
                <a:spcPct val="125000"/>
              </a:lnSpc>
              <a:spcAft>
                <a:spcPts val="0"/>
              </a:spcAft>
            </a:pPr>
            <a:r>
              <a:rPr lang="en-GB" sz="1000" dirty="0">
                <a:effectLst/>
                <a:latin typeface="+mj-lt"/>
                <a:ea typeface="Arial" panose="020B0604020202020204" pitchFamily="34" charset="0"/>
                <a:cs typeface="Arial"/>
              </a:rPr>
              <a:t>Racism, sexism, or acts based on a person’s disability, age, or sexual orientation. It also includes other forms of harassment; slurs or similar treatment such as hate crime.</a:t>
            </a:r>
            <a:endParaRPr lang="en-GB" sz="1000" dirty="0">
              <a:effectLst/>
              <a:latin typeface="+mj-lt"/>
              <a:ea typeface="Calibri" panose="020F0502020204030204" pitchFamily="34" charset="0"/>
              <a:cs typeface="Arial"/>
            </a:endParaRPr>
          </a:p>
          <a:p>
            <a:pPr>
              <a:lnSpc>
                <a:spcPct val="117142"/>
              </a:lnSpc>
            </a:pPr>
            <a:endParaRPr lang="en-GB" sz="1000">
              <a:effectLst/>
              <a:latin typeface="+mj-lt"/>
              <a:ea typeface="Calibri" panose="020F0502020204030204" pitchFamily="34" charset="0"/>
              <a:cs typeface="Arial" panose="020B0604020202020204" pitchFamily="34" charset="0"/>
            </a:endParaRPr>
          </a:p>
          <a:p>
            <a:pPr marL="76200"/>
            <a:r>
              <a:rPr lang="en-GB" sz="1000" b="1" dirty="0">
                <a:solidFill>
                  <a:schemeClr val="accent6"/>
                </a:solidFill>
                <a:effectLst/>
                <a:latin typeface="+mj-lt"/>
                <a:ea typeface="Arial" panose="020B0604020202020204" pitchFamily="34" charset="0"/>
                <a:cs typeface="Arial"/>
              </a:rPr>
              <a:t>Organisational abuse</a:t>
            </a:r>
            <a:endParaRPr lang="en-GB" sz="1000" dirty="0">
              <a:solidFill>
                <a:schemeClr val="accent6"/>
              </a:solidFill>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76200" marR="12700">
              <a:lnSpc>
                <a:spcPct val="105000"/>
              </a:lnSpc>
              <a:spcAft>
                <a:spcPts val="0"/>
              </a:spcAft>
            </a:pPr>
            <a:r>
              <a:rPr lang="en-GB" sz="1000" dirty="0">
                <a:effectLst/>
                <a:latin typeface="+mj-lt"/>
                <a:ea typeface="Arial" panose="020B0604020202020204" pitchFamily="34" charset="0"/>
                <a:cs typeface="Arial"/>
              </a:rPr>
              <a:t>Neglect and poor care practice within a care setting such as a hospital or care home or in relation to care provided in someone’s own home ranging from one off incidents to on-going ill-treatment. It can be neglect or poor practice as a result of the structure, policies, processes, and practices within a care setting.</a:t>
            </a:r>
            <a:endParaRPr lang="en-GB" sz="1000" dirty="0">
              <a:effectLst/>
              <a:latin typeface="+mj-lt"/>
              <a:ea typeface="Calibri" panose="020F0502020204030204" pitchFamily="34" charset="0"/>
              <a:cs typeface="Arial"/>
            </a:endParaRPr>
          </a:p>
          <a:p>
            <a:pPr>
              <a:lnSpc>
                <a:spcPct val="142857"/>
              </a:lnSpc>
            </a:pPr>
            <a:endParaRPr lang="en-GB" sz="1000">
              <a:effectLst/>
              <a:latin typeface="+mj-lt"/>
              <a:ea typeface="Times New Roman" panose="02020603050405020304" pitchFamily="18" charset="0"/>
              <a:cs typeface="Arial" panose="020B0604020202020204" pitchFamily="34" charset="0"/>
            </a:endParaRPr>
          </a:p>
          <a:p>
            <a:r>
              <a:rPr lang="en-GB" sz="1000" b="1" dirty="0">
                <a:effectLst/>
                <a:latin typeface="+mj-lt"/>
                <a:ea typeface="Arial" panose="020B0604020202020204" pitchFamily="34" charset="0"/>
                <a:cs typeface="Arial"/>
              </a:rPr>
              <a:t> </a:t>
            </a:r>
            <a:r>
              <a:rPr lang="en-GB" sz="1000" b="1" dirty="0">
                <a:solidFill>
                  <a:schemeClr val="accent6"/>
                </a:solidFill>
                <a:effectLst/>
                <a:latin typeface="+mj-lt"/>
                <a:ea typeface="Arial" panose="020B0604020202020204" pitchFamily="34" charset="0"/>
                <a:cs typeface="Arial"/>
              </a:rPr>
              <a:t> Modern slavery</a:t>
            </a:r>
            <a:endParaRPr lang="en-GB" sz="1000" dirty="0">
              <a:solidFill>
                <a:schemeClr val="accent6"/>
              </a:solidFill>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76835" marR="292100" algn="just">
              <a:lnSpc>
                <a:spcPct val="107000"/>
              </a:lnSpc>
              <a:spcAft>
                <a:spcPts val="0"/>
              </a:spcAft>
            </a:pPr>
            <a:r>
              <a:rPr lang="en-GB" sz="1000" dirty="0">
                <a:effectLst/>
                <a:latin typeface="+mj-lt"/>
                <a:ea typeface="Arial" panose="020B0604020202020204" pitchFamily="34" charset="0"/>
                <a:cs typeface="Arial"/>
              </a:rPr>
              <a:t>Encompassing slavery, human trafficking, forced labour and domestic servitude. Traffickers and slave masters use whatever means they have at their disposal to coerce, deceive, and force individuals into a life of abuse, servitude, and inhumane treatment.</a:t>
            </a:r>
            <a:endParaRPr lang="en-GB" sz="1000" dirty="0">
              <a:effectLst/>
              <a:latin typeface="+mj-lt"/>
              <a:ea typeface="Calibri" panose="020F0502020204030204" pitchFamily="34" charset="0"/>
              <a:cs typeface="Arial"/>
            </a:endParaRPr>
          </a:p>
          <a:p>
            <a:pPr>
              <a:lnSpc>
                <a:spcPct val="150714"/>
              </a:lnSpc>
            </a:pPr>
            <a:endParaRPr lang="en-GB" sz="1000">
              <a:effectLst/>
              <a:latin typeface="+mj-lt"/>
              <a:ea typeface="Calibri" panose="020F0502020204030204" pitchFamily="34" charset="0"/>
              <a:cs typeface="Arial" panose="020B0604020202020204" pitchFamily="34" charset="0"/>
            </a:endParaRPr>
          </a:p>
          <a:p>
            <a:pPr marL="76835"/>
            <a:r>
              <a:rPr lang="en-GB" sz="1000" b="1" dirty="0">
                <a:solidFill>
                  <a:schemeClr val="accent6"/>
                </a:solidFill>
                <a:effectLst/>
                <a:latin typeface="+mj-lt"/>
                <a:ea typeface="Arial" panose="020B0604020202020204" pitchFamily="34" charset="0"/>
                <a:cs typeface="Arial"/>
              </a:rPr>
              <a:t>Self-Neglect</a:t>
            </a:r>
            <a:endParaRPr lang="en-GB" sz="1000">
              <a:solidFill>
                <a:schemeClr val="accent6"/>
              </a:solidFill>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76835" marR="317500">
              <a:lnSpc>
                <a:spcPct val="115000"/>
              </a:lnSpc>
              <a:spcAft>
                <a:spcPts val="0"/>
              </a:spcAft>
            </a:pPr>
            <a:r>
              <a:rPr lang="en-GB" sz="1000" dirty="0">
                <a:effectLst/>
                <a:latin typeface="+mj-lt"/>
                <a:ea typeface="Arial" panose="020B0604020202020204" pitchFamily="34" charset="0"/>
                <a:cs typeface="Arial"/>
              </a:rPr>
              <a:t>Covers a wide range of behaviours including neglecting to care for one’s personal hygiene, health or surroundings and includes behaviour such as hoarding.</a:t>
            </a:r>
            <a:endParaRPr lang="en-GB" sz="1000" dirty="0">
              <a:effectLst/>
              <a:latin typeface="+mj-lt"/>
              <a:ea typeface="Calibri" panose="020F0502020204030204" pitchFamily="34" charset="0"/>
              <a:cs typeface="Arial"/>
            </a:endParaRPr>
          </a:p>
        </p:txBody>
      </p:sp>
      <p:sp>
        <p:nvSpPr>
          <p:cNvPr id="4" name="TextBox 3">
            <a:extLst>
              <a:ext uri="{FF2B5EF4-FFF2-40B4-BE49-F238E27FC236}">
                <a16:creationId xmlns:a16="http://schemas.microsoft.com/office/drawing/2014/main" id="{98929FA2-9406-94CB-2A1E-D06708A81417}"/>
              </a:ext>
            </a:extLst>
          </p:cNvPr>
          <p:cNvSpPr txBox="1"/>
          <p:nvPr/>
        </p:nvSpPr>
        <p:spPr>
          <a:xfrm flipH="1">
            <a:off x="9999783" y="3247293"/>
            <a:ext cx="1910863" cy="26545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1200"/>
              </a:spcBef>
              <a:spcAft>
                <a:spcPts val="300"/>
              </a:spcAft>
            </a:pPr>
            <a:r>
              <a:rPr lang="en-US" sz="1100" b="1" dirty="0">
                <a:solidFill>
                  <a:schemeClr val="accent6"/>
                </a:solidFill>
                <a:cs typeface="Arial"/>
              </a:rPr>
              <a:t>Other safeguarding issues</a:t>
            </a:r>
          </a:p>
          <a:p>
            <a:pPr>
              <a:spcBef>
                <a:spcPts val="1200"/>
              </a:spcBef>
              <a:spcAft>
                <a:spcPts val="300"/>
              </a:spcAft>
            </a:pPr>
            <a:r>
              <a:rPr lang="en-US" sz="1100" dirty="0">
                <a:cs typeface="Arial"/>
              </a:rPr>
              <a:t>There are many other safeguarding issues that may be a cause for concern e.g. self-harm, suicide, fire safety, forced marriage , </a:t>
            </a:r>
            <a:r>
              <a:rPr lang="en-US" sz="1100" dirty="0" err="1">
                <a:cs typeface="Arial"/>
              </a:rPr>
              <a:t>honour</a:t>
            </a:r>
            <a:r>
              <a:rPr lang="en-US" sz="1100" dirty="0">
                <a:cs typeface="Arial"/>
              </a:rPr>
              <a:t> based abuse, cuckooing and this list is not exhaustive. All concerns should be shared with line managers and/ or the Safeguarding Lead to decide next steps.</a:t>
            </a:r>
            <a:endParaRPr lang="en-US"/>
          </a:p>
        </p:txBody>
      </p:sp>
    </p:spTree>
    <p:extLst>
      <p:ext uri="{BB962C8B-B14F-4D97-AF65-F5344CB8AC3E}">
        <p14:creationId xmlns:p14="http://schemas.microsoft.com/office/powerpoint/2010/main" val="19110230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90C29FF-EFE4-D3D9-0E63-56DD42A3A6A2}"/>
              </a:ext>
            </a:extLst>
          </p:cNvPr>
          <p:cNvSpPr txBox="1"/>
          <p:nvPr/>
        </p:nvSpPr>
        <p:spPr>
          <a:xfrm>
            <a:off x="397989" y="927333"/>
            <a:ext cx="4392000" cy="5760872"/>
          </a:xfrm>
          <a:prstGeom prst="rect">
            <a:avLst/>
          </a:prstGeom>
          <a:noFill/>
        </p:spPr>
        <p:txBody>
          <a:bodyPr wrap="square" lIns="91440" tIns="45720" rIns="91440" bIns="45720" anchor="t">
            <a:spAutoFit/>
          </a:bodyPr>
          <a:lstStyle/>
          <a:p>
            <a:pPr>
              <a:spcBef>
                <a:spcPts val="1200"/>
              </a:spcBef>
              <a:spcAft>
                <a:spcPts val="300"/>
              </a:spcAft>
            </a:pPr>
            <a:r>
              <a:rPr lang="en-GB" sz="1200" b="1" kern="1600" dirty="0">
                <a:solidFill>
                  <a:schemeClr val="accent6"/>
                </a:solidFill>
                <a:effectLst/>
                <a:latin typeface="+mj-lt"/>
                <a:ea typeface="Arial" panose="020B0604020202020204" pitchFamily="34" charset="0"/>
                <a:cs typeface="Times New Roman"/>
              </a:rPr>
              <a:t>20. Procedures for Safeguarding Children and adults at risk</a:t>
            </a:r>
            <a:endParaRPr lang="en-GB" sz="1200" b="1" kern="1600" dirty="0">
              <a:solidFill>
                <a:schemeClr val="accent6"/>
              </a:solidFill>
              <a:effectLst/>
              <a:latin typeface="+mj-lt"/>
              <a:ea typeface="Times New Roman" panose="02020603050405020304" pitchFamily="18" charset="0"/>
              <a:cs typeface="Times New Roman"/>
            </a:endParaRPr>
          </a:p>
          <a:p>
            <a:pPr marL="76835" algn="just">
              <a:lnSpc>
                <a:spcPct val="115000"/>
              </a:lnSpc>
            </a:pPr>
            <a:r>
              <a:rPr lang="en-GB" sz="1000" dirty="0">
                <a:effectLst/>
                <a:latin typeface="+mj-lt"/>
                <a:ea typeface="Arial" panose="020B0604020202020204" pitchFamily="34" charset="0"/>
                <a:cs typeface="Arial"/>
              </a:rPr>
              <a:t>20.1</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These procedures seek to ensure that all employees, members, and volunteers have a</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clear understanding of their responsibilities when working with children and adults at risk.</a:t>
            </a:r>
            <a:endParaRPr lang="en-GB" sz="1000" dirty="0">
              <a:effectLst/>
              <a:latin typeface="+mj-lt"/>
              <a:ea typeface="Calibri" panose="020F0502020204030204" pitchFamily="34" charset="0"/>
              <a:cs typeface="Arial"/>
            </a:endParaRPr>
          </a:p>
          <a:p>
            <a:pPr>
              <a:lnSpc>
                <a:spcPct val="135000"/>
              </a:lnSpc>
            </a:pPr>
            <a:endParaRPr lang="en-GB" sz="1000" dirty="0">
              <a:effectLst/>
              <a:latin typeface="+mj-lt"/>
              <a:ea typeface="Calibri" panose="020F0502020204030204" pitchFamily="34" charset="0"/>
              <a:cs typeface="Arial" panose="020B0604020202020204" pitchFamily="34" charset="0"/>
            </a:endParaRPr>
          </a:p>
          <a:p>
            <a:pPr marL="76835" algn="just">
              <a:lnSpc>
                <a:spcPct val="107000"/>
              </a:lnSpc>
            </a:pPr>
            <a:r>
              <a:rPr lang="en-GB" sz="1000" dirty="0">
                <a:effectLst/>
                <a:latin typeface="+mj-lt"/>
                <a:ea typeface="Arial" panose="020B0604020202020204" pitchFamily="34" charset="0"/>
                <a:cs typeface="Arial"/>
              </a:rPr>
              <a:t>20.2</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See the steps summarising the procedure for responding to suspicions of abuse against</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children or adults at risk or other concerns relating to the protection of children and adults at risk (Appendix C).</a:t>
            </a:r>
            <a:endParaRPr lang="en-GB" sz="1000" dirty="0">
              <a:effectLst/>
              <a:latin typeface="+mj-lt"/>
              <a:ea typeface="Calibri" panose="020F0502020204030204" pitchFamily="34" charset="0"/>
              <a:cs typeface="Arial"/>
            </a:endParaRPr>
          </a:p>
          <a:p>
            <a:pPr marL="76835" algn="just">
              <a:lnSpc>
                <a:spcPct val="107000"/>
              </a:lnSpc>
            </a:pPr>
            <a:endParaRPr lang="en-GB" sz="1000" dirty="0">
              <a:effectLst/>
              <a:latin typeface="+mj-lt"/>
              <a:ea typeface="Calibri" panose="020F0502020204030204" pitchFamily="34" charset="0"/>
              <a:cs typeface="Arial" panose="020B0604020202020204" pitchFamily="34" charset="0"/>
            </a:endParaRPr>
          </a:p>
          <a:p>
            <a:pPr marL="76835" algn="just">
              <a:lnSpc>
                <a:spcPct val="107000"/>
              </a:lnSpc>
            </a:pPr>
            <a:r>
              <a:rPr lang="en-GB" sz="1000">
                <a:effectLst/>
                <a:latin typeface="+mj-lt"/>
                <a:ea typeface="Arial" panose="020B0604020202020204" pitchFamily="34" charset="0"/>
                <a:cs typeface="Arial"/>
              </a:rPr>
              <a:t>20.3 The Hampshire and Isle of Wight Safeguarding Children Partnership and Children’s Trust </a:t>
            </a:r>
            <a:r>
              <a:rPr lang="en-GB" sz="1000" u="sng" dirty="0">
                <a:solidFill>
                  <a:srgbClr val="0563C1"/>
                </a:solidFill>
                <a:effectLst/>
                <a:latin typeface="+mj-lt"/>
                <a:ea typeface="Arial" panose="020B0604020202020204" pitchFamily="34" charset="0"/>
                <a:cs typeface="Arial"/>
                <a:hlinkClick r:id="rId2">
                  <a:extLst>
                    <a:ext uri="{A12FA001-AC4F-418D-AE19-62706E023703}">
                      <ahyp:hlinkClr xmlns:ahyp="http://schemas.microsoft.com/office/drawing/2018/hyperlinkcolor" val="tx"/>
                    </a:ext>
                  </a:extLst>
                </a:hlinkClick>
              </a:rPr>
              <a:t>Thresholds Chart</a:t>
            </a:r>
            <a:r>
              <a:rPr lang="en-GB" sz="1000" u="sng" dirty="0">
                <a:solidFill>
                  <a:srgbClr val="0563C1"/>
                </a:solidFill>
                <a:latin typeface="+mj-lt"/>
                <a:ea typeface="Arial" panose="020B0604020202020204" pitchFamily="34" charset="0"/>
                <a:cs typeface="Arial"/>
                <a:hlinkClick r:id="rId2">
                  <a:extLst>
                    <a:ext uri="{A12FA001-AC4F-418D-AE19-62706E023703}">
                      <ahyp:hlinkClr xmlns:ahyp="http://schemas.microsoft.com/office/drawing/2018/hyperlinkcolor" val="tx"/>
                    </a:ext>
                  </a:extLst>
                </a:hlinkClick>
              </a:rPr>
              <a:t>  </a:t>
            </a:r>
            <a:r>
              <a:rPr lang="en-GB" sz="1000" u="sng" dirty="0">
                <a:solidFill>
                  <a:srgbClr val="0563C1"/>
                </a:solidFill>
                <a:effectLst/>
                <a:latin typeface="+mj-lt"/>
                <a:ea typeface="Arial" panose="020B0604020202020204" pitchFamily="34" charset="0"/>
                <a:cs typeface="Arial"/>
              </a:rPr>
              <a:t> </a:t>
            </a:r>
            <a:r>
              <a:rPr lang="en-GB" sz="1000">
                <a:latin typeface="+mj-lt"/>
                <a:ea typeface="Arial" panose="020B0604020202020204" pitchFamily="34" charset="0"/>
                <a:cs typeface="Arial"/>
              </a:rPr>
              <a:t> </a:t>
            </a:r>
            <a:r>
              <a:rPr lang="en-GB" sz="1000">
                <a:effectLst/>
                <a:latin typeface="+mj-lt"/>
                <a:ea typeface="Arial" panose="020B0604020202020204" pitchFamily="34" charset="0"/>
                <a:cs typeface="Arial"/>
              </a:rPr>
              <a:t>can be used by employees to support them when communicating concerns to Children’s Services</a:t>
            </a:r>
            <a:r>
              <a:rPr lang="en-GB" sz="1000">
                <a:latin typeface="+mj-lt"/>
                <a:ea typeface="Arial" panose="020B0604020202020204" pitchFamily="34" charset="0"/>
                <a:cs typeface="Arial"/>
              </a:rPr>
              <a:t>. The following can be used to support raising a concern about adults: </a:t>
            </a:r>
            <a:r>
              <a:rPr lang="en-US" sz="1050" dirty="0">
                <a:solidFill>
                  <a:schemeClr val="accent1"/>
                </a:solidFill>
                <a:latin typeface="+mj-lt"/>
                <a:ea typeface="Arial" panose="020B0604020202020204" pitchFamily="34" charset="0"/>
                <a:cs typeface="Arial"/>
                <a:hlinkClick r:id="rId3">
                  <a:extLst>
                    <a:ext uri="{A12FA001-AC4F-418D-AE19-62706E023703}">
                      <ahyp:hlinkClr xmlns:ahyp="http://schemas.microsoft.com/office/drawing/2018/hyperlinkcolor" val="tx"/>
                    </a:ext>
                  </a:extLst>
                </a:hlinkClick>
              </a:rPr>
              <a:t>Multi Agency Tools to support decision makers in raising a safeguarding concern to the local authority</a:t>
            </a:r>
            <a:endParaRPr lang="en-US" sz="1050">
              <a:solidFill>
                <a:schemeClr val="accent1"/>
              </a:solidFill>
              <a:effectLst/>
              <a:latin typeface="+mj-lt"/>
              <a:ea typeface="Calibri" panose="020F0502020204030204" pitchFamily="34" charset="0"/>
              <a:cs typeface="Arial"/>
            </a:endParaRPr>
          </a:p>
          <a:p>
            <a:pPr marL="76835" algn="just">
              <a:lnSpc>
                <a:spcPct val="107000"/>
              </a:lnSpc>
            </a:pPr>
            <a:endParaRPr lang="en-GB" sz="1000" dirty="0">
              <a:solidFill>
                <a:srgbClr val="000000"/>
              </a:solidFill>
              <a:effectLst/>
              <a:latin typeface="+mj-lt"/>
              <a:ea typeface="Calibri" panose="020F0502020204030204" pitchFamily="34" charset="0"/>
              <a:cs typeface="Arial" panose="020B0604020202020204" pitchFamily="34" charset="0"/>
            </a:endParaRPr>
          </a:p>
          <a:p>
            <a:pPr marL="76835" algn="just">
              <a:lnSpc>
                <a:spcPct val="107000"/>
              </a:lnSpc>
            </a:pPr>
            <a:r>
              <a:rPr lang="en-GB" sz="1000" dirty="0">
                <a:effectLst/>
                <a:latin typeface="+mj-lt"/>
                <a:ea typeface="Arial" panose="020B0604020202020204" pitchFamily="34" charset="0"/>
                <a:cs typeface="Arial"/>
              </a:rPr>
              <a:t>20.4 In addition to this </a:t>
            </a:r>
            <a:r>
              <a:rPr lang="en-GB" sz="1000" dirty="0">
                <a:effectLst/>
                <a:latin typeface="+mj-lt"/>
                <a:ea typeface="Arial" panose="020B0604020202020204" pitchFamily="34" charset="0"/>
                <a:cs typeface="Arial"/>
                <a:hlinkClick r:id="rId4"/>
              </a:rPr>
              <a:t>‘</a:t>
            </a:r>
            <a:r>
              <a:rPr lang="en-GB" sz="1000" u="sng" dirty="0">
                <a:solidFill>
                  <a:srgbClr val="0563C1"/>
                </a:solidFill>
                <a:effectLst/>
                <a:latin typeface="+mj-lt"/>
                <a:ea typeface="Arial" panose="020B0604020202020204" pitchFamily="34" charset="0"/>
                <a:cs typeface="Arial"/>
                <a:hlinkClick r:id="rId4"/>
              </a:rPr>
              <a:t>A Guide to Recognising Neglect in Children</a:t>
            </a:r>
            <a:r>
              <a:rPr lang="en-GB" sz="1000" dirty="0">
                <a:effectLst/>
                <a:latin typeface="+mj-lt"/>
                <a:ea typeface="Arial" panose="020B0604020202020204" pitchFamily="34" charset="0"/>
                <a:cs typeface="Arial"/>
                <a:hlinkClick r:id="rId4"/>
              </a:rPr>
              <a:t>’</a:t>
            </a:r>
            <a:r>
              <a:rPr lang="en-GB" sz="1000" dirty="0">
                <a:effectLst/>
                <a:latin typeface="+mj-lt"/>
                <a:ea typeface="Arial" panose="020B0604020202020204" pitchFamily="34" charset="0"/>
                <a:cs typeface="Arial"/>
              </a:rPr>
              <a:t> can be used if concerns specifically relate to neglect:</a:t>
            </a:r>
            <a:endParaRPr lang="en-GB" sz="1000" dirty="0">
              <a:effectLst/>
              <a:latin typeface="+mj-lt"/>
              <a:ea typeface="Calibri" panose="020F0502020204030204" pitchFamily="34" charset="0"/>
              <a:cs typeface="Arial"/>
            </a:endParaRPr>
          </a:p>
          <a:p>
            <a:pPr marL="76835" algn="just">
              <a:lnSpc>
                <a:spcPct val="107000"/>
              </a:lnSpc>
            </a:pPr>
            <a:endParaRPr lang="en-GB" sz="1000" dirty="0">
              <a:effectLst/>
              <a:latin typeface="+mj-lt"/>
              <a:ea typeface="Calibri" panose="020F0502020204030204" pitchFamily="34" charset="0"/>
              <a:cs typeface="Arial" panose="020B0604020202020204" pitchFamily="34" charset="0"/>
            </a:endParaRPr>
          </a:p>
          <a:p>
            <a:pPr marL="76835" algn="just">
              <a:lnSpc>
                <a:spcPct val="107000"/>
              </a:lnSpc>
            </a:pPr>
            <a:r>
              <a:rPr lang="en-GB" sz="1000" dirty="0">
                <a:effectLst/>
                <a:latin typeface="+mj-lt"/>
                <a:ea typeface="Arial" panose="020B0604020202020204" pitchFamily="34" charset="0"/>
                <a:cs typeface="Arial"/>
              </a:rPr>
              <a:t>20.5 A </a:t>
            </a:r>
            <a:r>
              <a:rPr lang="en-GB" sz="1000" u="sng" dirty="0">
                <a:solidFill>
                  <a:srgbClr val="0563C1"/>
                </a:solidFill>
                <a:effectLst/>
                <a:latin typeface="+mj-lt"/>
                <a:ea typeface="Arial" panose="020B0604020202020204" pitchFamily="34" charset="0"/>
                <a:cs typeface="Arial"/>
                <a:hlinkClick r:id="rId5"/>
              </a:rPr>
              <a:t>Community Partnership Information Form</a:t>
            </a:r>
            <a:r>
              <a:rPr lang="en-GB" sz="1000" dirty="0">
                <a:effectLst/>
                <a:latin typeface="+mj-lt"/>
                <a:ea typeface="Arial" panose="020B0604020202020204" pitchFamily="34" charset="0"/>
                <a:cs typeface="Arial"/>
              </a:rPr>
              <a:t> can be used to share non urgent information with the Police.   This includes when a crime has not been committed, and a child/ adult is not at immediate risk:</a:t>
            </a:r>
            <a:endParaRPr lang="en-GB" sz="1000" dirty="0">
              <a:effectLst/>
              <a:latin typeface="+mj-lt"/>
              <a:ea typeface="Calibri" panose="020F0502020204030204" pitchFamily="34" charset="0"/>
              <a:cs typeface="Arial"/>
            </a:endParaRPr>
          </a:p>
          <a:p>
            <a:pPr marL="76835" algn="just">
              <a:lnSpc>
                <a:spcPct val="107000"/>
              </a:lnSpc>
            </a:pPr>
            <a:endParaRPr lang="en-GB" sz="1000" dirty="0">
              <a:effectLst/>
              <a:latin typeface="+mj-lt"/>
              <a:ea typeface="Calibri" panose="020F0502020204030204" pitchFamily="34" charset="0"/>
              <a:cs typeface="Arial" panose="020B0604020202020204" pitchFamily="34" charset="0"/>
            </a:endParaRPr>
          </a:p>
          <a:p>
            <a:pPr marL="76835" algn="just">
              <a:lnSpc>
                <a:spcPct val="107000"/>
              </a:lnSpc>
            </a:pPr>
            <a:r>
              <a:rPr lang="en-GB" sz="1000">
                <a:effectLst/>
                <a:latin typeface="+mj-lt"/>
                <a:ea typeface="Arial" panose="020B0604020202020204" pitchFamily="34" charset="0"/>
                <a:cs typeface="Arial"/>
              </a:rPr>
              <a:t>20.6 If an employee disagrees with a decision taken by the Safeguarding Lead, then they should raise their concerns with the Strategic Safeguarding Lead. If the disagreement is in relation to the outcome of a decision made </a:t>
            </a:r>
            <a:r>
              <a:rPr lang="en-GB" sz="1000">
                <a:latin typeface="+mj-lt"/>
                <a:ea typeface="Arial" panose="020B0604020202020204" pitchFamily="34" charset="0"/>
                <a:cs typeface="Arial"/>
              </a:rPr>
              <a:t>by Children's</a:t>
            </a:r>
            <a:r>
              <a:rPr lang="en-GB" sz="1000">
                <a:effectLst/>
                <a:latin typeface="+mj-lt"/>
                <a:ea typeface="Arial" panose="020B0604020202020204" pitchFamily="34" charset="0"/>
                <a:cs typeface="Arial"/>
              </a:rPr>
              <a:t> </a:t>
            </a:r>
            <a:r>
              <a:rPr lang="en-GB" sz="1000">
                <a:latin typeface="+mj-lt"/>
                <a:ea typeface="Arial" panose="020B0604020202020204" pitchFamily="34" charset="0"/>
                <a:cs typeface="Arial"/>
              </a:rPr>
              <a:t>Services refer to HIPS </a:t>
            </a:r>
            <a:r>
              <a:rPr lang="en-GB" sz="1000" dirty="0">
                <a:latin typeface="+mj-lt"/>
                <a:ea typeface="Arial" panose="020B0604020202020204" pitchFamily="34" charset="0"/>
                <a:cs typeface="Arial"/>
                <a:hlinkClick r:id="rId6">
                  <a:extLst>
                    <a:ext uri="{A12FA001-AC4F-418D-AE19-62706E023703}">
                      <ahyp:hlinkClr xmlns:ahyp="http://schemas.microsoft.com/office/drawing/2018/hyperlinkcolor" val="tx"/>
                    </a:ext>
                  </a:extLst>
                </a:hlinkClick>
              </a:rPr>
              <a:t>Working Together to Resolve Professional Differences</a:t>
            </a:r>
            <a:r>
              <a:rPr lang="en-GB" sz="1000">
                <a:effectLst/>
                <a:latin typeface="+mj-lt"/>
                <a:ea typeface="Arial" panose="020B0604020202020204" pitchFamily="34" charset="0"/>
                <a:cs typeface="Arial"/>
              </a:rPr>
              <a:t>, </a:t>
            </a:r>
            <a:r>
              <a:rPr lang="en-GB" sz="1000">
                <a:latin typeface="+mj-lt"/>
                <a:ea typeface="Arial" panose="020B0604020202020204" pitchFamily="34" charset="0"/>
                <a:cs typeface="Arial"/>
              </a:rPr>
              <a:t>or if in relation to Adult Services then</a:t>
            </a:r>
            <a:r>
              <a:rPr lang="en-GB" sz="1000">
                <a:effectLst/>
                <a:latin typeface="+mj-lt"/>
                <a:ea typeface="Arial" panose="020B0604020202020204" pitchFamily="34" charset="0"/>
                <a:cs typeface="Arial"/>
              </a:rPr>
              <a:t> </a:t>
            </a:r>
            <a:r>
              <a:rPr lang="en-GB" sz="1000">
                <a:latin typeface="+mj-lt"/>
                <a:ea typeface="Arial" panose="020B0604020202020204" pitchFamily="34" charset="0"/>
                <a:cs typeface="Arial"/>
              </a:rPr>
              <a:t>use </a:t>
            </a:r>
            <a:r>
              <a:rPr lang="en-GB" sz="1000" dirty="0">
                <a:latin typeface="+mj-lt"/>
                <a:ea typeface="Arial" panose="020B0604020202020204" pitchFamily="34" charset="0"/>
                <a:cs typeface="Arial"/>
                <a:hlinkClick r:id="rId7">
                  <a:extLst>
                    <a:ext uri="{A12FA001-AC4F-418D-AE19-62706E023703}">
                      <ahyp:hlinkClr xmlns:ahyp="http://schemas.microsoft.com/office/drawing/2018/hyperlinkcolor" val="tx"/>
                    </a:ext>
                  </a:extLst>
                </a:hlinkClick>
              </a:rPr>
              <a:t>4LSAB Multi Agency Safeguarding Adults Escalation Protocol</a:t>
            </a:r>
            <a:r>
              <a:rPr lang="en-GB" sz="1000">
                <a:latin typeface="+mj-lt"/>
                <a:ea typeface="Arial" panose="020B0604020202020204" pitchFamily="34" charset="0"/>
                <a:cs typeface="Arial"/>
              </a:rPr>
              <a:t>.</a:t>
            </a:r>
            <a:endParaRPr lang="en-GB" sz="1000">
              <a:effectLst/>
              <a:latin typeface="+mj-lt"/>
              <a:ea typeface="Arial" panose="020B0604020202020204" pitchFamily="34" charset="0"/>
              <a:cs typeface="Arial"/>
            </a:endParaRPr>
          </a:p>
          <a:p>
            <a:pPr marL="76835" algn="just">
              <a:lnSpc>
                <a:spcPct val="107000"/>
              </a:lnSpc>
            </a:pPr>
            <a:endParaRPr lang="en-GB" sz="1000" dirty="0">
              <a:latin typeface="+mj-lt"/>
              <a:ea typeface="Calibri" panose="020F0502020204030204" pitchFamily="34" charset="0"/>
              <a:cs typeface="Arial" panose="020B0604020202020204" pitchFamily="34" charset="0"/>
            </a:endParaRPr>
          </a:p>
          <a:p>
            <a:pPr marL="76835" algn="just">
              <a:lnSpc>
                <a:spcPct val="107000"/>
              </a:lnSpc>
            </a:pPr>
            <a:r>
              <a:rPr lang="en-GB" sz="1200" b="1" kern="1600" dirty="0">
                <a:solidFill>
                  <a:schemeClr val="accent6"/>
                </a:solidFill>
                <a:effectLst/>
                <a:latin typeface="+mj-lt"/>
                <a:ea typeface="Arial" panose="020B0604020202020204" pitchFamily="34" charset="0"/>
                <a:cs typeface="Times New Roman"/>
              </a:rPr>
              <a:t>21 Responding to Allegations and Suspicions of Abuse to Children or</a:t>
            </a:r>
            <a:r>
              <a:rPr lang="en-GB" sz="1200" dirty="0">
                <a:solidFill>
                  <a:schemeClr val="accent6"/>
                </a:solidFill>
                <a:effectLst/>
                <a:latin typeface="+mj-lt"/>
                <a:ea typeface="Arial" panose="020B0604020202020204" pitchFamily="34" charset="0"/>
                <a:cs typeface="Arial"/>
              </a:rPr>
              <a:t> </a:t>
            </a:r>
            <a:r>
              <a:rPr lang="en-GB" sz="1200" b="1" kern="1600" dirty="0">
                <a:solidFill>
                  <a:schemeClr val="accent6"/>
                </a:solidFill>
                <a:effectLst/>
                <a:latin typeface="+mj-lt"/>
                <a:ea typeface="Arial" panose="020B0604020202020204" pitchFamily="34" charset="0"/>
                <a:cs typeface="Times New Roman"/>
              </a:rPr>
              <a:t>adults at risk</a:t>
            </a:r>
            <a:endParaRPr lang="en-GB" sz="1200" dirty="0">
              <a:solidFill>
                <a:schemeClr val="accent6"/>
              </a:solidFill>
              <a:effectLst/>
              <a:latin typeface="+mj-lt"/>
              <a:ea typeface="Calibri" panose="020F0502020204030204" pitchFamily="34" charset="0"/>
              <a:cs typeface="Times New Roman"/>
            </a:endParaRPr>
          </a:p>
        </p:txBody>
      </p:sp>
      <p:sp>
        <p:nvSpPr>
          <p:cNvPr id="2" name="TextBox 1">
            <a:extLst>
              <a:ext uri="{FF2B5EF4-FFF2-40B4-BE49-F238E27FC236}">
                <a16:creationId xmlns:a16="http://schemas.microsoft.com/office/drawing/2014/main" id="{200A4985-E565-E7C5-6F0A-59F9133A191F}"/>
              </a:ext>
            </a:extLst>
          </p:cNvPr>
          <p:cNvSpPr txBox="1"/>
          <p:nvPr/>
        </p:nvSpPr>
        <p:spPr>
          <a:xfrm>
            <a:off x="5299925" y="927333"/>
            <a:ext cx="4392000" cy="5846152"/>
          </a:xfrm>
          <a:prstGeom prst="rect">
            <a:avLst/>
          </a:prstGeom>
          <a:noFill/>
        </p:spPr>
        <p:txBody>
          <a:bodyPr wrap="square" lIns="91440" tIns="45720" rIns="91440" bIns="45720" anchor="t">
            <a:spAutoFit/>
          </a:bodyPr>
          <a:lstStyle/>
          <a:p>
            <a:pPr>
              <a:lnSpc>
                <a:spcPct val="137142"/>
              </a:lnSpc>
            </a:pPr>
            <a:r>
              <a:rPr lang="en-GB" sz="1000" dirty="0">
                <a:effectLst/>
                <a:latin typeface="+mj-lt"/>
                <a:ea typeface="Arial" panose="020B0604020202020204" pitchFamily="34" charset="0"/>
                <a:cs typeface="Arial"/>
              </a:rPr>
              <a:t>21.1</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If a child or adult discloses abuse to you directly you must:</a:t>
            </a:r>
            <a:endParaRPr lang="en-GB" sz="1000">
              <a:effectLst/>
              <a:latin typeface="+mj-lt"/>
              <a:ea typeface="Calibri" panose="020F0502020204030204" pitchFamily="34" charset="0"/>
              <a:cs typeface="Arial"/>
            </a:endParaRPr>
          </a:p>
          <a:p>
            <a:pPr marL="171450" indent="-171450">
              <a:lnSpc>
                <a:spcPct val="140714"/>
              </a:lnSpc>
              <a:buFont typeface="Arial" panose="020B0604020202020204" pitchFamily="34" charset="0"/>
              <a:buChar char="•"/>
            </a:pPr>
            <a:r>
              <a:rPr lang="en-GB" sz="1000" dirty="0">
                <a:latin typeface="+mj-lt"/>
                <a:ea typeface="Arial" panose="020B0604020202020204" pitchFamily="34" charset="0"/>
                <a:cs typeface="Arial"/>
              </a:rPr>
              <a:t>     </a:t>
            </a:r>
            <a:r>
              <a:rPr lang="en-GB" sz="1000" dirty="0">
                <a:effectLst/>
                <a:latin typeface="+mj-lt"/>
                <a:ea typeface="Arial" panose="020B0604020202020204" pitchFamily="34" charset="0"/>
                <a:cs typeface="Arial"/>
              </a:rPr>
              <a:t>Stay calm.</a:t>
            </a:r>
            <a:endParaRPr lang="en-GB" sz="1000" dirty="0">
              <a:effectLst/>
              <a:latin typeface="+mj-lt"/>
              <a:ea typeface="Calibri" panose="020F0502020204030204" pitchFamily="34" charset="0"/>
              <a:cs typeface="Arial"/>
            </a:endParaRPr>
          </a:p>
          <a:p>
            <a:pPr>
              <a:lnSpc>
                <a:spcPct val="10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59435" algn="l"/>
              </a:tabLst>
            </a:pPr>
            <a:r>
              <a:rPr lang="en-GB" sz="1000" dirty="0">
                <a:effectLst/>
                <a:latin typeface="+mj-lt"/>
                <a:ea typeface="Arial" panose="020B0604020202020204" pitchFamily="34" charset="0"/>
                <a:cs typeface="Arial"/>
              </a:rPr>
              <a:t>Listen carefully.</a:t>
            </a:r>
            <a:endParaRPr lang="en-GB" sz="1000" dirty="0">
              <a:effectLst/>
              <a:latin typeface="+mj-lt"/>
              <a:ea typeface="Calibri" panose="020F0502020204030204" pitchFamily="34" charset="0"/>
              <a:cs typeface="Arial"/>
            </a:endParaRPr>
          </a:p>
          <a:p>
            <a:pPr>
              <a:lnSpc>
                <a:spcPct val="15714"/>
              </a:lnSpc>
            </a:pPr>
            <a:endParaRPr lang="en-GB" sz="1000">
              <a:effectLst/>
              <a:latin typeface="+mj-lt"/>
              <a:ea typeface="Calibri" panose="020F0502020204030204" pitchFamily="34" charset="0"/>
              <a:cs typeface="Arial" panose="020B0604020202020204" pitchFamily="34" charset="0"/>
            </a:endParaRPr>
          </a:p>
          <a:p>
            <a:pPr marL="342900" lvl="0" indent="-342900">
              <a:lnSpc>
                <a:spcPct val="100000"/>
              </a:lnSpc>
              <a:buFont typeface="Arial" panose="020B0604020202020204" pitchFamily="34" charset="0"/>
              <a:buChar char="•"/>
              <a:tabLst>
                <a:tab pos="564515" algn="l"/>
              </a:tabLst>
            </a:pPr>
            <a:r>
              <a:rPr lang="en-GB" sz="1000" dirty="0">
                <a:effectLst/>
                <a:latin typeface="+mj-lt"/>
                <a:ea typeface="Arial" panose="020B0604020202020204" pitchFamily="34" charset="0"/>
                <a:cs typeface="Arial"/>
              </a:rPr>
              <a:t>Find an appropriate, early opportunity to explain that it is likely that the information will need to be shared. Do not promise to keep secrets.</a:t>
            </a:r>
            <a:endParaRPr lang="en-GB" sz="1000" dirty="0">
              <a:effectLst/>
              <a:latin typeface="+mj-lt"/>
              <a:ea typeface="Calibri" panose="020F0502020204030204" pitchFamily="34" charset="0"/>
              <a:cs typeface="Arial"/>
            </a:endParaRPr>
          </a:p>
          <a:p>
            <a:pPr>
              <a:lnSpc>
                <a:spcPct val="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59435" algn="l"/>
              </a:tabLst>
            </a:pPr>
            <a:r>
              <a:rPr lang="en-GB" sz="1000" dirty="0">
                <a:effectLst/>
                <a:latin typeface="+mj-lt"/>
                <a:ea typeface="Arial" panose="020B0604020202020204" pitchFamily="34" charset="0"/>
                <a:cs typeface="Arial"/>
              </a:rPr>
              <a:t>Allow the child/ adult to talk and at their own pace and in their own words.</a:t>
            </a:r>
            <a:endParaRPr lang="en-GB" sz="1000" dirty="0">
              <a:effectLst/>
              <a:latin typeface="+mj-lt"/>
              <a:ea typeface="Calibri" panose="020F0502020204030204" pitchFamily="34" charset="0"/>
              <a:cs typeface="Arial"/>
            </a:endParaRPr>
          </a:p>
          <a:p>
            <a:pPr>
              <a:lnSpc>
                <a:spcPct val="14285"/>
              </a:lnSpc>
            </a:pPr>
            <a:endParaRPr lang="en-GB" sz="1000">
              <a:effectLst/>
              <a:latin typeface="+mj-lt"/>
              <a:ea typeface="Calibri" panose="020F0502020204030204" pitchFamily="34" charset="0"/>
              <a:cs typeface="Arial" panose="020B0604020202020204" pitchFamily="34" charset="0"/>
            </a:endParaRPr>
          </a:p>
          <a:p>
            <a:pPr marL="342900" lvl="0" indent="-342900">
              <a:lnSpc>
                <a:spcPct val="101000"/>
              </a:lnSpc>
              <a:buFont typeface="Arial" panose="020B0604020202020204" pitchFamily="34" charset="0"/>
              <a:buChar char="•"/>
              <a:tabLst>
                <a:tab pos="564515" algn="l"/>
              </a:tabLst>
            </a:pPr>
            <a:r>
              <a:rPr lang="en-GB" sz="1000" dirty="0">
                <a:effectLst/>
                <a:latin typeface="+mj-lt"/>
                <a:ea typeface="Arial" panose="020B0604020202020204" pitchFamily="34" charset="0"/>
                <a:cs typeface="Arial"/>
              </a:rPr>
              <a:t>Ask questions for clarification only and always use open questions that cannot lead.</a:t>
            </a:r>
            <a:endParaRPr lang="en-GB" sz="1000" dirty="0">
              <a:effectLst/>
              <a:latin typeface="+mj-lt"/>
              <a:ea typeface="Calibri" panose="020F0502020204030204" pitchFamily="34" charset="0"/>
              <a:cs typeface="Arial"/>
            </a:endParaRPr>
          </a:p>
          <a:p>
            <a:pPr>
              <a:lnSpc>
                <a:spcPct val="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59435" algn="l"/>
              </a:tabLst>
            </a:pPr>
            <a:r>
              <a:rPr lang="en-GB" sz="1000" dirty="0">
                <a:effectLst/>
                <a:latin typeface="+mj-lt"/>
                <a:ea typeface="Arial" panose="020B0604020202020204" pitchFamily="34" charset="0"/>
                <a:cs typeface="Arial"/>
              </a:rPr>
              <a:t>Reassure the child/ adult that they have done the right thing in telling you.</a:t>
            </a:r>
            <a:endParaRPr lang="en-GB" sz="1000" dirty="0">
              <a:effectLst/>
              <a:latin typeface="+mj-lt"/>
              <a:ea typeface="Calibri" panose="020F0502020204030204" pitchFamily="34" charset="0"/>
              <a:cs typeface="Arial"/>
            </a:endParaRPr>
          </a:p>
          <a:p>
            <a:pPr>
              <a:lnSpc>
                <a:spcPct val="9285"/>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59435" algn="l"/>
              </a:tabLst>
            </a:pPr>
            <a:r>
              <a:rPr lang="en-GB" sz="1000" dirty="0">
                <a:effectLst/>
                <a:latin typeface="+mj-lt"/>
                <a:ea typeface="Arial" panose="020B0604020202020204" pitchFamily="34" charset="0"/>
                <a:cs typeface="Arial"/>
              </a:rPr>
              <a:t>Tell them what you will do next and with whom the information will be shared.</a:t>
            </a:r>
            <a:endParaRPr lang="en-GB" sz="1000" dirty="0">
              <a:effectLst/>
              <a:latin typeface="+mj-lt"/>
              <a:ea typeface="Calibri" panose="020F0502020204030204" pitchFamily="34" charset="0"/>
              <a:cs typeface="Arial"/>
            </a:endParaRPr>
          </a:p>
          <a:p>
            <a:pPr>
              <a:lnSpc>
                <a:spcPct val="14285"/>
              </a:lnSpc>
            </a:pPr>
            <a:endParaRPr lang="en-GB" sz="1000">
              <a:effectLst/>
              <a:latin typeface="+mj-lt"/>
              <a:ea typeface="Calibri" panose="020F0502020204030204" pitchFamily="34" charset="0"/>
              <a:cs typeface="Arial" panose="020B0604020202020204" pitchFamily="34" charset="0"/>
            </a:endParaRPr>
          </a:p>
          <a:p>
            <a:pPr marL="342900" lvl="0" indent="-342900" algn="just">
              <a:lnSpc>
                <a:spcPct val="101000"/>
              </a:lnSpc>
              <a:buFont typeface="Arial" panose="020B0604020202020204" pitchFamily="34" charset="0"/>
              <a:buChar char="•"/>
              <a:tabLst>
                <a:tab pos="564515" algn="l"/>
              </a:tabLst>
            </a:pPr>
            <a:r>
              <a:rPr lang="en-GB" sz="1000" dirty="0">
                <a:effectLst/>
                <a:latin typeface="+mj-lt"/>
                <a:ea typeface="Arial" panose="020B0604020202020204" pitchFamily="34" charset="0"/>
                <a:cs typeface="Arial"/>
              </a:rPr>
              <a:t>Record in writing what was said using the child’s/ adults’ own words as soon as possible. Note the date and time, any names mentioned and to whom the information was given. Ensure that this record is signed and dated.</a:t>
            </a:r>
            <a:endParaRPr lang="en-GB" sz="1000" dirty="0">
              <a:effectLst/>
              <a:latin typeface="+mj-lt"/>
              <a:ea typeface="Calibri" panose="020F0502020204030204" pitchFamily="34" charset="0"/>
              <a:cs typeface="Arial"/>
            </a:endParaRPr>
          </a:p>
          <a:p>
            <a:pPr>
              <a:lnSpc>
                <a:spcPct val="2142"/>
              </a:lnSpc>
            </a:pPr>
            <a:endParaRPr lang="en-GB" sz="1000">
              <a:effectLst/>
              <a:latin typeface="+mj-lt"/>
              <a:ea typeface="Calibri" panose="020F0502020204030204" pitchFamily="34" charset="0"/>
              <a:cs typeface="Arial" panose="020B0604020202020204" pitchFamily="34" charset="0"/>
            </a:endParaRPr>
          </a:p>
          <a:p>
            <a:pPr marL="342900" lvl="0" indent="-342900" algn="just">
              <a:lnSpc>
                <a:spcPct val="101000"/>
              </a:lnSpc>
              <a:buFont typeface="Arial" panose="020B0604020202020204" pitchFamily="34" charset="0"/>
              <a:buChar char="•"/>
              <a:tabLst>
                <a:tab pos="564515" algn="l"/>
              </a:tabLst>
            </a:pPr>
            <a:r>
              <a:rPr lang="en-GB" sz="1000" dirty="0">
                <a:effectLst/>
                <a:latin typeface="+mj-lt"/>
                <a:ea typeface="Arial" panose="020B0604020202020204" pitchFamily="34" charset="0"/>
                <a:cs typeface="Arial"/>
              </a:rPr>
              <a:t>Relay this information as soon as possible to the Safeguarding Lead, your line manager or Head of Service.</a:t>
            </a:r>
            <a:endParaRPr lang="en-GB" sz="1000" dirty="0">
              <a:effectLst/>
              <a:latin typeface="+mj-lt"/>
              <a:ea typeface="Calibri" panose="020F0502020204030204" pitchFamily="34" charset="0"/>
              <a:cs typeface="Arial"/>
            </a:endParaRPr>
          </a:p>
          <a:p>
            <a:pPr>
              <a:lnSpc>
                <a:spcPct val="714"/>
              </a:lnSpc>
            </a:pPr>
            <a:endParaRPr lang="en-GB" sz="1000">
              <a:effectLst/>
              <a:latin typeface="+mj-lt"/>
              <a:ea typeface="Calibri" panose="020F0502020204030204" pitchFamily="34" charset="0"/>
              <a:cs typeface="Arial" panose="020B0604020202020204" pitchFamily="34" charset="0"/>
            </a:endParaRPr>
          </a:p>
          <a:p>
            <a:pPr marL="342900" lvl="0" indent="-342900" algn="just">
              <a:lnSpc>
                <a:spcPct val="107000"/>
              </a:lnSpc>
              <a:buFont typeface="Arial" panose="020B0604020202020204" pitchFamily="34" charset="0"/>
              <a:buChar char="•"/>
              <a:tabLst>
                <a:tab pos="564515" algn="l"/>
              </a:tabLst>
            </a:pPr>
            <a:r>
              <a:rPr lang="en-GB" sz="1000" dirty="0">
                <a:effectLst/>
                <a:latin typeface="+mj-lt"/>
                <a:ea typeface="Arial" panose="020B0604020202020204" pitchFamily="34" charset="0"/>
                <a:cs typeface="Arial"/>
              </a:rPr>
              <a:t>All electronic concern forms for Children’s or Adult Services should be saved and sent to </a:t>
            </a:r>
            <a:r>
              <a:rPr lang="en-GB" sz="1000" u="sng" dirty="0">
                <a:solidFill>
                  <a:srgbClr val="0563C1"/>
                </a:solidFill>
                <a:latin typeface="+mj-lt"/>
                <a:ea typeface="Arial" panose="020B0604020202020204" pitchFamily="34" charset="0"/>
                <a:cs typeface="Arial"/>
                <a:hlinkClick r:id="rId8"/>
              </a:rPr>
              <a:t>Safeguarding</a:t>
            </a:r>
            <a:r>
              <a:rPr lang="en-GB" sz="1000" u="sng" dirty="0">
                <a:solidFill>
                  <a:srgbClr val="0563C1"/>
                </a:solidFill>
                <a:effectLst/>
                <a:latin typeface="+mj-lt"/>
                <a:ea typeface="Arial" panose="020B0604020202020204" pitchFamily="34" charset="0"/>
                <a:cs typeface="Arial"/>
                <a:hlinkClick r:id="rId8"/>
              </a:rPr>
              <a:t>@easthants.gov.uk</a:t>
            </a:r>
            <a:r>
              <a:rPr lang="en-GB" sz="1000" dirty="0">
                <a:effectLst/>
                <a:latin typeface="+mj-lt"/>
                <a:ea typeface="Arial" panose="020B0604020202020204" pitchFamily="34" charset="0"/>
                <a:cs typeface="Arial"/>
              </a:rPr>
              <a:t>. Alternatively, reports can be made using the </a:t>
            </a:r>
            <a:r>
              <a:rPr lang="en-GB" sz="1000" u="sng" dirty="0">
                <a:solidFill>
                  <a:srgbClr val="0563C1"/>
                </a:solidFill>
                <a:effectLst/>
                <a:latin typeface="+mj-lt"/>
                <a:ea typeface="Arial" panose="020B0604020202020204" pitchFamily="34" charset="0"/>
                <a:cs typeface="Arial"/>
                <a:hlinkClick r:id="rId9"/>
              </a:rPr>
              <a:t>Safeguarding Child Concern Form</a:t>
            </a:r>
            <a:r>
              <a:rPr lang="en-GB" sz="1000" dirty="0">
                <a:effectLst/>
                <a:latin typeface="+mj-lt"/>
                <a:ea typeface="Arial" panose="020B0604020202020204" pitchFamily="34" charset="0"/>
                <a:cs typeface="Arial"/>
              </a:rPr>
              <a:t>, or </a:t>
            </a:r>
            <a:r>
              <a:rPr lang="en-GB" sz="1000" u="sng" dirty="0">
                <a:solidFill>
                  <a:srgbClr val="0563C1"/>
                </a:solidFill>
                <a:effectLst/>
                <a:latin typeface="+mj-lt"/>
                <a:ea typeface="Arial" panose="020B0604020202020204" pitchFamily="34" charset="0"/>
                <a:cs typeface="Arial"/>
                <a:hlinkClick r:id="rId10"/>
              </a:rPr>
              <a:t>Safeguarding Adult Concern Form</a:t>
            </a:r>
            <a:r>
              <a:rPr lang="en-GB" sz="1000" dirty="0">
                <a:effectLst/>
                <a:latin typeface="+mj-lt"/>
                <a:ea typeface="Arial" panose="020B0604020202020204" pitchFamily="34" charset="0"/>
                <a:cs typeface="Arial"/>
              </a:rPr>
              <a:t>.</a:t>
            </a:r>
          </a:p>
          <a:p>
            <a:pPr marL="342900" lvl="0" indent="-342900" algn="just">
              <a:lnSpc>
                <a:spcPct val="107000"/>
              </a:lnSpc>
              <a:buFont typeface="Arial" panose="020B0604020202020204" pitchFamily="34" charset="0"/>
              <a:buChar char="•"/>
              <a:tabLst>
                <a:tab pos="564515" algn="l"/>
              </a:tabLst>
            </a:pPr>
            <a:endParaRPr lang="en-GB" sz="1000">
              <a:effectLst/>
              <a:latin typeface="+mj-lt"/>
              <a:ea typeface="Arial" panose="020B0604020202020204" pitchFamily="34" charset="0"/>
              <a:cs typeface="Arial" panose="020B0604020202020204" pitchFamily="34" charset="0"/>
            </a:endParaRPr>
          </a:p>
          <a:p>
            <a:pPr marL="76835">
              <a:lnSpc>
                <a:spcPct val="120000"/>
              </a:lnSpc>
            </a:pPr>
            <a:r>
              <a:rPr lang="en-GB" sz="1000" dirty="0">
                <a:effectLst/>
                <a:latin typeface="+mj-lt"/>
                <a:ea typeface="Arial" panose="020B0604020202020204" pitchFamily="34" charset="0"/>
                <a:cs typeface="Arial"/>
              </a:rPr>
              <a:t>21.2</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Remember that it is important that everyone at EHDC is aware that</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the person who first encounters a case of alleged or suspected abuse is </a:t>
            </a:r>
            <a:r>
              <a:rPr lang="en-GB" sz="1000" b="1" dirty="0">
                <a:effectLst/>
                <a:latin typeface="+mj-lt"/>
                <a:ea typeface="Arial" panose="020B0604020202020204" pitchFamily="34" charset="0"/>
                <a:cs typeface="Arial"/>
              </a:rPr>
              <a:t>not</a:t>
            </a:r>
            <a:r>
              <a:rPr lang="en-GB" sz="1000" dirty="0">
                <a:effectLst/>
                <a:latin typeface="+mj-lt"/>
                <a:ea typeface="Arial" panose="020B0604020202020204" pitchFamily="34" charset="0"/>
                <a:cs typeface="Arial"/>
              </a:rPr>
              <a:t> responsible for deciding whether abuse has occurred. This is the task of the professional agencies following a referral to them.</a:t>
            </a:r>
            <a:endParaRPr lang="en-GB" sz="1000" dirty="0">
              <a:effectLst/>
              <a:latin typeface="+mj-lt"/>
              <a:ea typeface="Calibri" panose="020F0502020204030204" pitchFamily="34" charset="0"/>
              <a:cs typeface="Arial"/>
            </a:endParaRPr>
          </a:p>
          <a:p>
            <a:pPr marL="76835">
              <a:lnSpc>
                <a:spcPct val="120000"/>
              </a:lnSpc>
            </a:pPr>
            <a:r>
              <a:rPr lang="en-GB" sz="1000" b="1" dirty="0">
                <a:effectLst/>
                <a:latin typeface="+mj-lt"/>
                <a:ea typeface="Arial" panose="020B0604020202020204" pitchFamily="34" charset="0"/>
                <a:cs typeface="Arial"/>
              </a:rPr>
              <a:t>If you think a child or an adult at risk is in immediate danger, then always contact the Police on 999. Report your actions to your line manager and Safeguarding Lead.</a:t>
            </a:r>
            <a:endParaRPr lang="en-GB" sz="1000" dirty="0">
              <a:effectLst/>
              <a:latin typeface="+mj-lt"/>
              <a:ea typeface="Calibri" panose="020F0502020204030204" pitchFamily="34" charset="0"/>
              <a:cs typeface="Arial"/>
            </a:endParaRPr>
          </a:p>
          <a:p>
            <a:pPr marL="76835">
              <a:lnSpc>
                <a:spcPct val="120000"/>
              </a:lnSpc>
            </a:pPr>
            <a:endParaRPr lang="en-GB" sz="1000">
              <a:effectLst/>
              <a:latin typeface="+mj-l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7858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3A0C9EA-5D7D-9A37-C5A3-D20A4058FB80}"/>
              </a:ext>
            </a:extLst>
          </p:cNvPr>
          <p:cNvSpPr txBox="1"/>
          <p:nvPr/>
        </p:nvSpPr>
        <p:spPr>
          <a:xfrm>
            <a:off x="662234" y="586028"/>
            <a:ext cx="4392000" cy="6128922"/>
          </a:xfrm>
          <a:prstGeom prst="rect">
            <a:avLst/>
          </a:prstGeom>
          <a:noFill/>
        </p:spPr>
        <p:txBody>
          <a:bodyPr wrap="square" lIns="91440" tIns="45720" rIns="91440" bIns="45720" anchor="t">
            <a:spAutoFit/>
          </a:bodyPr>
          <a:lstStyle/>
          <a:p>
            <a:pPr lvl="0"/>
            <a:r>
              <a:rPr lang="en-GB" sz="1200" b="1" kern="1600" dirty="0">
                <a:solidFill>
                  <a:schemeClr val="accent6"/>
                </a:solidFill>
                <a:effectLst/>
                <a:ea typeface="Arial" panose="020B0604020202020204" pitchFamily="34" charset="0"/>
                <a:cs typeface="Times New Roman"/>
              </a:rPr>
              <a:t>22. Responding to Suspicions That an Employee, or Member May Be</a:t>
            </a:r>
            <a:r>
              <a:rPr lang="en-GB" sz="1200" dirty="0">
                <a:solidFill>
                  <a:schemeClr val="accent6"/>
                </a:solidFill>
                <a:effectLst/>
                <a:ea typeface="Arial" panose="020B0604020202020204" pitchFamily="34" charset="0"/>
                <a:cs typeface="Arial"/>
              </a:rPr>
              <a:t> </a:t>
            </a:r>
            <a:r>
              <a:rPr lang="en-GB" sz="1200" b="1" kern="1600" dirty="0">
                <a:solidFill>
                  <a:schemeClr val="accent6"/>
                </a:solidFill>
                <a:effectLst/>
                <a:ea typeface="Arial" panose="020B0604020202020204" pitchFamily="34" charset="0"/>
                <a:cs typeface="Times New Roman"/>
              </a:rPr>
              <a:t>Abusing a Child or Adult at risk or Not Following the Code of Conduct and Good Practice.</a:t>
            </a:r>
            <a:endParaRPr lang="en-GB" sz="1200">
              <a:solidFill>
                <a:schemeClr val="accent6"/>
              </a:solidFill>
              <a:effectLst/>
              <a:ea typeface="Calibri" panose="020F0502020204030204" pitchFamily="34" charset="0"/>
              <a:cs typeface="Arial" panose="020B0604020202020204" pitchFamily="34" charset="0"/>
            </a:endParaRPr>
          </a:p>
          <a:p>
            <a:pPr>
              <a:lnSpc>
                <a:spcPct val="142857"/>
              </a:lnSpc>
            </a:pPr>
            <a:endParaRPr lang="en-GB" sz="1000">
              <a:effectLst/>
              <a:ea typeface="Calibri" panose="020F0502020204030204" pitchFamily="34" charset="0"/>
              <a:cs typeface="Arial" panose="020B0604020202020204" pitchFamily="34" charset="0"/>
            </a:endParaRPr>
          </a:p>
          <a:p>
            <a:pPr marL="5080" algn="just">
              <a:lnSpc>
                <a:spcPct val="103000"/>
              </a:lnSpc>
            </a:pPr>
            <a:r>
              <a:rPr lang="en-GB" sz="1000" dirty="0">
                <a:effectLst/>
                <a:ea typeface="Arial" panose="020B0604020202020204" pitchFamily="34" charset="0"/>
                <a:cs typeface="Arial"/>
              </a:rPr>
              <a:t>22.1</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Any employee, or member who suspects that a colleague, or member may be abusing</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children/ adults at risk or in any way behaving inappropriately, should act on their suspicions. Action should also be taken if it is felt that colleagues are not following the codes of conduct set out in this document. This action will serve not only to protect children/ or adults at risk but also colleagues from false accusations.</a:t>
            </a:r>
            <a:endParaRPr lang="en-GB" sz="1000">
              <a:effectLst/>
              <a:ea typeface="Calibri" panose="020F0502020204030204" pitchFamily="34" charset="0"/>
              <a:cs typeface="Arial" panose="020B0604020202020204" pitchFamily="34" charset="0"/>
            </a:endParaRPr>
          </a:p>
          <a:p>
            <a:pPr>
              <a:lnSpc>
                <a:spcPct val="172857"/>
              </a:lnSpc>
            </a:pPr>
            <a:endParaRPr lang="en-GB" sz="1000">
              <a:effectLs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ea typeface="Arial" panose="020B0604020202020204" pitchFamily="34" charset="0"/>
                <a:cs typeface="Arial"/>
              </a:rPr>
              <a:t>Write down the details of the incident following the guidelines in this policy.</a:t>
            </a:r>
            <a:endParaRPr lang="en-GB" sz="1000">
              <a:effectLst/>
              <a:ea typeface="Calibri" panose="020F0502020204030204" pitchFamily="34" charset="0"/>
              <a:cs typeface="Arial" panose="020B0604020202020204" pitchFamily="34" charset="0"/>
            </a:endParaRPr>
          </a:p>
          <a:p>
            <a:pPr>
              <a:lnSpc>
                <a:spcPct val="9285"/>
              </a:lnSpc>
            </a:pPr>
            <a:endParaRPr lang="en-GB" sz="1000">
              <a:effectLs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87680" algn="l"/>
              </a:tabLst>
            </a:pPr>
            <a:r>
              <a:rPr lang="en-GB" sz="1000" dirty="0">
                <a:effectLst/>
                <a:ea typeface="Arial" panose="020B0604020202020204" pitchFamily="34" charset="0"/>
                <a:cs typeface="Arial"/>
              </a:rPr>
              <a:t>Pass this report to your manager at the earliest opportunity.</a:t>
            </a:r>
            <a:endParaRPr lang="en-GB" sz="1000">
              <a:effectLst/>
              <a:ea typeface="Calibri" panose="020F0502020204030204" pitchFamily="34" charset="0"/>
              <a:cs typeface="Arial" panose="020B0604020202020204" pitchFamily="34" charset="0"/>
            </a:endParaRPr>
          </a:p>
          <a:p>
            <a:pPr>
              <a:lnSpc>
                <a:spcPct val="9285"/>
              </a:lnSpc>
            </a:pPr>
            <a:endParaRPr lang="en-GB" sz="1000">
              <a:effectLst/>
              <a:ea typeface="Calibri" panose="020F0502020204030204" pitchFamily="34" charset="0"/>
              <a:cs typeface="Arial" panose="020B0604020202020204" pitchFamily="34" charset="0"/>
            </a:endParaRPr>
          </a:p>
          <a:p>
            <a:pPr marL="342900" marR="114300" lvl="0" indent="-342900">
              <a:lnSpc>
                <a:spcPct val="103000"/>
              </a:lnSpc>
              <a:spcAft>
                <a:spcPts val="0"/>
              </a:spcAft>
              <a:buFont typeface="Arial" panose="020B0604020202020204" pitchFamily="34" charset="0"/>
              <a:buChar char="•"/>
              <a:tabLst>
                <a:tab pos="492760" algn="l"/>
              </a:tabLst>
            </a:pPr>
            <a:r>
              <a:rPr lang="en-GB" sz="1000" dirty="0">
                <a:effectLst/>
                <a:ea typeface="Arial" panose="020B0604020202020204" pitchFamily="34" charset="0"/>
                <a:cs typeface="Arial"/>
              </a:rPr>
              <a:t>The manager should then take appropriate action to ensure the safety of the child/ adult and of any other child/adult who may be at risk.</a:t>
            </a:r>
            <a:endParaRPr lang="en-GB" sz="1000">
              <a:effectLst/>
              <a:ea typeface="Calibri" panose="020F0502020204030204" pitchFamily="34" charset="0"/>
              <a:cs typeface="Arial" panose="020B0604020202020204" pitchFamily="34" charset="0"/>
            </a:endParaRPr>
          </a:p>
          <a:p>
            <a:pPr>
              <a:lnSpc>
                <a:spcPct val="1428"/>
              </a:lnSpc>
            </a:pPr>
            <a:endParaRPr lang="en-GB" sz="1000">
              <a:effectLst/>
              <a:ea typeface="Calibri" panose="020F0502020204030204" pitchFamily="34" charset="0"/>
              <a:cs typeface="Arial" panose="020B0604020202020204" pitchFamily="34" charset="0"/>
            </a:endParaRPr>
          </a:p>
          <a:p>
            <a:pPr marL="342900" indent="-342900" algn="just">
              <a:lnSpc>
                <a:spcPct val="101000"/>
              </a:lnSpc>
              <a:buFont typeface="Arial" panose="020B0604020202020204" pitchFamily="34" charset="0"/>
              <a:buChar char="•"/>
              <a:tabLst>
                <a:tab pos="492760" algn="l"/>
              </a:tabLst>
            </a:pPr>
            <a:r>
              <a:rPr lang="en-GB" sz="1000" dirty="0">
                <a:effectLst/>
                <a:ea typeface="Arial" panose="020B0604020202020204" pitchFamily="34" charset="0"/>
                <a:cs typeface="Arial"/>
              </a:rPr>
              <a:t>The matter should then be discussed with the Monitoring Officer and if necessary, the Safeguarding Lead and HR, who will then consider whether the matter is an issue relating to poor practice or to child / adult abuse.  </a:t>
            </a:r>
          </a:p>
          <a:p>
            <a:pPr marL="342900" indent="-342900" algn="just">
              <a:lnSpc>
                <a:spcPct val="101000"/>
              </a:lnSpc>
              <a:buFont typeface="Arial" panose="020B0604020202020204" pitchFamily="34" charset="0"/>
              <a:buChar char="•"/>
              <a:tabLst>
                <a:tab pos="492760" algn="l"/>
              </a:tabLst>
            </a:pPr>
            <a:r>
              <a:rPr lang="en-GB" sz="1000" dirty="0">
                <a:solidFill>
                  <a:srgbClr val="242424"/>
                </a:solidFill>
                <a:latin typeface="+mj-lt"/>
                <a:cs typeface="Arial"/>
              </a:rPr>
              <a:t>The following guidance relating to allegations can also be referred to for children: </a:t>
            </a:r>
            <a:r>
              <a:rPr lang="en-GB" sz="1000" dirty="0">
                <a:solidFill>
                  <a:srgbClr val="242424"/>
                </a:solidFill>
                <a:latin typeface="+mj-lt"/>
                <a:cs typeface="Arial"/>
                <a:hlinkClick r:id="rId2"/>
              </a:rPr>
              <a:t>HIPS Allegations Against Staff or Volunteers</a:t>
            </a:r>
            <a:r>
              <a:rPr lang="en-GB" sz="1000" dirty="0">
                <a:solidFill>
                  <a:srgbClr val="242424"/>
                </a:solidFill>
                <a:latin typeface="+mj-lt"/>
                <a:cs typeface="Arial"/>
              </a:rPr>
              <a:t> or for adults at risk: </a:t>
            </a:r>
            <a:r>
              <a:rPr lang="en-GB" sz="1000" dirty="0">
                <a:solidFill>
                  <a:srgbClr val="242424"/>
                </a:solidFill>
                <a:latin typeface="+mj-lt"/>
                <a:cs typeface="Arial"/>
                <a:hlinkClick r:id="rId3"/>
              </a:rPr>
              <a:t>4LSAB Multi Agency Framework for Managing Allegations Against People in a Position of Trust</a:t>
            </a:r>
            <a:r>
              <a:rPr lang="en-GB" sz="1000" dirty="0">
                <a:solidFill>
                  <a:srgbClr val="242424"/>
                </a:solidFill>
                <a:latin typeface="+mj-lt"/>
                <a:cs typeface="Arial"/>
              </a:rPr>
              <a:t> </a:t>
            </a:r>
            <a:endParaRPr lang="en-GB" sz="1000" dirty="0">
              <a:solidFill>
                <a:srgbClr val="242424"/>
              </a:solidFill>
              <a:cs typeface="Arial"/>
            </a:endParaRPr>
          </a:p>
          <a:p>
            <a:pPr marL="342900" indent="-342900" algn="just">
              <a:lnSpc>
                <a:spcPct val="101000"/>
              </a:lnSpc>
              <a:buFont typeface="Arial" panose="020B0604020202020204" pitchFamily="34" charset="0"/>
              <a:buChar char="•"/>
              <a:tabLst>
                <a:tab pos="492760" algn="l"/>
              </a:tabLst>
            </a:pPr>
            <a:endParaRPr lang="en-GB" sz="1000" dirty="0">
              <a:solidFill>
                <a:srgbClr val="242424"/>
              </a:solidFill>
              <a:ea typeface="Arial" panose="020B0604020202020204" pitchFamily="34" charset="0"/>
              <a:cs typeface="Arial"/>
            </a:endParaRPr>
          </a:p>
          <a:p>
            <a:pPr marL="342900" lvl="0" indent="-342900" algn="just">
              <a:lnSpc>
                <a:spcPct val="104000"/>
              </a:lnSpc>
              <a:buFont typeface="Arial" panose="020B0604020202020204" pitchFamily="34" charset="0"/>
              <a:buChar char="•"/>
              <a:tabLst>
                <a:tab pos="492760" algn="l"/>
              </a:tabLst>
            </a:pPr>
            <a:r>
              <a:rPr lang="en-GB" sz="1000" dirty="0">
                <a:effectLst/>
                <a:ea typeface="Arial" panose="020B0604020202020204" pitchFamily="34" charset="0"/>
                <a:cs typeface="Arial"/>
              </a:rPr>
              <a:t>If the matter relates to poor practice, procedures relating to misconduct should be followed. If the matter relates to child / adult abuse the matter should be referred to Children or Adult Services who may involve the Police, and the employee suspended pending the outcome of an internal investigation into the allegations. </a:t>
            </a:r>
            <a:endParaRPr lang="en-GB" sz="1000">
              <a:effectLst/>
              <a:ea typeface="Calibri" panose="020F0502020204030204" pitchFamily="34" charset="0"/>
              <a:cs typeface="Arial" panose="020B0604020202020204" pitchFamily="34" charset="0"/>
            </a:endParaRPr>
          </a:p>
          <a:p>
            <a:pPr>
              <a:lnSpc>
                <a:spcPct val="158571"/>
              </a:lnSpc>
            </a:pPr>
            <a:endParaRPr lang="en-GB" sz="1000">
              <a:effectLst/>
              <a:ea typeface="Calibri" panose="020F0502020204030204" pitchFamily="34" charset="0"/>
              <a:cs typeface="Arial" panose="020B0604020202020204" pitchFamily="34" charset="0"/>
            </a:endParaRPr>
          </a:p>
          <a:p>
            <a:pPr marL="5080" algn="just">
              <a:lnSpc>
                <a:spcPct val="105000"/>
              </a:lnSpc>
            </a:pPr>
            <a:r>
              <a:rPr lang="en-GB" sz="1000" dirty="0">
                <a:effectLst/>
                <a:ea typeface="Arial" panose="020B0604020202020204" pitchFamily="34" charset="0"/>
                <a:cs typeface="Arial"/>
              </a:rPr>
              <a:t>22.2</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EHDC acknowledges that this is an extremely sensitive issue and</a:t>
            </a:r>
            <a:r>
              <a:rPr lang="en-GB" sz="1000" b="1" dirty="0">
                <a:effectLst/>
                <a:ea typeface="Arial" panose="020B0604020202020204" pitchFamily="34" charset="0"/>
                <a:cs typeface="Arial"/>
              </a:rPr>
              <a:t> </a:t>
            </a:r>
            <a:r>
              <a:rPr lang="en-GB" sz="1000" dirty="0">
                <a:effectLst/>
                <a:ea typeface="Arial" panose="020B0604020202020204" pitchFamily="34" charset="0"/>
                <a:cs typeface="Arial"/>
              </a:rPr>
              <a:t>assures all employees and persons working on its behalf that it will fully support and protect anyone, who in good faith, reports a concern that a colleague is, or may be, abusing a child or adult</a:t>
            </a:r>
            <a:r>
              <a:rPr lang="en-GB" sz="1000" dirty="0">
                <a:ea typeface="Arial" panose="020B0604020202020204" pitchFamily="34" charset="0"/>
                <a:cs typeface="Arial"/>
              </a:rPr>
              <a:t> at risk.</a:t>
            </a:r>
            <a:endParaRPr lang="en-GB" sz="1000">
              <a:effectLst/>
              <a:ea typeface="Calibri" panose="020F0502020204030204" pitchFamily="34" charset="0"/>
              <a:cs typeface="Arial" panose="020B0604020202020204" pitchFamily="34" charset="0"/>
            </a:endParaRPr>
          </a:p>
        </p:txBody>
      </p:sp>
      <p:sp>
        <p:nvSpPr>
          <p:cNvPr id="7" name="TextBox 6">
            <a:extLst>
              <a:ext uri="{FF2B5EF4-FFF2-40B4-BE49-F238E27FC236}">
                <a16:creationId xmlns:a16="http://schemas.microsoft.com/office/drawing/2014/main" id="{D22F8829-F284-868B-F1C5-655BD1B36873}"/>
              </a:ext>
            </a:extLst>
          </p:cNvPr>
          <p:cNvSpPr txBox="1"/>
          <p:nvPr/>
        </p:nvSpPr>
        <p:spPr>
          <a:xfrm>
            <a:off x="5366209" y="586028"/>
            <a:ext cx="4392000" cy="5498749"/>
          </a:xfrm>
          <a:prstGeom prst="rect">
            <a:avLst/>
          </a:prstGeom>
          <a:noFill/>
        </p:spPr>
        <p:txBody>
          <a:bodyPr wrap="square" lIns="91440" tIns="45720" rIns="91440" bIns="45720" anchor="t">
            <a:spAutoFit/>
          </a:bodyPr>
          <a:lstStyle/>
          <a:p>
            <a:pPr>
              <a:spcBef>
                <a:spcPts val="1200"/>
              </a:spcBef>
              <a:spcAft>
                <a:spcPts val="300"/>
              </a:spcAft>
            </a:pPr>
            <a:r>
              <a:rPr lang="en-GB" sz="1200" b="1" kern="1600">
                <a:solidFill>
                  <a:schemeClr val="accent6"/>
                </a:solidFill>
                <a:effectLst/>
                <a:latin typeface="+mj-lt"/>
                <a:ea typeface="Arial" panose="020B0604020202020204" pitchFamily="34" charset="0"/>
                <a:cs typeface="Times New Roman" panose="02020603050405020304" pitchFamily="18" charset="0"/>
              </a:rPr>
              <a:t>23. Safeguarding Code of Conduct and Good Practice</a:t>
            </a:r>
            <a:endParaRPr lang="en-GB" sz="1200" b="1" kern="1600">
              <a:solidFill>
                <a:schemeClr val="accent6"/>
              </a:solidFill>
              <a:effectLst/>
              <a:latin typeface="+mj-lt"/>
              <a:ea typeface="Times New Roman" panose="02020603050405020304" pitchFamily="18" charset="0"/>
              <a:cs typeface="Times New Roman" panose="02020603050405020304" pitchFamily="18" charset="0"/>
            </a:endParaRPr>
          </a:p>
          <a:p>
            <a:pPr>
              <a:lnSpc>
                <a:spcPct val="210714"/>
              </a:lnSpc>
            </a:pPr>
            <a:endParaRPr lang="en-GB" sz="1200" b="1">
              <a:solidFill>
                <a:schemeClr val="accent6"/>
              </a:solidFill>
              <a:effectLst/>
              <a:latin typeface="+mj-lt"/>
              <a:ea typeface="Calibri" panose="020F0502020204030204" pitchFamily="34" charset="0"/>
              <a:cs typeface="Arial" panose="020B0604020202020204" pitchFamily="34" charset="0"/>
            </a:endParaRPr>
          </a:p>
          <a:p>
            <a:pPr marL="5080" algn="just">
              <a:lnSpc>
                <a:spcPct val="107000"/>
              </a:lnSpc>
            </a:pPr>
            <a:r>
              <a:rPr lang="en-GB" sz="1000">
                <a:effectLst/>
                <a:latin typeface="Arial" panose="020B0604020202020204" pitchFamily="34" charset="0"/>
                <a:ea typeface="Arial" panose="020B0604020202020204" pitchFamily="34" charset="0"/>
                <a:cs typeface="Arial" panose="020B0604020202020204" pitchFamily="34" charset="0"/>
              </a:rPr>
              <a:t>23.1</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These guidelines are designed not only to protect children and adults at risk but also</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to protect employees, and members from situations where false allegations may occur.</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82857"/>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5080"/>
            <a:r>
              <a:rPr lang="en-GB" sz="1000">
                <a:effectLst/>
                <a:latin typeface="Arial" panose="020B0604020202020204" pitchFamily="34" charset="0"/>
                <a:ea typeface="Arial" panose="020B0604020202020204" pitchFamily="34" charset="0"/>
                <a:cs typeface="Arial" panose="020B0604020202020204" pitchFamily="34" charset="0"/>
              </a:rPr>
              <a:t>23.2</a:t>
            </a:r>
            <a:r>
              <a:rPr lang="en-GB" sz="1000" b="1">
                <a:effectLst/>
                <a:latin typeface="Arial" panose="020B0604020202020204" pitchFamily="34" charset="0"/>
                <a:ea typeface="Arial" panose="020B0604020202020204" pitchFamily="34" charset="0"/>
                <a:cs typeface="Arial" panose="020B0604020202020204" pitchFamily="34" charset="0"/>
              </a:rPr>
              <a:t> </a:t>
            </a:r>
            <a:r>
              <a:rPr lang="en-GB" sz="1000">
                <a:effectLst/>
                <a:latin typeface="Arial" panose="020B0604020202020204" pitchFamily="34" charset="0"/>
                <a:ea typeface="Arial" panose="020B0604020202020204" pitchFamily="34" charset="0"/>
                <a:cs typeface="Arial" panose="020B0604020202020204" pitchFamily="34" charset="0"/>
              </a:rPr>
              <a:t>Employees and members must</a:t>
            </a:r>
            <a:r>
              <a:rPr lang="en-GB" sz="1000" b="1">
                <a:effectLst/>
                <a:latin typeface="Arial" panose="020B0604020202020204" pitchFamily="34" charset="0"/>
                <a:ea typeface="Arial" panose="020B0604020202020204" pitchFamily="34" charset="0"/>
                <a:cs typeface="Arial" panose="020B0604020202020204" pitchFamily="34" charset="0"/>
              </a:rPr>
              <a:t>:</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209285"/>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1000"/>
              </a:lnSpc>
              <a:buFont typeface="Arial" panose="020B0604020202020204" pitchFamily="34" charset="0"/>
              <a:buChar char="•"/>
              <a:tabLst>
                <a:tab pos="449580" algn="l"/>
              </a:tabLst>
            </a:pPr>
            <a:r>
              <a:rPr lang="en-GB" sz="1000">
                <a:effectLst/>
                <a:latin typeface="Arial" panose="020B0604020202020204" pitchFamily="34" charset="0"/>
                <a:ea typeface="Arial" panose="020B0604020202020204" pitchFamily="34" charset="0"/>
                <a:cs typeface="Arial" panose="020B0604020202020204" pitchFamily="34" charset="0"/>
              </a:rPr>
              <a:t>Treat all children and adults at risk and their possessions with respect</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9285"/>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1000"/>
              </a:lnSpc>
              <a:buFont typeface="Arial" panose="020B0604020202020204" pitchFamily="34" charset="0"/>
              <a:buChar char="•"/>
              <a:tabLst>
                <a:tab pos="449580" algn="l"/>
              </a:tabLst>
            </a:pPr>
            <a:r>
              <a:rPr lang="en-GB" sz="1000">
                <a:effectLst/>
                <a:latin typeface="Arial" panose="020B0604020202020204" pitchFamily="34" charset="0"/>
                <a:ea typeface="Arial" panose="020B0604020202020204" pitchFamily="34" charset="0"/>
                <a:cs typeface="Arial" panose="020B0604020202020204" pitchFamily="34" charset="0"/>
              </a:rPr>
              <a:t>Provide an example of good conduct they wish others to follow</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70714"/>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1000"/>
              </a:lnSpc>
              <a:buFont typeface="Arial" panose="020B0604020202020204" pitchFamily="34" charset="0"/>
              <a:buChar char="•"/>
              <a:tabLst>
                <a:tab pos="449580" algn="l"/>
              </a:tabLst>
            </a:pPr>
            <a:r>
              <a:rPr lang="en-GB" sz="1000">
                <a:effectLst/>
                <a:latin typeface="Arial" panose="020B0604020202020204" pitchFamily="34" charset="0"/>
                <a:ea typeface="Arial" panose="020B0604020202020204" pitchFamily="34" charset="0"/>
                <a:cs typeface="Arial" panose="020B0604020202020204" pitchFamily="34" charset="0"/>
              </a:rPr>
              <a:t>Ensure that whenever possible there is more than one adult present during activities with children and adults at risk or that at least they are within the sight or hearing of others</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428"/>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2000"/>
              </a:lnSpc>
              <a:buFont typeface="Arial" panose="020B0604020202020204" pitchFamily="34" charset="0"/>
              <a:buChar char="•"/>
              <a:tabLst>
                <a:tab pos="449580" algn="l"/>
              </a:tabLst>
            </a:pPr>
            <a:r>
              <a:rPr lang="en-GB" sz="1000">
                <a:effectLst/>
                <a:latin typeface="Arial" panose="020B0604020202020204" pitchFamily="34" charset="0"/>
                <a:ea typeface="Arial" panose="020B0604020202020204" pitchFamily="34" charset="0"/>
                <a:cs typeface="Arial" panose="020B0604020202020204" pitchFamily="34" charset="0"/>
              </a:rPr>
              <a:t>Respect the child/ adult at risk’s right to personal privacy and encourage them to feel comfortable enough to point out attitudes or behaviour they do not like</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714"/>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2000"/>
              </a:lnSpc>
              <a:buFont typeface="Arial" panose="020B0604020202020204" pitchFamily="34" charset="0"/>
              <a:buChar char="•"/>
              <a:tabLst>
                <a:tab pos="449580" algn="l"/>
              </a:tabLst>
            </a:pPr>
            <a:r>
              <a:rPr lang="en-GB" sz="1000">
                <a:effectLst/>
                <a:latin typeface="Arial" panose="020B0604020202020204" pitchFamily="34" charset="0"/>
                <a:ea typeface="Arial" panose="020B0604020202020204" pitchFamily="34" charset="0"/>
                <a:cs typeface="Arial" panose="020B0604020202020204" pitchFamily="34" charset="0"/>
              </a:rPr>
              <a:t>Remember that someone else might misinterpret their actions, no matter how well intentioned</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714"/>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1000"/>
              </a:lnSpc>
              <a:buFont typeface="Arial" panose="020B0604020202020204" pitchFamily="34" charset="0"/>
              <a:buChar char="•"/>
              <a:tabLst>
                <a:tab pos="449580" algn="l"/>
              </a:tabLst>
            </a:pPr>
            <a:r>
              <a:rPr lang="en-GB" sz="1000">
                <a:effectLst/>
                <a:latin typeface="Arial" panose="020B0604020202020204" pitchFamily="34" charset="0"/>
                <a:ea typeface="Arial" panose="020B0604020202020204" pitchFamily="34" charset="0"/>
                <a:cs typeface="Arial" panose="020B0604020202020204" pitchFamily="34" charset="0"/>
              </a:rPr>
              <a:t>Be aware that physical contact with a child or adult at risk may be misinterpreted and be mindful of why, how, and where they make physical contact.</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714"/>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Arial" panose="020B0604020202020204" pitchFamily="34" charset="0"/>
                <a:ea typeface="Arial" panose="020B0604020202020204" pitchFamily="34" charset="0"/>
                <a:cs typeface="Arial" panose="020B0604020202020204" pitchFamily="34" charset="0"/>
              </a:rPr>
              <a:t>Recognise that special caution is required when discussing sensitive issues</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9285"/>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Arial" panose="020B0604020202020204" pitchFamily="34" charset="0"/>
                <a:ea typeface="Arial" panose="020B0604020202020204" pitchFamily="34" charset="0"/>
                <a:cs typeface="Arial" panose="020B0604020202020204" pitchFamily="34" charset="0"/>
              </a:rPr>
              <a:t>Challenge unacceptable behaviour and report all allegations/ suspicions of abuse.</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9285"/>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a:lnSpc>
                <a:spcPct val="101000"/>
              </a:lnSpc>
              <a:buFont typeface="Arial" panose="020B0604020202020204" pitchFamily="34" charset="0"/>
              <a:buChar char="•"/>
              <a:tabLst>
                <a:tab pos="444500" algn="l"/>
              </a:tabLst>
            </a:pPr>
            <a:r>
              <a:rPr lang="en-GB" sz="1000">
                <a:effectLst/>
                <a:latin typeface="Arial" panose="020B0604020202020204" pitchFamily="34" charset="0"/>
                <a:ea typeface="Arial" panose="020B0604020202020204" pitchFamily="34" charset="0"/>
                <a:cs typeface="Arial" panose="020B0604020202020204" pitchFamily="34" charset="0"/>
              </a:rPr>
              <a:t>Be identifiable and have their photo ID card on display</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0714"/>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Arial" panose="020B0604020202020204" pitchFamily="34" charset="0"/>
                <a:ea typeface="Arial" panose="020B0604020202020204" pitchFamily="34" charset="0"/>
                <a:cs typeface="Arial" panose="020B0604020202020204" pitchFamily="34" charset="0"/>
              </a:rPr>
              <a:t>Keep the child’s or adult at risk’s needs first.</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95714"/>
              </a:lnSpc>
            </a:pPr>
            <a:endParaRPr lang="en-GB" sz="100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44657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0EDC964-06E7-11EA-BAED-C0442945ECD3}"/>
              </a:ext>
            </a:extLst>
          </p:cNvPr>
          <p:cNvSpPr txBox="1"/>
          <p:nvPr/>
        </p:nvSpPr>
        <p:spPr>
          <a:xfrm>
            <a:off x="633953" y="369714"/>
            <a:ext cx="4154863" cy="4566058"/>
          </a:xfrm>
          <a:prstGeom prst="rect">
            <a:avLst/>
          </a:prstGeom>
          <a:noFill/>
        </p:spPr>
        <p:txBody>
          <a:bodyPr wrap="square" lIns="91440" tIns="45720" rIns="91440" bIns="45720" anchor="t">
            <a:spAutoFit/>
          </a:bodyPr>
          <a:lstStyle/>
          <a:p>
            <a:r>
              <a:rPr lang="en-GB" sz="1000">
                <a:effectLst/>
                <a:latin typeface="+mj-lt"/>
                <a:ea typeface="Arial" panose="020B0604020202020204" pitchFamily="34" charset="0"/>
                <a:cs typeface="Arial" panose="020B0604020202020204" pitchFamily="34" charset="0"/>
              </a:rPr>
              <a:t>23.3</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Employees and members must</a:t>
            </a:r>
            <a:r>
              <a:rPr lang="en-GB" sz="1000" b="1">
                <a:effectLst/>
                <a:latin typeface="+mj-lt"/>
                <a:ea typeface="Arial" panose="020B0604020202020204" pitchFamily="34" charset="0"/>
                <a:cs typeface="Arial" panose="020B0604020202020204" pitchFamily="34" charset="0"/>
              </a:rPr>
              <a:t> not:</a:t>
            </a:r>
            <a:endParaRPr lang="en-GB" sz="1000">
              <a:effectLst/>
              <a:latin typeface="+mj-lt"/>
              <a:ea typeface="Calibri" panose="020F0502020204030204" pitchFamily="34" charset="0"/>
              <a:cs typeface="Arial" panose="020B0604020202020204" pitchFamily="34" charset="0"/>
            </a:endParaRPr>
          </a:p>
          <a:p>
            <a:pPr>
              <a:lnSpc>
                <a:spcPct val="209285"/>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Have inappropriate physical or verbal contact with children or adults at risk</a:t>
            </a:r>
            <a:endParaRPr lang="en-GB" sz="1000">
              <a:effectLst/>
              <a:latin typeface="+mj-lt"/>
              <a:ea typeface="Calibri" panose="020F0502020204030204" pitchFamily="34" charset="0"/>
              <a:cs typeface="Arial" panose="020B0604020202020204" pitchFamily="34" charset="0"/>
            </a:endParaRPr>
          </a:p>
          <a:p>
            <a:pPr>
              <a:lnSpc>
                <a:spcPct val="10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Make sexually suggestive comments, even in fun</a:t>
            </a:r>
            <a:endParaRPr lang="en-GB" sz="1000">
              <a:effectLst/>
              <a:latin typeface="+mj-lt"/>
              <a:ea typeface="Calibri" panose="020F0502020204030204" pitchFamily="34" charset="0"/>
              <a:cs typeface="Arial" panose="020B0604020202020204" pitchFamily="34" charset="0"/>
            </a:endParaRPr>
          </a:p>
          <a:p>
            <a:pPr>
              <a:lnSpc>
                <a:spcPct val="7142"/>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Make derogatory remarks or gestures in front of children or adults at risk</a:t>
            </a:r>
            <a:endParaRPr lang="en-GB" sz="1000">
              <a:effectLst/>
              <a:latin typeface="+mj-lt"/>
              <a:ea typeface="Calibri" panose="020F0502020204030204" pitchFamily="34" charset="0"/>
              <a:cs typeface="Arial" panose="020B0604020202020204" pitchFamily="34" charset="0"/>
            </a:endParaRPr>
          </a:p>
          <a:p>
            <a:pPr>
              <a:lnSpc>
                <a:spcPct val="10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Jump to conclusions about others without checking the facts</a:t>
            </a:r>
            <a:endParaRPr lang="en-GB" sz="1000">
              <a:effectLst/>
              <a:latin typeface="+mj-lt"/>
              <a:ea typeface="Calibri" panose="020F0502020204030204" pitchFamily="34" charset="0"/>
              <a:cs typeface="Arial" panose="020B0604020202020204" pitchFamily="34" charset="0"/>
            </a:endParaRPr>
          </a:p>
          <a:p>
            <a:pPr>
              <a:lnSpc>
                <a:spcPct val="10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Exaggerate or trivialise child or adult at risk’s abuse issues</a:t>
            </a:r>
            <a:endParaRPr lang="en-GB" sz="1000">
              <a:effectLst/>
              <a:latin typeface="+mj-lt"/>
              <a:ea typeface="Calibri" panose="020F0502020204030204" pitchFamily="34" charset="0"/>
              <a:cs typeface="Arial" panose="020B0604020202020204" pitchFamily="34" charset="0"/>
            </a:endParaRPr>
          </a:p>
          <a:p>
            <a:pPr>
              <a:lnSpc>
                <a:spcPct val="10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Show favouritism to individuals</a:t>
            </a:r>
            <a:endParaRPr lang="en-GB" sz="1000">
              <a:effectLst/>
              <a:latin typeface="+mj-lt"/>
              <a:ea typeface="Calibri" panose="020F0502020204030204" pitchFamily="34" charset="0"/>
              <a:cs typeface="Arial" panose="020B0604020202020204" pitchFamily="34" charset="0"/>
            </a:endParaRPr>
          </a:p>
          <a:p>
            <a:pPr>
              <a:lnSpc>
                <a:spcPct val="12857"/>
              </a:lnSpc>
            </a:pPr>
            <a:endParaRPr lang="en-GB" sz="1000">
              <a:effectLst/>
              <a:latin typeface="+mj-lt"/>
              <a:ea typeface="Calibri" panose="020F0502020204030204" pitchFamily="34" charset="0"/>
              <a:cs typeface="Arial" panose="020B0604020202020204" pitchFamily="34" charset="0"/>
            </a:endParaRPr>
          </a:p>
          <a:p>
            <a:pPr marL="342900" lvl="0" indent="-342900">
              <a:lnSpc>
                <a:spcPct val="101000"/>
              </a:lnSpc>
              <a:buFont typeface="Arial" panose="020B0604020202020204" pitchFamily="34" charset="0"/>
              <a:buChar char="•"/>
              <a:tabLst>
                <a:tab pos="449580" algn="l"/>
              </a:tabLst>
            </a:pPr>
            <a:r>
              <a:rPr lang="en-GB" sz="1000">
                <a:effectLst/>
                <a:latin typeface="+mj-lt"/>
                <a:ea typeface="Arial" panose="020B0604020202020204" pitchFamily="34" charset="0"/>
                <a:cs typeface="Arial" panose="020B0604020202020204" pitchFamily="34" charset="0"/>
              </a:rPr>
              <a:t>Ask people to do things that are potentially dangerous, illegal, or unreasonable.</a:t>
            </a:r>
            <a:endParaRPr lang="en-GB" sz="1000">
              <a:effectLst/>
              <a:latin typeface="+mj-lt"/>
              <a:ea typeface="Calibri" panose="020F0502020204030204" pitchFamily="34" charset="0"/>
              <a:cs typeface="Arial" panose="020B0604020202020204" pitchFamily="34" charset="0"/>
            </a:endParaRPr>
          </a:p>
          <a:p>
            <a:pPr>
              <a:lnSpc>
                <a:spcPct val="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Allow bullying</a:t>
            </a:r>
            <a:endParaRPr lang="en-GB" sz="1000">
              <a:effectLst/>
              <a:latin typeface="+mj-lt"/>
              <a:ea typeface="Calibri" panose="020F0502020204030204" pitchFamily="34" charset="0"/>
              <a:cs typeface="Arial" panose="020B0604020202020204" pitchFamily="34" charset="0"/>
            </a:endParaRPr>
          </a:p>
          <a:p>
            <a:pPr>
              <a:lnSpc>
                <a:spcPct val="10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Let allegations a child or adult  at risk makes be ignored or go unrecorded</a:t>
            </a:r>
            <a:endParaRPr lang="en-GB" sz="1000">
              <a:effectLst/>
              <a:latin typeface="+mj-lt"/>
              <a:ea typeface="Calibri" panose="020F0502020204030204" pitchFamily="34" charset="0"/>
              <a:cs typeface="Arial" panose="020B0604020202020204" pitchFamily="34" charset="0"/>
            </a:endParaRPr>
          </a:p>
          <a:p>
            <a:pPr>
              <a:lnSpc>
                <a:spcPct val="12857"/>
              </a:lnSpc>
            </a:pPr>
            <a:endParaRPr lang="en-GB" sz="1000">
              <a:effectLst/>
              <a:latin typeface="+mj-lt"/>
              <a:ea typeface="Calibri" panose="020F0502020204030204" pitchFamily="34" charset="0"/>
              <a:cs typeface="Arial" panose="020B0604020202020204" pitchFamily="34" charset="0"/>
            </a:endParaRPr>
          </a:p>
          <a:p>
            <a:pPr>
              <a:lnSpc>
                <a:spcPct val="714"/>
              </a:lnSpc>
            </a:pPr>
            <a:endParaRPr lang="en-GB" sz="1000">
              <a:effectLst/>
              <a:latin typeface="+mj-lt"/>
              <a:ea typeface="Calibri" panose="020F0502020204030204" pitchFamily="34" charset="0"/>
              <a:cs typeface="Arial" panose="020B0604020202020204" pitchFamily="34" charset="0"/>
            </a:endParaRPr>
          </a:p>
          <a:p>
            <a:pPr marL="342900" lvl="0" indent="-342900">
              <a:lnSpc>
                <a:spcPct val="101000"/>
              </a:lnSpc>
              <a:buFont typeface="Arial" panose="020B0604020202020204" pitchFamily="34" charset="0"/>
              <a:buChar char="•"/>
              <a:tabLst>
                <a:tab pos="449580" algn="l"/>
              </a:tabLst>
            </a:pPr>
            <a:r>
              <a:rPr lang="en-GB" sz="1000">
                <a:effectLst/>
                <a:latin typeface="+mj-lt"/>
                <a:ea typeface="Arial" panose="020B0604020202020204" pitchFamily="34" charset="0"/>
                <a:cs typeface="Arial" panose="020B0604020202020204" pitchFamily="34" charset="0"/>
              </a:rPr>
              <a:t>Take children or adults at risk alone in a vehicle unless in an emergency or with parental consent.</a:t>
            </a:r>
            <a:endParaRPr lang="en-GB" sz="1000">
              <a:effectLst/>
              <a:latin typeface="+mj-lt"/>
              <a:ea typeface="Calibri" panose="020F0502020204030204" pitchFamily="34" charset="0"/>
              <a:cs typeface="Arial" panose="020B0604020202020204" pitchFamily="34" charset="0"/>
            </a:endParaRPr>
          </a:p>
          <a:p>
            <a:pPr>
              <a:lnSpc>
                <a:spcPct val="714"/>
              </a:lnSpc>
            </a:pPr>
            <a:endParaRPr lang="en-GB" sz="1000">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444500" algn="l"/>
              </a:tabLst>
            </a:pPr>
            <a:r>
              <a:rPr lang="en-GB" sz="1000">
                <a:effectLst/>
                <a:latin typeface="+mj-lt"/>
                <a:ea typeface="Arial" panose="020B0604020202020204" pitchFamily="34" charset="0"/>
                <a:cs typeface="Arial" panose="020B0604020202020204" pitchFamily="34" charset="0"/>
              </a:rPr>
              <a:t>Take children/ adults at risk to their home.</a:t>
            </a:r>
            <a:endParaRPr lang="en-GB" sz="1000">
              <a:effectLst/>
              <a:latin typeface="+mj-lt"/>
              <a:ea typeface="Calibri" panose="020F0502020204030204" pitchFamily="34" charset="0"/>
              <a:cs typeface="Arial" panose="020B0604020202020204" pitchFamily="34" charset="0"/>
            </a:endParaRPr>
          </a:p>
          <a:p>
            <a:pPr>
              <a:lnSpc>
                <a:spcPct val="10714"/>
              </a:lnSpc>
            </a:pPr>
            <a:endParaRPr lang="en-GB" sz="1000">
              <a:effectLst/>
              <a:latin typeface="+mj-lt"/>
              <a:ea typeface="Calibri" panose="020F0502020204030204" pitchFamily="34" charset="0"/>
              <a:cs typeface="Arial" panose="020B0604020202020204" pitchFamily="34" charset="0"/>
            </a:endParaRPr>
          </a:p>
          <a:p>
            <a:pPr marL="342900" lvl="0" indent="-342900" algn="just">
              <a:lnSpc>
                <a:spcPct val="101000"/>
              </a:lnSpc>
              <a:buFont typeface="Arial" panose="020B0604020202020204" pitchFamily="34" charset="0"/>
              <a:buChar char="•"/>
              <a:tabLst>
                <a:tab pos="449580" algn="l"/>
              </a:tabLst>
            </a:pPr>
            <a:r>
              <a:rPr lang="en-GB" sz="1000">
                <a:effectLst/>
                <a:latin typeface="+mj-lt"/>
                <a:ea typeface="Arial" panose="020B0604020202020204" pitchFamily="34" charset="0"/>
                <a:cs typeface="Arial" panose="020B0604020202020204" pitchFamily="34" charset="0"/>
              </a:rPr>
              <a:t>Meet up with children / adults at risk outside of their work with EHDC unless it is with the full consent and knowledge of the person’s parents / carers and their manager.</a:t>
            </a:r>
            <a:endParaRPr lang="en-GB" sz="1000">
              <a:effectLst/>
              <a:latin typeface="+mj-lt"/>
              <a:ea typeface="Calibri" panose="020F0502020204030204" pitchFamily="34" charset="0"/>
              <a:cs typeface="Arial" panose="020B0604020202020204" pitchFamily="34" charset="0"/>
            </a:endParaRPr>
          </a:p>
          <a:p>
            <a:pPr marL="171450" indent="-171450">
              <a:buFont typeface="Arial" panose="020B0604020202020204" pitchFamily="34" charset="0"/>
              <a:buChar char="•"/>
            </a:pPr>
            <a:r>
              <a:rPr lang="en-GB" sz="1000">
                <a:effectLst/>
                <a:latin typeface="+mj-lt"/>
                <a:ea typeface="Arial" panose="020B0604020202020204" pitchFamily="34" charset="0"/>
                <a:cs typeface="Arial" panose="020B0604020202020204" pitchFamily="34" charset="0"/>
              </a:rPr>
              <a:t>     Enter a house when a child is in there on their own unless the     child is in danger.</a:t>
            </a:r>
          </a:p>
          <a:p>
            <a:endParaRPr lang="en-GB" sz="1000">
              <a:effectLst/>
              <a:latin typeface="+mj-lt"/>
              <a:ea typeface="Calibri" panose="020F0502020204030204" pitchFamily="34" charset="0"/>
              <a:cs typeface="Arial" panose="020B0604020202020204" pitchFamily="34" charset="0"/>
            </a:endParaRPr>
          </a:p>
          <a:p>
            <a:r>
              <a:rPr lang="en-GB" sz="1000">
                <a:effectLst/>
                <a:latin typeface="+mj-lt"/>
                <a:ea typeface="Arial" panose="020B0604020202020204" pitchFamily="34" charset="0"/>
              </a:rPr>
              <a:t>The points above relate to face to face, telephone and email contact. </a:t>
            </a:r>
          </a:p>
          <a:p>
            <a:r>
              <a:rPr lang="en-GB" sz="1000">
                <a:latin typeface="+mj-lt"/>
                <a:ea typeface="Arial" panose="020B0604020202020204" pitchFamily="34" charset="0"/>
              </a:rPr>
              <a:t>T</a:t>
            </a:r>
            <a:r>
              <a:rPr lang="en-GB" sz="1000">
                <a:effectLst/>
                <a:latin typeface="+mj-lt"/>
                <a:ea typeface="Arial" panose="020B0604020202020204" pitchFamily="34" charset="0"/>
              </a:rPr>
              <a:t>he Social Media Policy and ICT Security Policy must also be followed.</a:t>
            </a:r>
            <a:endParaRPr lang="en-GB" sz="1000">
              <a:latin typeface="+mj-lt"/>
            </a:endParaRPr>
          </a:p>
        </p:txBody>
      </p:sp>
      <p:sp>
        <p:nvSpPr>
          <p:cNvPr id="7" name="TextBox 6">
            <a:extLst>
              <a:ext uri="{FF2B5EF4-FFF2-40B4-BE49-F238E27FC236}">
                <a16:creationId xmlns:a16="http://schemas.microsoft.com/office/drawing/2014/main" id="{1F5CB85F-8C3C-4932-7697-52D90E73E51C}"/>
              </a:ext>
            </a:extLst>
          </p:cNvPr>
          <p:cNvSpPr txBox="1"/>
          <p:nvPr/>
        </p:nvSpPr>
        <p:spPr>
          <a:xfrm>
            <a:off x="5165577" y="369714"/>
            <a:ext cx="6106523" cy="5927777"/>
          </a:xfrm>
          <a:prstGeom prst="rect">
            <a:avLst/>
          </a:prstGeom>
          <a:noFill/>
        </p:spPr>
        <p:txBody>
          <a:bodyPr wrap="square" lIns="91440" tIns="45720" rIns="91440" bIns="45720" anchor="t">
            <a:spAutoFit/>
          </a:bodyPr>
          <a:lstStyle/>
          <a:p>
            <a:pPr>
              <a:spcBef>
                <a:spcPts val="1200"/>
              </a:spcBef>
              <a:spcAft>
                <a:spcPts val="300"/>
              </a:spcAft>
            </a:pPr>
            <a:r>
              <a:rPr lang="en-GB" sz="1200" b="1" kern="1600" dirty="0">
                <a:solidFill>
                  <a:schemeClr val="accent6"/>
                </a:solidFill>
                <a:effectLst/>
                <a:ea typeface="Arial" panose="020B0604020202020204" pitchFamily="34" charset="0"/>
                <a:cs typeface="Times New Roman"/>
              </a:rPr>
              <a:t>24. Legislation /Guidance</a:t>
            </a:r>
            <a:endParaRPr lang="en-GB" sz="1200" b="1" kern="1600" dirty="0">
              <a:solidFill>
                <a:schemeClr val="accent6"/>
              </a:solidFill>
              <a:effectLst/>
              <a:ea typeface="Times New Roman" panose="02020603050405020304" pitchFamily="18" charset="0"/>
              <a:cs typeface="Times New Roman"/>
            </a:endParaRPr>
          </a:p>
          <a:p>
            <a:pPr>
              <a:lnSpc>
                <a:spcPct val="202142"/>
              </a:lnSpc>
            </a:pPr>
            <a:endParaRPr lang="en-GB" sz="1000">
              <a:effectLst/>
              <a:ea typeface="Calibri" panose="020F0502020204030204" pitchFamily="34" charset="0"/>
              <a:cs typeface="Arial" panose="020B0604020202020204" pitchFamily="34" charset="0"/>
            </a:endParaRPr>
          </a:p>
          <a:p>
            <a:pPr marL="342900" lvl="0" indent="-342900">
              <a:buFont typeface="Arial" panose="020B0604020202020204" pitchFamily="34" charset="0"/>
              <a:buChar char="•"/>
            </a:pPr>
            <a:r>
              <a:rPr lang="en-GB" sz="1000" dirty="0">
                <a:effectLst/>
                <a:ea typeface="Arial" panose="020B0604020202020204" pitchFamily="34" charset="0"/>
                <a:cs typeface="Arial"/>
              </a:rPr>
              <a:t>The Children Act 2004</a:t>
            </a:r>
            <a:endParaRPr lang="en-GB" sz="1000" dirty="0">
              <a:effectLst/>
              <a:ea typeface="Calibri" panose="020F0502020204030204" pitchFamily="34" charset="0"/>
              <a:cs typeface="Arial"/>
            </a:endParaRPr>
          </a:p>
          <a:p>
            <a:pPr marL="342900" lvl="0" indent="-342900">
              <a:buFont typeface="Arial" panose="020B0604020202020204" pitchFamily="34" charset="0"/>
              <a:buChar char="•"/>
            </a:pPr>
            <a:r>
              <a:rPr lang="en-GB" sz="1000" dirty="0">
                <a:effectLst/>
                <a:ea typeface="Arial" panose="020B0604020202020204" pitchFamily="34" charset="0"/>
                <a:cs typeface="Arial"/>
              </a:rPr>
              <a:t>Working Together to Safeguard Children 2018</a:t>
            </a:r>
            <a:endParaRPr lang="en-GB" sz="1000" dirty="0">
              <a:effectLst/>
              <a:ea typeface="Calibri" panose="020F0502020204030204" pitchFamily="34" charset="0"/>
              <a:cs typeface="Arial"/>
            </a:endParaRPr>
          </a:p>
          <a:p>
            <a:pPr marL="342900" marR="1257300" lvl="0" indent="-342900">
              <a:spcAft>
                <a:spcPts val="0"/>
              </a:spcAft>
              <a:buFont typeface="Arial" panose="020B0604020202020204" pitchFamily="34" charset="0"/>
              <a:buChar char="•"/>
            </a:pPr>
            <a:r>
              <a:rPr lang="en-GB" sz="1000" dirty="0">
                <a:effectLst/>
                <a:ea typeface="Arial" panose="020B0604020202020204" pitchFamily="34" charset="0"/>
                <a:cs typeface="Arial"/>
              </a:rPr>
              <a:t>Information Sharing Advice for practitioners 2018</a:t>
            </a:r>
            <a:endParaRPr lang="en-GB" sz="1000" dirty="0">
              <a:effectLst/>
              <a:ea typeface="Calibri" panose="020F0502020204030204" pitchFamily="34" charset="0"/>
              <a:cs typeface="Arial"/>
            </a:endParaRPr>
          </a:p>
          <a:p>
            <a:pPr marL="342900" lvl="0" indent="-342900">
              <a:buFont typeface="Arial" panose="020B0604020202020204" pitchFamily="34" charset="0"/>
              <a:buChar char="•"/>
            </a:pPr>
            <a:r>
              <a:rPr lang="en-GB" sz="1000" dirty="0">
                <a:effectLst/>
                <a:ea typeface="Arial" panose="020B0604020202020204" pitchFamily="34" charset="0"/>
                <a:cs typeface="Arial"/>
              </a:rPr>
              <a:t>The Care Act 2014</a:t>
            </a:r>
            <a:endParaRPr lang="en-GB" sz="1000" dirty="0">
              <a:effectLst/>
              <a:ea typeface="Calibri" panose="020F0502020204030204" pitchFamily="34" charset="0"/>
              <a:cs typeface="Arial"/>
            </a:endParaRPr>
          </a:p>
          <a:p>
            <a:pPr marL="342900" lvl="0" indent="-342900">
              <a:buFont typeface="Arial" panose="020B0604020202020204" pitchFamily="34" charset="0"/>
              <a:buChar char="•"/>
            </a:pPr>
            <a:r>
              <a:rPr lang="en-GB" sz="1000" dirty="0">
                <a:effectLst/>
                <a:ea typeface="Arial" panose="020B0604020202020204" pitchFamily="34" charset="0"/>
                <a:cs typeface="Arial"/>
              </a:rPr>
              <a:t>The Counter-Terrorism &amp; Security Act 2015</a:t>
            </a:r>
            <a:endParaRPr lang="en-GB" sz="1000" dirty="0">
              <a:effectLst/>
              <a:ea typeface="Calibri" panose="020F0502020204030204" pitchFamily="34" charset="0"/>
              <a:cs typeface="Arial"/>
            </a:endParaRPr>
          </a:p>
          <a:p>
            <a:pPr marL="342900" lvl="0" indent="-342900">
              <a:buFont typeface="Arial" panose="020B0604020202020204" pitchFamily="34" charset="0"/>
              <a:buChar char="•"/>
            </a:pPr>
            <a:r>
              <a:rPr lang="en-GB" sz="1000" dirty="0">
                <a:effectLst/>
                <a:ea typeface="Arial" panose="020B0604020202020204" pitchFamily="34" charset="0"/>
                <a:cs typeface="Arial"/>
              </a:rPr>
              <a:t>Mental Capacity Act 2005</a:t>
            </a:r>
            <a:endParaRPr lang="en-GB" sz="1000" dirty="0">
              <a:effectLst/>
              <a:ea typeface="Calibri" panose="020F0502020204030204" pitchFamily="34" charset="0"/>
              <a:cs typeface="Arial"/>
            </a:endParaRPr>
          </a:p>
          <a:p>
            <a:pPr marL="76200"/>
            <a:endParaRPr lang="en-GB" sz="1000">
              <a:effectLst/>
              <a:ea typeface="Calibri" panose="020F0502020204030204" pitchFamily="34" charset="0"/>
              <a:cs typeface="Arial" panose="020B0604020202020204" pitchFamily="34" charset="0"/>
            </a:endParaRPr>
          </a:p>
          <a:p>
            <a:pPr>
              <a:spcBef>
                <a:spcPts val="1200"/>
              </a:spcBef>
              <a:spcAft>
                <a:spcPts val="300"/>
              </a:spcAft>
            </a:pPr>
            <a:r>
              <a:rPr lang="en-GB" sz="1200" b="1" kern="1600" dirty="0">
                <a:solidFill>
                  <a:schemeClr val="accent6"/>
                </a:solidFill>
                <a:effectLst/>
                <a:ea typeface="Arial" panose="020B0604020202020204" pitchFamily="34" charset="0"/>
                <a:cs typeface="Times New Roman"/>
              </a:rPr>
              <a:t>25. Useful Contacts and Sources of Information</a:t>
            </a:r>
            <a:endParaRPr lang="en-GB" sz="1200" b="1" kern="1600" dirty="0">
              <a:solidFill>
                <a:schemeClr val="accent6"/>
              </a:solidFill>
              <a:effectLst/>
              <a:ea typeface="Times New Roman" panose="02020603050405020304" pitchFamily="18" charset="0"/>
              <a:cs typeface="Times New Roman"/>
            </a:endParaRPr>
          </a:p>
          <a:p>
            <a:endParaRPr lang="en-GB" sz="1000">
              <a:effectLst/>
              <a:ea typeface="Calibri" panose="020F0502020204030204" pitchFamily="34" charset="0"/>
              <a:cs typeface="Arial" panose="020B0604020202020204" pitchFamily="34" charset="0"/>
            </a:endParaRPr>
          </a:p>
          <a:p>
            <a:pPr marR="76200">
              <a:lnSpc>
                <a:spcPct val="100000"/>
              </a:lnSpc>
            </a:pPr>
            <a:r>
              <a:rPr lang="en-GB" sz="1000" b="1" dirty="0">
                <a:effectLst/>
                <a:ea typeface="Arial" panose="020B0604020202020204" pitchFamily="34" charset="0"/>
                <a:cs typeface="Arial"/>
              </a:rPr>
              <a:t>To report your concerns or to talk to a duty social worker regarding child protection call </a:t>
            </a:r>
            <a:r>
              <a:rPr lang="en-GB" sz="1000" b="1" dirty="0" err="1">
                <a:effectLst/>
                <a:ea typeface="Arial" panose="020B0604020202020204" pitchFamily="34" charset="0"/>
                <a:cs typeface="Arial"/>
              </a:rPr>
              <a:t>HantsDirect</a:t>
            </a:r>
            <a:r>
              <a:rPr lang="en-GB" sz="1000" b="1" dirty="0">
                <a:effectLst/>
                <a:ea typeface="Arial" panose="020B0604020202020204" pitchFamily="34" charset="0"/>
                <a:cs typeface="Arial"/>
              </a:rPr>
              <a:t> (Children’s Services)</a:t>
            </a:r>
            <a:endParaRPr lang="en-GB" sz="1000" dirty="0">
              <a:effectLst/>
              <a:ea typeface="Calibri" panose="020F0502020204030204" pitchFamily="34" charset="0"/>
              <a:cs typeface="Arial"/>
            </a:endParaRPr>
          </a:p>
          <a:p>
            <a:pPr marR="76200">
              <a:lnSpc>
                <a:spcPct val="100000"/>
              </a:lnSpc>
            </a:pPr>
            <a:r>
              <a:rPr lang="en-GB" sz="1000" dirty="0">
                <a:effectLst/>
                <a:ea typeface="Arial" panose="020B0604020202020204" pitchFamily="34" charset="0"/>
                <a:cs typeface="Arial"/>
              </a:rPr>
              <a:t>Use this link to complete the electronic </a:t>
            </a:r>
            <a:r>
              <a:rPr lang="en-GB" sz="1000" u="sng" dirty="0">
                <a:solidFill>
                  <a:srgbClr val="0563C1"/>
                </a:solidFill>
                <a:effectLst/>
                <a:ea typeface="Arial" panose="020B0604020202020204" pitchFamily="34" charset="0"/>
                <a:cs typeface="Arial"/>
                <a:hlinkClick r:id="rId2"/>
              </a:rPr>
              <a:t>Inter Agency Referral Form</a:t>
            </a:r>
            <a:r>
              <a:rPr lang="en-GB" sz="1000" dirty="0">
                <a:effectLst/>
                <a:ea typeface="Arial" panose="020B0604020202020204" pitchFamily="34" charset="0"/>
                <a:cs typeface="Arial"/>
              </a:rPr>
              <a:t> for non-urgent concerns. </a:t>
            </a:r>
            <a:endParaRPr lang="en-GB" sz="1000" dirty="0">
              <a:effectLst/>
              <a:ea typeface="Calibri" panose="020F0502020204030204" pitchFamily="34" charset="0"/>
              <a:cs typeface="Arial"/>
            </a:endParaRPr>
          </a:p>
          <a:p>
            <a:r>
              <a:rPr lang="en-GB" sz="1000" dirty="0">
                <a:effectLst/>
                <a:ea typeface="Arial" panose="020B0604020202020204" pitchFamily="34" charset="0"/>
                <a:cs typeface="Arial"/>
              </a:rPr>
              <a:t>Or </a:t>
            </a:r>
            <a:r>
              <a:rPr lang="en-GB" sz="1000" dirty="0" err="1">
                <a:effectLst/>
                <a:ea typeface="Arial" panose="020B0604020202020204" pitchFamily="34" charset="0"/>
                <a:cs typeface="Arial"/>
              </a:rPr>
              <a:t>tel</a:t>
            </a:r>
            <a:r>
              <a:rPr lang="en-GB" sz="1000" dirty="0">
                <a:effectLst/>
                <a:ea typeface="Arial" panose="020B0604020202020204" pitchFamily="34" charset="0"/>
                <a:cs typeface="Arial"/>
              </a:rPr>
              <a:t> 0300 555 1384 (office hours for urgent concerns) or 0300 555 1373 (out of hours).</a:t>
            </a:r>
            <a:endParaRPr lang="en-GB" sz="1000" dirty="0">
              <a:effectLst/>
              <a:ea typeface="Calibri" panose="020F0502020204030204" pitchFamily="34" charset="0"/>
              <a:cs typeface="Arial"/>
            </a:endParaRPr>
          </a:p>
          <a:p>
            <a:r>
              <a:rPr lang="en-GB" sz="1000" dirty="0">
                <a:effectLst/>
                <a:ea typeface="Arial" panose="020B0604020202020204" pitchFamily="34" charset="0"/>
                <a:cs typeface="Arial"/>
              </a:rPr>
              <a:t>Professionals Line 01329 225379.</a:t>
            </a:r>
            <a:endParaRPr lang="en-GB" sz="1000" dirty="0">
              <a:effectLst/>
              <a:ea typeface="Calibri" panose="020F0502020204030204" pitchFamily="34" charset="0"/>
              <a:cs typeface="Arial"/>
            </a:endParaRPr>
          </a:p>
          <a:p>
            <a:r>
              <a:rPr lang="en-GB" sz="1000" dirty="0">
                <a:effectLst/>
                <a:ea typeface="Arial" panose="020B0604020202020204" pitchFamily="34" charset="0"/>
                <a:cs typeface="Arial"/>
              </a:rPr>
              <a:t>Or visit the </a:t>
            </a:r>
            <a:r>
              <a:rPr lang="en-GB" sz="1000" u="sng" dirty="0">
                <a:solidFill>
                  <a:srgbClr val="0563C1"/>
                </a:solidFill>
                <a:effectLst/>
                <a:ea typeface="Arial" panose="020B0604020202020204" pitchFamily="34" charset="0"/>
                <a:cs typeface="Arial"/>
                <a:hlinkClick r:id="rId3"/>
              </a:rPr>
              <a:t>website</a:t>
            </a:r>
            <a:r>
              <a:rPr lang="en-GB" sz="1000" dirty="0">
                <a:effectLst/>
                <a:ea typeface="Arial" panose="020B0604020202020204" pitchFamily="34" charset="0"/>
                <a:cs typeface="Arial"/>
              </a:rPr>
              <a:t> for further information. </a:t>
            </a:r>
            <a:endParaRPr lang="en-GB" sz="1000" dirty="0">
              <a:effectLst/>
              <a:ea typeface="Calibri" panose="020F0502020204030204" pitchFamily="34" charset="0"/>
              <a:cs typeface="Arial"/>
            </a:endParaRPr>
          </a:p>
          <a:p>
            <a:pPr marL="76200"/>
            <a:endParaRPr lang="en-GB" sz="1000">
              <a:effectLst/>
              <a:ea typeface="Calibri" panose="020F0502020204030204" pitchFamily="34" charset="0"/>
              <a:cs typeface="Arial" panose="020B0604020202020204" pitchFamily="34" charset="0"/>
            </a:endParaRPr>
          </a:p>
          <a:p>
            <a:r>
              <a:rPr lang="en-GB" sz="1000" dirty="0">
                <a:ea typeface="Arial" panose="020B0604020202020204" pitchFamily="34" charset="0"/>
                <a:cs typeface="Arial"/>
              </a:rPr>
              <a:t>There are a </a:t>
            </a:r>
            <a:r>
              <a:rPr lang="en-GB" sz="1000" dirty="0">
                <a:effectLst/>
                <a:ea typeface="Arial" panose="020B0604020202020204" pitchFamily="34" charset="0"/>
                <a:cs typeface="Arial"/>
              </a:rPr>
              <a:t>range of </a:t>
            </a:r>
            <a:r>
              <a:rPr lang="en-GB" sz="1000" u="sng" dirty="0">
                <a:solidFill>
                  <a:srgbClr val="0563C1"/>
                </a:solidFill>
                <a:effectLst/>
                <a:ea typeface="Arial" panose="020B0604020202020204" pitchFamily="34" charset="0"/>
                <a:cs typeface="Arial"/>
                <a:hlinkClick r:id="rId4"/>
              </a:rPr>
              <a:t>toolkits</a:t>
            </a:r>
            <a:r>
              <a:rPr lang="en-GB" sz="1000" dirty="0">
                <a:effectLst/>
                <a:ea typeface="Arial" panose="020B0604020202020204" pitchFamily="34" charset="0"/>
                <a:cs typeface="Arial"/>
              </a:rPr>
              <a:t> to support employees when sharing concerns with Children’s Services </a:t>
            </a:r>
            <a:r>
              <a:rPr lang="en-GB" sz="1000" dirty="0">
                <a:ea typeface="Arial" panose="020B0604020202020204" pitchFamily="34" charset="0"/>
                <a:cs typeface="Arial"/>
              </a:rPr>
              <a:t>which are</a:t>
            </a:r>
            <a:r>
              <a:rPr lang="en-GB" sz="1000" dirty="0">
                <a:effectLst/>
                <a:ea typeface="Arial" panose="020B0604020202020204" pitchFamily="34" charset="0"/>
                <a:cs typeface="Arial"/>
              </a:rPr>
              <a:t> available through Hampshire Safeguarding Children Partnership including Adopting a Family Approach, Abusive Head Trauma, Every Sleep Counts, Female Genital Mutilation, Neglect and Understanding Unidentified Adults.</a:t>
            </a:r>
            <a:endParaRPr lang="en-GB" sz="1000" dirty="0">
              <a:effectLst/>
              <a:ea typeface="Calibri" panose="020F0502020204030204" pitchFamily="34" charset="0"/>
              <a:cs typeface="Arial"/>
            </a:endParaRPr>
          </a:p>
          <a:p>
            <a:endParaRPr lang="en-GB" sz="1000">
              <a:effectLst/>
              <a:ea typeface="Calibri" panose="020F0502020204030204" pitchFamily="34" charset="0"/>
              <a:cs typeface="Arial" panose="020B0604020202020204" pitchFamily="34" charset="0"/>
            </a:endParaRPr>
          </a:p>
          <a:p>
            <a:r>
              <a:rPr lang="en-GB" sz="1000" dirty="0">
                <a:ea typeface="Arial" panose="020B0604020202020204" pitchFamily="34" charset="0"/>
                <a:cs typeface="Arial"/>
              </a:rPr>
              <a:t>HIPS</a:t>
            </a:r>
            <a:r>
              <a:rPr lang="en-GB" sz="1000" dirty="0">
                <a:effectLst/>
                <a:ea typeface="Arial" panose="020B0604020202020204" pitchFamily="34" charset="0"/>
                <a:cs typeface="Arial"/>
              </a:rPr>
              <a:t> also have a range of </a:t>
            </a:r>
            <a:r>
              <a:rPr lang="en-GB" sz="1000" u="sng" dirty="0">
                <a:solidFill>
                  <a:srgbClr val="0563C1"/>
                </a:solidFill>
                <a:effectLst/>
                <a:ea typeface="Arial" panose="020B0604020202020204" pitchFamily="34" charset="0"/>
                <a:cs typeface="Arial"/>
                <a:hlinkClick r:id="rId5"/>
              </a:rPr>
              <a:t>procedures</a:t>
            </a:r>
            <a:r>
              <a:rPr lang="en-GB" sz="1000" dirty="0">
                <a:effectLst/>
                <a:ea typeface="Arial" panose="020B0604020202020204" pitchFamily="34" charset="0"/>
                <a:cs typeface="Arial"/>
              </a:rPr>
              <a:t> which can be referred to for safeguarding children in specific circumstances, for example: disabled children, unborn babies, children who move across local authority borders, looked after children, fabricated induced illness and more.</a:t>
            </a:r>
            <a:endParaRPr lang="en-GB" sz="1000" dirty="0">
              <a:effectLst/>
              <a:ea typeface="Calibri" panose="020F0502020204030204" pitchFamily="34" charset="0"/>
              <a:cs typeface="Arial"/>
            </a:endParaRPr>
          </a:p>
          <a:p>
            <a:endParaRPr lang="en-GB" sz="1000" dirty="0">
              <a:effectLst/>
              <a:ea typeface="Calibri" panose="020F0502020204030204" pitchFamily="34" charset="0"/>
              <a:cs typeface="Arial" panose="020B0604020202020204" pitchFamily="34" charset="0"/>
            </a:endParaRPr>
          </a:p>
          <a:p>
            <a:r>
              <a:rPr lang="en-GB" sz="1000" dirty="0">
                <a:ea typeface="+mn-lt"/>
                <a:cs typeface="+mn-lt"/>
                <a:hlinkClick r:id="rId6"/>
              </a:rPr>
              <a:t>HIPS Serious Child Safeguarding Incident Guidance</a:t>
            </a:r>
            <a:r>
              <a:rPr lang="en-GB" sz="1000">
                <a:ea typeface="+mn-lt"/>
                <a:cs typeface="+mn-lt"/>
              </a:rPr>
              <a:t> must be followed to notify the Local Authority and HSCP of significant safeguarding incidents involving children </a:t>
            </a:r>
            <a:r>
              <a:rPr lang="en-GB" sz="1000">
                <a:latin typeface="Arial"/>
                <a:ea typeface="Roboto"/>
                <a:cs typeface="Roboto"/>
              </a:rPr>
              <a:t>if it is known or suspected that a child has been abused or neglected, and the child dies or is seriously harmed in the local authority area. They must also notify the panel if a child who is normally resident in the local authority areas dies or is seriously harmed outside England.</a:t>
            </a:r>
            <a:endParaRPr lang="en-GB" sz="1000">
              <a:latin typeface="Arial"/>
              <a:ea typeface="+mn-lt"/>
              <a:cs typeface="+mn-lt"/>
            </a:endParaRPr>
          </a:p>
          <a:p>
            <a:r>
              <a:rPr lang="en-GB" sz="1000" dirty="0">
                <a:latin typeface="Arial"/>
                <a:ea typeface="Roboto"/>
                <a:cs typeface="Roboto"/>
              </a:rPr>
              <a:t>They should notify both the panel and the local safeguarding partners within five working days of becoming aware that the incident has occurred. They should also notify the Secretary of State and </a:t>
            </a:r>
            <a:r>
              <a:rPr lang="en-GB" sz="1000" u="sng" dirty="0">
                <a:solidFill>
                  <a:srgbClr val="0076A3"/>
                </a:solidFill>
                <a:latin typeface="Arial"/>
                <a:ea typeface="Roboto"/>
                <a:cs typeface="Roboto"/>
                <a:hlinkClick r:id="rId7"/>
              </a:rPr>
              <a:t>Ofsted</a:t>
            </a:r>
            <a:r>
              <a:rPr lang="en-GB" sz="1000" dirty="0">
                <a:latin typeface="Arial"/>
                <a:ea typeface="Roboto"/>
                <a:cs typeface="Roboto"/>
              </a:rPr>
              <a:t> where a child has died, whether, or not </a:t>
            </a:r>
            <a:r>
              <a:rPr lang="en-GB" sz="1000" u="sng" dirty="0">
                <a:solidFill>
                  <a:srgbClr val="0076A3"/>
                </a:solidFill>
                <a:latin typeface="Arial"/>
                <a:ea typeface="Roboto"/>
                <a:cs typeface="Roboto"/>
                <a:hlinkClick r:id="rId8"/>
              </a:rPr>
              <a:t>abuse</a:t>
            </a:r>
            <a:r>
              <a:rPr lang="en-GB" sz="1000" dirty="0">
                <a:latin typeface="Arial"/>
                <a:ea typeface="Roboto"/>
                <a:cs typeface="Roboto"/>
              </a:rPr>
              <a:t> or </a:t>
            </a:r>
            <a:r>
              <a:rPr lang="en-GB" sz="1000" u="sng" dirty="0">
                <a:solidFill>
                  <a:srgbClr val="0076A3"/>
                </a:solidFill>
                <a:latin typeface="Arial"/>
                <a:ea typeface="Roboto"/>
                <a:cs typeface="Roboto"/>
                <a:hlinkClick r:id="rId9"/>
              </a:rPr>
              <a:t>neglect</a:t>
            </a:r>
            <a:r>
              <a:rPr lang="en-GB" sz="1000" dirty="0">
                <a:latin typeface="Arial"/>
                <a:ea typeface="Roboto"/>
                <a:cs typeface="Roboto"/>
              </a:rPr>
              <a:t> is known or suspected.</a:t>
            </a:r>
            <a:endParaRPr lang="en-GB" sz="1000">
              <a:latin typeface="Arial"/>
              <a:cs typeface="Arial"/>
            </a:endParaRPr>
          </a:p>
        </p:txBody>
      </p:sp>
    </p:spTree>
    <p:extLst>
      <p:ext uri="{BB962C8B-B14F-4D97-AF65-F5344CB8AC3E}">
        <p14:creationId xmlns:p14="http://schemas.microsoft.com/office/powerpoint/2010/main" val="576820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4984661-1F58-A69A-8635-8354DFEA05DC}"/>
              </a:ext>
            </a:extLst>
          </p:cNvPr>
          <p:cNvSpPr txBox="1"/>
          <p:nvPr/>
        </p:nvSpPr>
        <p:spPr>
          <a:xfrm>
            <a:off x="365167" y="344670"/>
            <a:ext cx="9491538" cy="6618735"/>
          </a:xfrm>
          <a:prstGeom prst="rect">
            <a:avLst/>
          </a:prstGeom>
          <a:noFill/>
        </p:spPr>
        <p:txBody>
          <a:bodyPr wrap="square" lIns="91440" tIns="45720" rIns="91440" bIns="45720" anchor="t">
            <a:spAutoFit/>
          </a:bodyPr>
          <a:lstStyle/>
          <a:p>
            <a:r>
              <a:rPr lang="en-GB" sz="1000" b="1" dirty="0">
                <a:effectLst/>
                <a:ea typeface="Arial" panose="020B0604020202020204" pitchFamily="34" charset="0"/>
                <a:cs typeface="Arial"/>
              </a:rPr>
              <a:t>To report your concerns or to talk to a duty social worker regarding adults at risk’ call </a:t>
            </a:r>
            <a:r>
              <a:rPr lang="en-GB" sz="1000" b="1" dirty="0" err="1">
                <a:effectLst/>
                <a:ea typeface="Arial" panose="020B0604020202020204" pitchFamily="34" charset="0"/>
                <a:cs typeface="Arial"/>
              </a:rPr>
              <a:t>HantsDirect</a:t>
            </a:r>
            <a:r>
              <a:rPr lang="en-GB" sz="1000" b="1" dirty="0">
                <a:effectLst/>
                <a:ea typeface="Arial" panose="020B0604020202020204" pitchFamily="34" charset="0"/>
                <a:cs typeface="Arial"/>
              </a:rPr>
              <a:t> (Adult Services)</a:t>
            </a:r>
            <a:endParaRPr lang="en-GB" sz="1000" dirty="0">
              <a:effectLst/>
              <a:ea typeface="Calibri" panose="020F0502020204030204" pitchFamily="34" charset="0"/>
              <a:cs typeface="Arial"/>
            </a:endParaRPr>
          </a:p>
          <a:p>
            <a:pPr>
              <a:lnSpc>
                <a:spcPct val="714"/>
              </a:lnSpc>
            </a:pPr>
            <a:endParaRPr lang="en-GB" sz="1000" dirty="0">
              <a:effectLst/>
              <a:ea typeface="Calibri" panose="020F0502020204030204" pitchFamily="34" charset="0"/>
              <a:cs typeface="Arial" panose="020B0604020202020204" pitchFamily="34" charset="0"/>
            </a:endParaRPr>
          </a:p>
          <a:p>
            <a:r>
              <a:rPr lang="en-GB" sz="1000" dirty="0">
                <a:effectLst/>
                <a:ea typeface="Arial" panose="020B0604020202020204" pitchFamily="34" charset="0"/>
                <a:cs typeface="Arial"/>
              </a:rPr>
              <a:t>Use this link to complete the electronic </a:t>
            </a:r>
            <a:r>
              <a:rPr lang="en-GB" sz="1000" u="sng" dirty="0">
                <a:solidFill>
                  <a:srgbClr val="0563C1"/>
                </a:solidFill>
                <a:effectLst/>
                <a:ea typeface="Arial" panose="020B0604020202020204" pitchFamily="34" charset="0"/>
                <a:cs typeface="Arial"/>
                <a:hlinkClick r:id="rId2"/>
              </a:rPr>
              <a:t>Professional Referral Form</a:t>
            </a:r>
            <a:r>
              <a:rPr lang="en-GB" sz="1000" dirty="0">
                <a:effectLst/>
                <a:ea typeface="Arial" panose="020B0604020202020204" pitchFamily="34" charset="0"/>
                <a:cs typeface="Arial"/>
              </a:rPr>
              <a:t> for non-urgent concerns. </a:t>
            </a:r>
            <a:endParaRPr lang="en-GB" sz="1000" dirty="0">
              <a:effectLst/>
              <a:ea typeface="Calibri" panose="020F0502020204030204" pitchFamily="34" charset="0"/>
              <a:cs typeface="Arial"/>
            </a:endParaRPr>
          </a:p>
          <a:p>
            <a:r>
              <a:rPr lang="en-GB" sz="1000" dirty="0">
                <a:effectLst/>
                <a:ea typeface="Arial" panose="020B0604020202020204" pitchFamily="34" charset="0"/>
                <a:cs typeface="Arial"/>
              </a:rPr>
              <a:t>Or </a:t>
            </a:r>
            <a:r>
              <a:rPr lang="en-GB" sz="1000" dirty="0" err="1">
                <a:effectLst/>
                <a:ea typeface="Arial" panose="020B0604020202020204" pitchFamily="34" charset="0"/>
                <a:cs typeface="Arial"/>
              </a:rPr>
              <a:t>tel</a:t>
            </a:r>
            <a:r>
              <a:rPr lang="en-GB" sz="1000" dirty="0">
                <a:effectLst/>
                <a:ea typeface="Arial" panose="020B0604020202020204" pitchFamily="34" charset="0"/>
                <a:cs typeface="Arial"/>
              </a:rPr>
              <a:t> 0300 555 1386 (office hours for urgent concerns) or 0300 555 1373 (out of hours).	</a:t>
            </a:r>
            <a:endParaRPr lang="en-GB" sz="1000" dirty="0">
              <a:effectLst/>
              <a:ea typeface="Calibri" panose="020F0502020204030204" pitchFamily="34" charset="0"/>
              <a:cs typeface="Arial"/>
            </a:endParaRPr>
          </a:p>
          <a:p>
            <a:r>
              <a:rPr lang="en-GB" sz="1000" dirty="0">
                <a:effectLst/>
                <a:ea typeface="Arial" panose="020B0604020202020204" pitchFamily="34" charset="0"/>
                <a:cs typeface="Arial"/>
              </a:rPr>
              <a:t>Professionals Line 01329 225378.</a:t>
            </a:r>
            <a:endParaRPr lang="en-GB" sz="1000" dirty="0">
              <a:effectLst/>
              <a:ea typeface="Calibri" panose="020F0502020204030204" pitchFamily="34" charset="0"/>
              <a:cs typeface="Arial"/>
            </a:endParaRPr>
          </a:p>
          <a:p>
            <a:r>
              <a:rPr lang="en-GB" sz="1000" dirty="0">
                <a:effectLst/>
                <a:ea typeface="Arial" panose="020B0604020202020204" pitchFamily="34" charset="0"/>
                <a:cs typeface="Arial"/>
              </a:rPr>
              <a:t>Or visit the </a:t>
            </a:r>
            <a:r>
              <a:rPr lang="en-GB" sz="1000" u="sng" dirty="0">
                <a:solidFill>
                  <a:srgbClr val="0563C1"/>
                </a:solidFill>
                <a:effectLst/>
                <a:ea typeface="Arial" panose="020B0604020202020204" pitchFamily="34" charset="0"/>
                <a:cs typeface="Arial"/>
                <a:hlinkClick r:id="rId3"/>
              </a:rPr>
              <a:t>website</a:t>
            </a:r>
            <a:r>
              <a:rPr lang="en-GB" sz="1000" dirty="0">
                <a:effectLst/>
                <a:ea typeface="Arial" panose="020B0604020202020204" pitchFamily="34" charset="0"/>
                <a:cs typeface="Arial"/>
              </a:rPr>
              <a:t> for further information.</a:t>
            </a:r>
          </a:p>
          <a:p>
            <a:endParaRPr lang="en-GB" sz="1000" dirty="0">
              <a:ea typeface="Calibri" panose="020F0502020204030204" pitchFamily="34" charset="0"/>
              <a:cs typeface="Arial" panose="020B0604020202020204" pitchFamily="34" charset="0"/>
            </a:endParaRPr>
          </a:p>
          <a:p>
            <a:r>
              <a:rPr lang="en-GB" sz="1000" b="0" i="0" dirty="0">
                <a:solidFill>
                  <a:srgbClr val="242424"/>
                </a:solidFill>
                <a:effectLst/>
              </a:rPr>
              <a:t>This policy is underpinned by the six principles of safeguarding for adults embedded in the Care Act (2014);  empowerment, prevention, proportionality, protection, partnership, accountability </a:t>
            </a:r>
            <a:r>
              <a:rPr lang="en-GB" sz="1000" b="0" i="0" u="sng" dirty="0">
                <a:solidFill>
                  <a:srgbClr val="0563C1"/>
                </a:solidFill>
                <a:effectLst/>
                <a:hlinkClick r:id="rId4"/>
              </a:rPr>
              <a:t>Six Principles</a:t>
            </a:r>
            <a:endParaRPr lang="en-GB" sz="1000" b="0" i="0" dirty="0">
              <a:solidFill>
                <a:srgbClr val="242424"/>
              </a:solidFill>
              <a:effectLst/>
            </a:endParaRPr>
          </a:p>
          <a:p>
            <a:endParaRPr lang="en-GB" sz="1000" u="sng" dirty="0">
              <a:solidFill>
                <a:srgbClr val="0563C1"/>
              </a:solidFill>
              <a:effectLst/>
              <a:ea typeface="Arial" panose="020B0604020202020204" pitchFamily="34" charset="0"/>
              <a:cs typeface="Arial" panose="020B0604020202020204" pitchFamily="34" charset="0"/>
              <a:hlinkClick r:id="rId5"/>
            </a:endParaRPr>
          </a:p>
          <a:p>
            <a:r>
              <a:rPr lang="en-GB" sz="1000" u="sng" dirty="0">
                <a:solidFill>
                  <a:srgbClr val="0563C1"/>
                </a:solidFill>
                <a:effectLst/>
                <a:ea typeface="Arial" panose="020B0604020202020204" pitchFamily="34" charset="0"/>
                <a:cs typeface="Arial"/>
                <a:hlinkClick r:id="rId6"/>
              </a:rPr>
              <a:t>4LSAB Safeguarding Concerns Guidance</a:t>
            </a:r>
            <a:r>
              <a:rPr lang="en-GB" sz="1000" dirty="0">
                <a:effectLst/>
                <a:ea typeface="Arial" panose="020B0604020202020204" pitchFamily="34" charset="0"/>
                <a:cs typeface="Arial"/>
              </a:rPr>
              <a:t> should be used to support decision making in relation to adult safeguarding concerns. Page </a:t>
            </a:r>
            <a:r>
              <a:rPr lang="en-GB" sz="1000" dirty="0">
                <a:ea typeface="Arial" panose="020B0604020202020204" pitchFamily="34" charset="0"/>
                <a:cs typeface="Arial"/>
              </a:rPr>
              <a:t>14 </a:t>
            </a:r>
            <a:r>
              <a:rPr lang="en-GB" sz="1000" dirty="0">
                <a:effectLst/>
                <a:ea typeface="Arial" panose="020B0604020202020204" pitchFamily="34" charset="0"/>
                <a:cs typeface="Arial"/>
              </a:rPr>
              <a:t>includes a flow chart to assist the process.</a:t>
            </a:r>
            <a:endParaRPr lang="en-GB" sz="1000" dirty="0">
              <a:effectLst/>
              <a:ea typeface="Calibri" panose="020F0502020204030204" pitchFamily="34" charset="0"/>
              <a:cs typeface="Arial"/>
            </a:endParaRPr>
          </a:p>
          <a:p>
            <a:endParaRPr lang="en-GB" sz="1000" dirty="0">
              <a:effectLst/>
              <a:ea typeface="Arial" panose="020B0604020202020204" pitchFamily="34" charset="0"/>
              <a:cs typeface="Arial" panose="020B0604020202020204" pitchFamily="34" charset="0"/>
            </a:endParaRPr>
          </a:p>
          <a:p>
            <a:r>
              <a:rPr lang="en-GB" sz="1000" dirty="0">
                <a:effectLst/>
                <a:ea typeface="Arial" panose="020B0604020202020204" pitchFamily="34" charset="0"/>
                <a:cs typeface="Arial"/>
              </a:rPr>
              <a:t>Specific guidance is also available in the </a:t>
            </a:r>
            <a:r>
              <a:rPr lang="en-GB" sz="1000" u="sng" dirty="0">
                <a:solidFill>
                  <a:srgbClr val="0563C1"/>
                </a:solidFill>
                <a:effectLst/>
                <a:ea typeface="Arial" panose="020B0604020202020204" pitchFamily="34" charset="0"/>
                <a:cs typeface="Arial"/>
                <a:hlinkClick r:id="rId7"/>
              </a:rPr>
              <a:t>4LSAB Multi- Agency Policy, Process and Guidance</a:t>
            </a:r>
            <a:r>
              <a:rPr lang="en-GB" sz="1000" dirty="0">
                <a:effectLst/>
                <a:ea typeface="Arial" panose="020B0604020202020204" pitchFamily="34" charset="0"/>
                <a:cs typeface="Arial"/>
              </a:rPr>
              <a:t> in relation to:</a:t>
            </a:r>
            <a:endParaRPr lang="en-GB" sz="1000" dirty="0">
              <a:effectLst/>
              <a:ea typeface="Calibri" panose="020F0502020204030204" pitchFamily="34" charset="0"/>
              <a:cs typeface="Arial"/>
            </a:endParaRPr>
          </a:p>
          <a:p>
            <a:r>
              <a:rPr lang="en-GB" sz="1000" u="sng" dirty="0">
                <a:solidFill>
                  <a:srgbClr val="108040"/>
                </a:solidFill>
                <a:effectLst/>
                <a:ea typeface="Arial" panose="020B0604020202020204" pitchFamily="34" charset="0"/>
                <a:cs typeface="Arial"/>
                <a:hlinkClick r:id="rId8">
                  <a:extLst>
                    <a:ext uri="{A12FA001-AC4F-418D-AE19-62706E023703}">
                      <ahyp:hlinkClr xmlns:ahyp="http://schemas.microsoft.com/office/drawing/2018/hyperlinkcolor" val="tx"/>
                    </a:ext>
                  </a:extLst>
                </a:hlinkClick>
              </a:rPr>
              <a:t>4LSAB </a:t>
            </a:r>
            <a:r>
              <a:rPr lang="en-GB" sz="1000" u="sng" dirty="0">
                <a:solidFill>
                  <a:schemeClr val="accent6"/>
                </a:solidFill>
                <a:ea typeface="Arial" panose="020B0604020202020204" pitchFamily="34" charset="0"/>
                <a:cs typeface="Arial"/>
                <a:hlinkClick r:id="rId8">
                  <a:extLst>
                    <a:ext uri="{A12FA001-AC4F-418D-AE19-62706E023703}">
                      <ahyp:hlinkClr xmlns:ahyp="http://schemas.microsoft.com/office/drawing/2018/hyperlinkcolor" val="tx"/>
                    </a:ext>
                  </a:extLst>
                </a:hlinkClick>
              </a:rPr>
              <a:t>Multi-Agency Guidance on Responding to Self-Neglect</a:t>
            </a:r>
            <a:endParaRPr lang="en-GB" sz="1000" dirty="0">
              <a:solidFill>
                <a:schemeClr val="accent6"/>
              </a:solidFill>
              <a:effectLst/>
              <a:ea typeface="Calibri" panose="020F0502020204030204" pitchFamily="34" charset="0"/>
              <a:cs typeface="Arial"/>
            </a:endParaRPr>
          </a:p>
          <a:p>
            <a:r>
              <a:rPr lang="en-GB" sz="1000" u="sng" dirty="0">
                <a:solidFill>
                  <a:schemeClr val="accent6"/>
                </a:solidFill>
                <a:effectLst/>
                <a:ea typeface="Arial" panose="020B0604020202020204" pitchFamily="34" charset="0"/>
                <a:cs typeface="Arial"/>
                <a:hlinkClick r:id="rId9">
                  <a:extLst>
                    <a:ext uri="{A12FA001-AC4F-418D-AE19-62706E023703}">
                      <ahyp:hlinkClr xmlns:ahyp="http://schemas.microsoft.com/office/drawing/2018/hyperlinkcolor" val="tx"/>
                    </a:ext>
                  </a:extLst>
                </a:hlinkClick>
              </a:rPr>
              <a:t>4LSAB </a:t>
            </a:r>
            <a:r>
              <a:rPr lang="en-GB" sz="1000" u="sng" dirty="0">
                <a:solidFill>
                  <a:schemeClr val="accent6"/>
                </a:solidFill>
                <a:ea typeface="Arial" panose="020B0604020202020204" pitchFamily="34" charset="0"/>
                <a:cs typeface="Arial"/>
                <a:hlinkClick r:id="rId9">
                  <a:extLst>
                    <a:ext uri="{A12FA001-AC4F-418D-AE19-62706E023703}">
                      <ahyp:hlinkClr xmlns:ahyp="http://schemas.microsoft.com/office/drawing/2018/hyperlinkcolor" val="tx"/>
                    </a:ext>
                  </a:extLst>
                </a:hlinkClick>
              </a:rPr>
              <a:t>Multi-Agency Guidance</a:t>
            </a:r>
            <a:r>
              <a:rPr lang="en-GB" sz="1000" u="sng" dirty="0">
                <a:solidFill>
                  <a:schemeClr val="accent6"/>
                </a:solidFill>
                <a:effectLst/>
                <a:ea typeface="Arial" panose="020B0604020202020204" pitchFamily="34" charset="0"/>
                <a:cs typeface="Arial"/>
                <a:hlinkClick r:id="rId9">
                  <a:extLst>
                    <a:ext uri="{A12FA001-AC4F-418D-AE19-62706E023703}">
                      <ahyp:hlinkClr xmlns:ahyp="http://schemas.microsoft.com/office/drawing/2018/hyperlinkcolor" val="tx"/>
                    </a:ext>
                  </a:extLst>
                </a:hlinkClick>
              </a:rPr>
              <a:t> on Modern Slavery and Human Trafficking</a:t>
            </a:r>
            <a:endParaRPr lang="en-GB" sz="1000" dirty="0">
              <a:solidFill>
                <a:schemeClr val="accent6"/>
              </a:solidFill>
              <a:effectLst/>
              <a:ea typeface="Calibri" panose="020F0502020204030204" pitchFamily="34" charset="0"/>
              <a:cs typeface="Arial"/>
              <a:hlinkClick r:id="" action="ppaction://noaction">
                <a:extLst>
                  <a:ext uri="{A12FA001-AC4F-418D-AE19-62706E023703}">
                    <ahyp:hlinkClr xmlns:ahyp="http://schemas.microsoft.com/office/drawing/2018/hyperlinkcolor" val="tx"/>
                  </a:ext>
                </a:extLst>
              </a:hlinkClick>
            </a:endParaRPr>
          </a:p>
          <a:p>
            <a:r>
              <a:rPr lang="en-GB" sz="1000" u="sng" dirty="0">
                <a:solidFill>
                  <a:srgbClr val="108040"/>
                </a:solidFill>
                <a:effectLst/>
                <a:ea typeface="Arial" panose="020B0604020202020204" pitchFamily="34" charset="0"/>
                <a:cs typeface="Arial"/>
                <a:hlinkClick r:id="rId10">
                  <a:extLst>
                    <a:ext uri="{A12FA001-AC4F-418D-AE19-62706E023703}">
                      <ahyp:hlinkClr xmlns:ahyp="http://schemas.microsoft.com/office/drawing/2018/hyperlinkcolor" val="tx"/>
                    </a:ext>
                  </a:extLst>
                </a:hlinkClick>
              </a:rPr>
              <a:t>Multi-agency Hoarding Guidance</a:t>
            </a:r>
            <a:endParaRPr lang="en-GB" sz="1000" dirty="0">
              <a:solidFill>
                <a:schemeClr val="accent6"/>
              </a:solidFill>
              <a:effectLst/>
              <a:ea typeface="Calibri" panose="020F0502020204030204" pitchFamily="34" charset="0"/>
              <a:cs typeface="Arial"/>
              <a:hlinkClick r:id="rId10">
                <a:extLst>
                  <a:ext uri="{A12FA001-AC4F-418D-AE19-62706E023703}">
                    <ahyp:hlinkClr xmlns:ahyp="http://schemas.microsoft.com/office/drawing/2018/hyperlinkcolor" val="tx"/>
                  </a:ext>
                </a:extLst>
              </a:hlinkClick>
            </a:endParaRPr>
          </a:p>
          <a:p>
            <a:r>
              <a:rPr lang="en-GB" sz="1000" u="sng" dirty="0">
                <a:solidFill>
                  <a:srgbClr val="108040"/>
                </a:solidFill>
                <a:effectLst/>
                <a:ea typeface="Arial" panose="020B0604020202020204" pitchFamily="34" charset="0"/>
                <a:cs typeface="Arial"/>
                <a:hlinkClick r:id="rId11">
                  <a:extLst>
                    <a:ext uri="{A12FA001-AC4F-418D-AE19-62706E023703}">
                      <ahyp:hlinkClr xmlns:ahyp="http://schemas.microsoft.com/office/drawing/2018/hyperlinkcolor" val="tx"/>
                    </a:ext>
                  </a:extLst>
                </a:hlinkClick>
              </a:rPr>
              <a:t>HSAB One Minute Guide to the Mental Capacity Act</a:t>
            </a:r>
            <a:endParaRPr lang="en-GB" sz="1000" dirty="0">
              <a:solidFill>
                <a:schemeClr val="accent6"/>
              </a:solidFill>
              <a:effectLst/>
              <a:ea typeface="Calibri" panose="020F0502020204030204" pitchFamily="34" charset="0"/>
              <a:cs typeface="Arial"/>
              <a:hlinkClick r:id="rId11">
                <a:extLst>
                  <a:ext uri="{A12FA001-AC4F-418D-AE19-62706E023703}">
                    <ahyp:hlinkClr xmlns:ahyp="http://schemas.microsoft.com/office/drawing/2018/hyperlinkcolor" val="tx"/>
                  </a:ext>
                </a:extLst>
              </a:hlinkClick>
            </a:endParaRPr>
          </a:p>
          <a:p>
            <a:r>
              <a:rPr lang="en-GB" sz="1000" u="sng" dirty="0">
                <a:solidFill>
                  <a:srgbClr val="108040"/>
                </a:solidFill>
                <a:effectLst/>
                <a:ea typeface="Arial" panose="020B0604020202020204" pitchFamily="34" charset="0"/>
                <a:cs typeface="Arial"/>
                <a:hlinkClick r:id="rId12">
                  <a:extLst>
                    <a:ext uri="{A12FA001-AC4F-418D-AE19-62706E023703}">
                      <ahyp:hlinkClr xmlns:ahyp="http://schemas.microsoft.com/office/drawing/2018/hyperlinkcolor" val="tx"/>
                    </a:ext>
                  </a:extLst>
                </a:hlinkClick>
              </a:rPr>
              <a:t>4LSAB Multi-Agency Risk Management Framework</a:t>
            </a:r>
            <a:endParaRPr lang="en-GB" sz="1000" dirty="0">
              <a:solidFill>
                <a:schemeClr val="accent6"/>
              </a:solidFill>
              <a:effectLst/>
              <a:ea typeface="Calibri" panose="020F0502020204030204" pitchFamily="34" charset="0"/>
              <a:cs typeface="Arial"/>
              <a:hlinkClick r:id="rId12">
                <a:extLst>
                  <a:ext uri="{A12FA001-AC4F-418D-AE19-62706E023703}">
                    <ahyp:hlinkClr xmlns:ahyp="http://schemas.microsoft.com/office/drawing/2018/hyperlinkcolor" val="tx"/>
                  </a:ext>
                </a:extLst>
              </a:hlinkClick>
            </a:endParaRPr>
          </a:p>
          <a:p>
            <a:r>
              <a:rPr lang="en-GB" sz="1000" u="sng" dirty="0">
                <a:solidFill>
                  <a:schemeClr val="accent6"/>
                </a:solidFill>
                <a:effectLst/>
                <a:ea typeface="Arial" panose="020B0604020202020204" pitchFamily="34" charset="0"/>
                <a:cs typeface="Arial"/>
                <a:hlinkClick r:id="rId13">
                  <a:extLst>
                    <a:ext uri="{A12FA001-AC4F-418D-AE19-62706E023703}">
                      <ahyp:hlinkClr xmlns:ahyp="http://schemas.microsoft.com/office/drawing/2018/hyperlinkcolor" val="tx"/>
                    </a:ext>
                  </a:extLst>
                </a:hlinkClick>
              </a:rPr>
              <a:t>Multi-Agency Fire Safety Framework</a:t>
            </a:r>
          </a:p>
          <a:p>
            <a:endParaRPr lang="en-GB" sz="1000" u="sng" dirty="0">
              <a:solidFill>
                <a:srgbClr val="0563C1"/>
              </a:solidFill>
              <a:effectLst/>
              <a:ea typeface="Arial" panose="020B0604020202020204" pitchFamily="34" charset="0"/>
              <a:cs typeface="Arial" panose="020B0604020202020204" pitchFamily="34" charset="0"/>
            </a:endParaRPr>
          </a:p>
          <a:p>
            <a:endParaRPr lang="en-GB" sz="1000" u="sng" dirty="0">
              <a:solidFill>
                <a:srgbClr val="0563C1"/>
              </a:solidFill>
              <a:ea typeface="Calibri" panose="020F0502020204030204" pitchFamily="34" charset="0"/>
              <a:cs typeface="Arial" panose="020B0604020202020204" pitchFamily="34" charset="0"/>
            </a:endParaRPr>
          </a:p>
          <a:p>
            <a:r>
              <a:rPr lang="en-GB" sz="1000" b="1" dirty="0">
                <a:effectLst/>
                <a:latin typeface="Arial"/>
                <a:ea typeface="Arial" panose="020B0604020202020204" pitchFamily="34" charset="0"/>
                <a:cs typeface="Arial"/>
              </a:rPr>
              <a:t>Prevent </a:t>
            </a:r>
            <a:r>
              <a:rPr lang="en-GB" sz="1000" dirty="0">
                <a:effectLst/>
                <a:latin typeface="Arial"/>
                <a:ea typeface="Arial" panose="020B0604020202020204" pitchFamily="34" charset="0"/>
                <a:cs typeface="Arial"/>
              </a:rPr>
              <a:t>referrals should be made using guidance and </a:t>
            </a:r>
            <a:r>
              <a:rPr lang="en-GB" sz="1000" u="sng" dirty="0">
                <a:solidFill>
                  <a:srgbClr val="0563C1"/>
                </a:solidFill>
                <a:effectLst/>
                <a:latin typeface="Arial"/>
                <a:ea typeface="Arial" panose="020B0604020202020204" pitchFamily="34" charset="0"/>
                <a:cs typeface="Arial"/>
                <a:hlinkClick r:id="rId14"/>
              </a:rPr>
              <a:t>forms</a:t>
            </a:r>
            <a:r>
              <a:rPr lang="en-GB" sz="1000" dirty="0">
                <a:effectLst/>
                <a:latin typeface="Arial"/>
                <a:ea typeface="Arial" panose="020B0604020202020204" pitchFamily="34" charset="0"/>
                <a:cs typeface="Arial"/>
              </a:rPr>
              <a:t> from Hampshire County Council. </a:t>
            </a:r>
            <a:endParaRPr lang="en-GB" sz="1000" dirty="0">
              <a:effectLst/>
              <a:latin typeface="Arial"/>
              <a:ea typeface="Calibri" panose="020F0502020204030204" pitchFamily="34" charset="0"/>
              <a:cs typeface="Arial"/>
            </a:endParaRPr>
          </a:p>
          <a:p>
            <a:endParaRPr lang="en-GB" sz="1000" dirty="0">
              <a:effectLst/>
              <a:latin typeface="Calibri" panose="020F0502020204030204" pitchFamily="34" charset="0"/>
              <a:ea typeface="Calibri" panose="020F0502020204030204" pitchFamily="34" charset="0"/>
              <a:cs typeface="Arial" panose="020B0604020202020204" pitchFamily="34" charset="0"/>
            </a:endParaRPr>
          </a:p>
          <a:p>
            <a:r>
              <a:rPr lang="en-GB" sz="1000" dirty="0">
                <a:effectLst/>
                <a:latin typeface="Arial"/>
                <a:ea typeface="Arial" panose="020B0604020202020204" pitchFamily="34" charset="0"/>
                <a:cs typeface="Arial"/>
              </a:rPr>
              <a:t>Modern Slavery referrals should be made using the </a:t>
            </a:r>
            <a:r>
              <a:rPr lang="en-GB" sz="1000" u="sng" dirty="0">
                <a:solidFill>
                  <a:srgbClr val="0563C1"/>
                </a:solidFill>
                <a:effectLst/>
                <a:latin typeface="Arial"/>
                <a:ea typeface="Arial" panose="020B0604020202020204" pitchFamily="34" charset="0"/>
                <a:cs typeface="Arial"/>
                <a:hlinkClick r:id="rId15"/>
              </a:rPr>
              <a:t>victim pathway</a:t>
            </a:r>
            <a:r>
              <a:rPr lang="en-GB" sz="1000" dirty="0">
                <a:effectLst/>
                <a:latin typeface="Arial"/>
                <a:ea typeface="Arial" panose="020B0604020202020204" pitchFamily="34" charset="0"/>
                <a:cs typeface="Arial"/>
              </a:rPr>
              <a:t>.</a:t>
            </a:r>
            <a:endParaRPr lang="en-GB" sz="1000" dirty="0">
              <a:effectLst/>
              <a:latin typeface="Arial"/>
              <a:ea typeface="Calibri" panose="020F0502020204030204" pitchFamily="34" charset="0"/>
              <a:cs typeface="Arial"/>
            </a:endParaRPr>
          </a:p>
          <a:p>
            <a:endParaRPr lang="en-GB" sz="1000" dirty="0">
              <a:effectLst/>
              <a:latin typeface="Calibri" panose="020F0502020204030204" pitchFamily="34" charset="0"/>
              <a:ea typeface="Calibri" panose="020F0502020204030204" pitchFamily="34" charset="0"/>
              <a:cs typeface="Arial" panose="020B0604020202020204" pitchFamily="34" charset="0"/>
            </a:endParaRPr>
          </a:p>
          <a:p>
            <a:r>
              <a:rPr lang="en-GB" sz="1000" b="1" dirty="0">
                <a:effectLst/>
                <a:latin typeface="Arial"/>
                <a:ea typeface="Arial" panose="020B0604020202020204" pitchFamily="34" charset="0"/>
                <a:cs typeface="Arial"/>
              </a:rPr>
              <a:t>Employee Assistance Programme</a:t>
            </a:r>
            <a:endParaRPr lang="en-GB" sz="1000" dirty="0">
              <a:effectLst/>
              <a:latin typeface="Arial"/>
              <a:ea typeface="Calibri" panose="020F0502020204030204" pitchFamily="34" charset="0"/>
              <a:cs typeface="Arial"/>
            </a:endParaRPr>
          </a:p>
          <a:p>
            <a:r>
              <a:rPr lang="en-GB" sz="1000" dirty="0">
                <a:effectLst/>
                <a:latin typeface="Arial"/>
                <a:ea typeface="Arial" panose="020B0604020202020204" pitchFamily="34" charset="0"/>
                <a:cs typeface="Arial"/>
              </a:rPr>
              <a:t>Should an employee feel they require support following their involvement with a safeguarding concern, information on the EHDC Health Assured- 24/7 Employee Assistance Programme can be found on the council’s intranet (under ‘Employee Information’). Tel: 0800 030 5182.</a:t>
            </a:r>
            <a:endParaRPr lang="en-GB" sz="1000" dirty="0">
              <a:effectLst/>
              <a:latin typeface="Arial"/>
              <a:ea typeface="Calibri" panose="020F0502020204030204" pitchFamily="34" charset="0"/>
              <a:cs typeface="Arial"/>
            </a:endParaRPr>
          </a:p>
          <a:p>
            <a:endParaRPr lang="en-GB" sz="1000" dirty="0">
              <a:effectLst/>
              <a:latin typeface="Arial"/>
              <a:ea typeface="Calibri" panose="020F0502020204030204" pitchFamily="34" charset="0"/>
              <a:cs typeface="Arial" panose="020B0604020202020204" pitchFamily="34" charset="0"/>
            </a:endParaRPr>
          </a:p>
          <a:p>
            <a:r>
              <a:rPr lang="en-GB" sz="1200" b="1" dirty="0">
                <a:solidFill>
                  <a:schemeClr val="accent6"/>
                </a:solidFill>
                <a:latin typeface="Arial"/>
                <a:ea typeface="Calibri"/>
                <a:cs typeface="Arial"/>
              </a:rPr>
              <a:t>Appendix A – Safeguarding Concern Form for children</a:t>
            </a:r>
            <a:endParaRPr lang="en-US" sz="1200" dirty="0">
              <a:solidFill>
                <a:schemeClr val="accent6"/>
              </a:solidFill>
              <a:latin typeface="Arial"/>
              <a:ea typeface="Calibri"/>
              <a:cs typeface="Arial"/>
            </a:endParaRPr>
          </a:p>
          <a:p>
            <a:r>
              <a:rPr lang="en-GB" sz="1200" b="1" dirty="0">
                <a:solidFill>
                  <a:schemeClr val="accent6"/>
                </a:solidFill>
                <a:latin typeface="Arial"/>
                <a:ea typeface="Calibri"/>
                <a:cs typeface="Arial"/>
                <a:hlinkClick r:id="rId16">
                  <a:extLst>
                    <a:ext uri="{A12FA001-AC4F-418D-AE19-62706E023703}">
                      <ahyp:hlinkClr xmlns:ahyp="http://schemas.microsoft.com/office/drawing/2018/hyperlinkcolor" val="tx"/>
                    </a:ext>
                  </a:extLst>
                </a:hlinkClick>
              </a:rPr>
              <a:t>Children's Concern Form</a:t>
            </a:r>
            <a:endParaRPr lang="en-GB" sz="1200" dirty="0">
              <a:solidFill>
                <a:schemeClr val="accent6"/>
              </a:solidFill>
              <a:latin typeface="Arial"/>
              <a:ea typeface="Calibri"/>
              <a:cs typeface="Arial"/>
              <a:hlinkClick r:id="rId16">
                <a:extLst>
                  <a:ext uri="{A12FA001-AC4F-418D-AE19-62706E023703}">
                    <ahyp:hlinkClr xmlns:ahyp="http://schemas.microsoft.com/office/drawing/2018/hyperlinkcolor" val="tx"/>
                  </a:ext>
                </a:extLst>
              </a:hlinkClick>
            </a:endParaRPr>
          </a:p>
          <a:p>
            <a:endParaRPr lang="en-GB" sz="1200" dirty="0">
              <a:solidFill>
                <a:schemeClr val="accent6"/>
              </a:solidFill>
              <a:latin typeface="Arial"/>
              <a:ea typeface="Calibri" panose="020F0502020204030204" pitchFamily="34" charset="0"/>
              <a:cs typeface="Arial" panose="020B0604020202020204" pitchFamily="34" charset="0"/>
            </a:endParaRPr>
          </a:p>
          <a:p>
            <a:r>
              <a:rPr lang="en-GB" sz="1200" b="1" dirty="0">
                <a:solidFill>
                  <a:schemeClr val="accent6"/>
                </a:solidFill>
                <a:latin typeface="Arial"/>
                <a:ea typeface="Calibri"/>
                <a:cs typeface="Arial"/>
              </a:rPr>
              <a:t>Appendix B – Safeguarding Concern Form for adults</a:t>
            </a:r>
            <a:endParaRPr lang="en-US" sz="1200" dirty="0">
              <a:solidFill>
                <a:schemeClr val="accent6"/>
              </a:solidFill>
              <a:latin typeface="Arial"/>
              <a:ea typeface="Calibri"/>
              <a:cs typeface="Arial"/>
            </a:endParaRPr>
          </a:p>
          <a:p>
            <a:r>
              <a:rPr lang="en-GB" sz="1200" b="1" dirty="0">
                <a:solidFill>
                  <a:schemeClr val="accent6"/>
                </a:solidFill>
                <a:latin typeface="Arial"/>
                <a:ea typeface="Calibri"/>
                <a:cs typeface="Arial"/>
                <a:hlinkClick r:id="rId17">
                  <a:extLst>
                    <a:ext uri="{A12FA001-AC4F-418D-AE19-62706E023703}">
                      <ahyp:hlinkClr xmlns:ahyp="http://schemas.microsoft.com/office/drawing/2018/hyperlinkcolor" val="tx"/>
                    </a:ext>
                  </a:extLst>
                </a:hlinkClick>
              </a:rPr>
              <a:t>Adult's Concern Form</a:t>
            </a:r>
            <a:endParaRPr lang="en-GB" sz="1200" dirty="0">
              <a:solidFill>
                <a:schemeClr val="accent6"/>
              </a:solidFill>
              <a:latin typeface="Arial"/>
              <a:ea typeface="Calibri"/>
              <a:cs typeface="Arial"/>
              <a:hlinkClick r:id="rId17">
                <a:extLst>
                  <a:ext uri="{A12FA001-AC4F-418D-AE19-62706E023703}">
                    <ahyp:hlinkClr xmlns:ahyp="http://schemas.microsoft.com/office/drawing/2018/hyperlinkcolor" val="tx"/>
                  </a:ext>
                </a:extLst>
              </a:hlinkClick>
            </a:endParaRPr>
          </a:p>
          <a:p>
            <a:endParaRPr lang="en-GB" sz="1200" dirty="0">
              <a:solidFill>
                <a:schemeClr val="accent6"/>
              </a:solidFill>
              <a:latin typeface="Arial"/>
              <a:ea typeface="Calibri" panose="020F0502020204030204" pitchFamily="34" charset="0"/>
              <a:cs typeface="Arial" panose="020B0604020202020204" pitchFamily="34" charset="0"/>
            </a:endParaRPr>
          </a:p>
          <a:p>
            <a:r>
              <a:rPr lang="en-GB" sz="1200" b="1" dirty="0">
                <a:solidFill>
                  <a:schemeClr val="accent6"/>
                </a:solidFill>
                <a:latin typeface="Arial"/>
                <a:ea typeface="Calibri"/>
                <a:cs typeface="Arial"/>
              </a:rPr>
              <a:t>Appendix C – Safeguarding Procedure (1 page guide)</a:t>
            </a:r>
            <a:endParaRPr lang="en-US" sz="1200" dirty="0">
              <a:solidFill>
                <a:schemeClr val="accent6"/>
              </a:solidFill>
              <a:latin typeface="Arial"/>
              <a:ea typeface="Calibri"/>
              <a:cs typeface="Arial"/>
            </a:endParaRPr>
          </a:p>
          <a:p>
            <a:r>
              <a:rPr lang="en-GB" sz="1200" b="1" dirty="0">
                <a:solidFill>
                  <a:schemeClr val="accent6"/>
                </a:solidFill>
                <a:latin typeface="Arial"/>
                <a:ea typeface="Calibri"/>
                <a:cs typeface="Arial"/>
                <a:hlinkClick r:id="rId18">
                  <a:extLst>
                    <a:ext uri="{A12FA001-AC4F-418D-AE19-62706E023703}">
                      <ahyp:hlinkClr xmlns:ahyp="http://schemas.microsoft.com/office/drawing/2018/hyperlinkcolor" val="tx"/>
                    </a:ext>
                  </a:extLst>
                </a:hlinkClick>
              </a:rPr>
              <a:t>Safeguarding procedure 2025</a:t>
            </a:r>
            <a:r>
              <a:rPr lang="en-GB" sz="1200" b="1" dirty="0">
                <a:solidFill>
                  <a:schemeClr val="accent6"/>
                </a:solidFill>
                <a:latin typeface="Arial"/>
                <a:ea typeface="Calibri"/>
                <a:cs typeface="Arial"/>
              </a:rPr>
              <a:t> </a:t>
            </a:r>
            <a:endParaRPr lang="en-GB" sz="1200" dirty="0">
              <a:solidFill>
                <a:schemeClr val="accent6"/>
              </a:solidFill>
              <a:latin typeface="Arial"/>
              <a:ea typeface="Calibri"/>
              <a:cs typeface="Arial"/>
            </a:endParaRPr>
          </a:p>
          <a:p>
            <a:pPr marL="76200"/>
            <a:endParaRPr lang="en-GB" dirty="0">
              <a:solidFill>
                <a:schemeClr val="accent4"/>
              </a:solidFill>
              <a:cs typeface="Arial"/>
            </a:endParaRPr>
          </a:p>
          <a:p>
            <a:pPr marL="76200"/>
            <a:endParaRPr lang="en-GB" sz="1000" dirty="0">
              <a:latin typeface="Calibri" panose="020F0502020204030204" pitchFamily="34" charset="0"/>
              <a:ea typeface="Calibri" panose="020F0502020204030204" pitchFamily="34" charset="0"/>
              <a:cs typeface="Arial" panose="020B0604020202020204" pitchFamily="34" charset="0"/>
            </a:endParaRPr>
          </a:p>
          <a:p>
            <a:endParaRPr lang="en-GB" sz="1000" dirty="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06734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C12774E6-CD01-E458-C67F-562C5B83AC85}"/>
              </a:ext>
            </a:extLst>
          </p:cNvPr>
          <p:cNvGraphicFramePr>
            <a:graphicFrameLocks noGrp="1"/>
          </p:cNvGraphicFramePr>
          <p:nvPr>
            <p:ph idx="1"/>
            <p:extLst>
              <p:ext uri="{D42A27DB-BD31-4B8C-83A1-F6EECF244321}">
                <p14:modId xmlns:p14="http://schemas.microsoft.com/office/powerpoint/2010/main" val="4185844409"/>
              </p:ext>
            </p:extLst>
          </p:nvPr>
        </p:nvGraphicFramePr>
        <p:xfrm>
          <a:off x="478303" y="769610"/>
          <a:ext cx="8071808" cy="5481067"/>
        </p:xfrm>
        <a:graphic>
          <a:graphicData uri="http://schemas.openxmlformats.org/drawingml/2006/table">
            <a:tbl>
              <a:tblPr/>
              <a:tblGrid>
                <a:gridCol w="2653337">
                  <a:extLst>
                    <a:ext uri="{9D8B030D-6E8A-4147-A177-3AD203B41FA5}">
                      <a16:colId xmlns:a16="http://schemas.microsoft.com/office/drawing/2014/main" val="1278921513"/>
                    </a:ext>
                  </a:extLst>
                </a:gridCol>
                <a:gridCol w="5418471">
                  <a:extLst>
                    <a:ext uri="{9D8B030D-6E8A-4147-A177-3AD203B41FA5}">
                      <a16:colId xmlns:a16="http://schemas.microsoft.com/office/drawing/2014/main" val="2052936611"/>
                    </a:ext>
                  </a:extLst>
                </a:gridCol>
              </a:tblGrid>
              <a:tr h="243910">
                <a:tc>
                  <a:txBody>
                    <a:bodyPr/>
                    <a:lstStyle/>
                    <a:p>
                      <a:pPr algn="ctr" fontAlgn="t"/>
                      <a:r>
                        <a:rPr lang="en-GB" sz="1100" b="0" dirty="0">
                          <a:solidFill>
                            <a:srgbClr val="242424"/>
                          </a:solidFill>
                          <a:effectLst/>
                          <a:latin typeface="Calibri"/>
                          <a:cs typeface="Calibri"/>
                        </a:rPr>
                        <a:t>Policy Date</a:t>
                      </a:r>
                    </a:p>
                  </a:txBody>
                  <a:tcPr marL="27014" marR="54028" marT="27014" marB="27014">
                    <a:lnL w="7620" cap="flat" cmpd="sng" algn="ctr">
                      <a:solidFill>
                        <a:srgbClr val="242424"/>
                      </a:solidFill>
                      <a:prstDash val="solid"/>
                      <a:round/>
                      <a:headEnd type="none" w="med" len="med"/>
                      <a:tailEnd type="none" w="med" len="med"/>
                    </a:lnL>
                    <a:lnR w="7620" cap="flat" cmpd="sng" algn="ctr">
                      <a:solidFill>
                        <a:srgbClr val="242424"/>
                      </a:solidFill>
                      <a:prstDash val="solid"/>
                      <a:round/>
                      <a:headEnd type="none" w="med" len="med"/>
                      <a:tailEnd type="none" w="med" len="med"/>
                    </a:lnR>
                    <a:lnT w="7620" cap="flat" cmpd="sng" algn="ctr">
                      <a:solidFill>
                        <a:srgbClr val="242424"/>
                      </a:solidFill>
                      <a:prstDash val="solid"/>
                      <a:round/>
                      <a:headEnd type="none" w="med" len="med"/>
                      <a:tailEnd type="none" w="med" len="med"/>
                    </a:lnT>
                    <a:lnB w="7620" cap="flat" cmpd="sng" algn="ctr">
                      <a:solidFill>
                        <a:srgbClr val="242424"/>
                      </a:solidFill>
                      <a:prstDash val="solid"/>
                      <a:round/>
                      <a:headEnd type="none" w="med" len="med"/>
                      <a:tailEnd type="none" w="med" len="med"/>
                    </a:lnB>
                    <a:noFill/>
                  </a:tcPr>
                </a:tc>
                <a:tc>
                  <a:txBody>
                    <a:bodyPr/>
                    <a:lstStyle/>
                    <a:p>
                      <a:pPr algn="ctr"/>
                      <a:r>
                        <a:rPr lang="en-GB" sz="1100" b="0" dirty="0">
                          <a:solidFill>
                            <a:srgbClr val="242424"/>
                          </a:solidFill>
                          <a:effectLst/>
                          <a:latin typeface="Calibri"/>
                          <a:cs typeface="Calibri"/>
                        </a:rPr>
                        <a:t>26th June 2025</a:t>
                      </a:r>
                      <a:endParaRPr lang="en-GB" sz="1100" b="0" dirty="0">
                        <a:solidFill>
                          <a:srgbClr val="242424"/>
                        </a:solidFill>
                        <a:effectLst/>
                        <a:latin typeface="Calibri" panose="020F0502020204030204" pitchFamily="34" charset="0"/>
                        <a:cs typeface="Calibri" panose="020F0502020204030204" pitchFamily="34" charset="0"/>
                      </a:endParaRPr>
                    </a:p>
                  </a:txBody>
                  <a:tcPr marL="27014" marR="54028" marT="27014" marB="27014" anchor="ctr">
                    <a:lnL w="7620" cap="flat" cmpd="sng" algn="ctr">
                      <a:solidFill>
                        <a:srgbClr val="242424"/>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1842334"/>
                  </a:ext>
                </a:extLst>
              </a:tr>
              <a:tr h="750952">
                <a:tc>
                  <a:txBody>
                    <a:bodyPr/>
                    <a:lstStyle/>
                    <a:p>
                      <a:pPr algn="ctr"/>
                      <a:r>
                        <a:rPr lang="en-GB" sz="1100" b="0" dirty="0">
                          <a:solidFill>
                            <a:srgbClr val="242424"/>
                          </a:solidFill>
                          <a:effectLst/>
                          <a:latin typeface="Calibri"/>
                          <a:cs typeface="Calibri"/>
                        </a:rPr>
                        <a:t>Policy Review Date</a:t>
                      </a:r>
                    </a:p>
                    <a:p>
                      <a:r>
                        <a:rPr lang="en-GB" sz="1100" b="0" i="1" dirty="0">
                          <a:solidFill>
                            <a:srgbClr val="242424"/>
                          </a:solidFill>
                          <a:effectLst/>
                          <a:latin typeface="Calibri"/>
                          <a:cs typeface="Calibri"/>
                        </a:rPr>
                        <a:t>when under review, this policy should continue to be used</a:t>
                      </a:r>
                      <a:endParaRPr lang="en-GB" sz="1100" b="0" dirty="0">
                        <a:solidFill>
                          <a:srgbClr val="242424"/>
                        </a:solidFill>
                        <a:effectLst/>
                        <a:latin typeface="Calibri"/>
                        <a:cs typeface="Calibri"/>
                      </a:endParaRPr>
                    </a:p>
                  </a:txBody>
                  <a:tcPr marL="27014" marR="54028" marT="27014" marB="27014" anchor="ctr">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7620" cap="flat" cmpd="sng" algn="ctr">
                      <a:solidFill>
                        <a:srgbClr val="242424"/>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tc>
                  <a:txBody>
                    <a:bodyPr/>
                    <a:lstStyle/>
                    <a:p>
                      <a:pPr algn="ctr" fontAlgn="t"/>
                      <a:r>
                        <a:rPr lang="en-GB" sz="1100" b="0" dirty="0">
                          <a:solidFill>
                            <a:srgbClr val="242424"/>
                          </a:solidFill>
                          <a:effectLst/>
                          <a:latin typeface="Calibri"/>
                          <a:cs typeface="Calibri"/>
                        </a:rPr>
                        <a:t>To be reviewed annually</a:t>
                      </a:r>
                    </a:p>
                    <a:p>
                      <a:pPr algn="ctr" fontAlgn="t"/>
                      <a:r>
                        <a:rPr lang="en-GB" sz="1100" b="0" dirty="0">
                          <a:solidFill>
                            <a:srgbClr val="242424"/>
                          </a:solidFill>
                          <a:effectLst/>
                          <a:latin typeface="Calibri"/>
                          <a:cs typeface="Calibri"/>
                        </a:rPr>
                        <a:t>July 2026</a:t>
                      </a:r>
                    </a:p>
                  </a:txBody>
                  <a:tcPr marL="27014" marR="54028" marT="27014" marB="27014">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93338367"/>
                  </a:ext>
                </a:extLst>
              </a:tr>
              <a:tr h="412925">
                <a:tc gridSpan="2">
                  <a:txBody>
                    <a:bodyPr/>
                    <a:lstStyle/>
                    <a:p>
                      <a:pPr algn="ctr"/>
                      <a:r>
                        <a:rPr lang="en-GB" sz="1100" b="0" dirty="0">
                          <a:solidFill>
                            <a:srgbClr val="242424"/>
                          </a:solidFill>
                          <a:effectLst/>
                          <a:latin typeface="Calibri"/>
                          <a:cs typeface="Calibri"/>
                        </a:rPr>
                        <a:t>This policy is non-contractual.  Payments are governed by the NJC Green Book conditions.</a:t>
                      </a:r>
                    </a:p>
                  </a:txBody>
                  <a:tcPr marL="27014" marR="54028" marT="27014" marB="27014" anchor="ctr">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1423388486"/>
                  </a:ext>
                </a:extLst>
              </a:tr>
              <a:tr h="243910">
                <a:tc>
                  <a:txBody>
                    <a:bodyPr/>
                    <a:lstStyle/>
                    <a:p>
                      <a:pPr algn="ctr"/>
                      <a:r>
                        <a:rPr lang="en-GB" sz="1100" b="0" dirty="0">
                          <a:solidFill>
                            <a:srgbClr val="242424"/>
                          </a:solidFill>
                          <a:effectLst/>
                          <a:latin typeface="Calibri"/>
                          <a:cs typeface="Calibri"/>
                        </a:rPr>
                        <a:t>Author</a:t>
                      </a:r>
                    </a:p>
                  </a:txBody>
                  <a:tcPr marL="27014" marR="54028" marT="27014" marB="27014" anchor="ctr">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tc>
                  <a:txBody>
                    <a:bodyPr/>
                    <a:lstStyle/>
                    <a:p>
                      <a:pPr algn="ctr"/>
                      <a:r>
                        <a:rPr lang="en-GB" sz="1100" b="0" dirty="0">
                          <a:solidFill>
                            <a:srgbClr val="242424"/>
                          </a:solidFill>
                          <a:effectLst/>
                          <a:latin typeface="Calibri"/>
                          <a:cs typeface="Calibri"/>
                        </a:rPr>
                        <a:t>Lara Nolan, Safeguarding Officer</a:t>
                      </a:r>
                    </a:p>
                  </a:txBody>
                  <a:tcPr marL="27014" marR="54028" marT="27014" marB="27014" anchor="ctr">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6492165"/>
                  </a:ext>
                </a:extLst>
              </a:tr>
              <a:tr h="1596022">
                <a:tc>
                  <a:txBody>
                    <a:bodyPr/>
                    <a:lstStyle/>
                    <a:p>
                      <a:pPr algn="ctr"/>
                      <a:r>
                        <a:rPr lang="en-GB" sz="1100" b="0" dirty="0">
                          <a:solidFill>
                            <a:srgbClr val="242424"/>
                          </a:solidFill>
                          <a:effectLst/>
                          <a:latin typeface="Calibri"/>
                          <a:cs typeface="Calibri"/>
                        </a:rPr>
                        <a:t>Version</a:t>
                      </a:r>
                    </a:p>
                    <a:p>
                      <a:pPr algn="ctr"/>
                      <a:r>
                        <a:rPr lang="en-GB" sz="1100" b="0" dirty="0">
                          <a:solidFill>
                            <a:srgbClr val="242424"/>
                          </a:solidFill>
                          <a:effectLst/>
                          <a:latin typeface="Calibri"/>
                          <a:cs typeface="Calibri"/>
                        </a:rPr>
                        <a:t>This policy may be amended prior to the review date to comply with any new, relevant legislation or</a:t>
                      </a:r>
                    </a:p>
                    <a:p>
                      <a:pPr algn="ctr"/>
                      <a:r>
                        <a:rPr lang="en-GB" sz="1100" b="0" dirty="0">
                          <a:solidFill>
                            <a:srgbClr val="242424"/>
                          </a:solidFill>
                          <a:effectLst/>
                          <a:latin typeface="Calibri"/>
                          <a:cs typeface="Calibri"/>
                        </a:rPr>
                        <a:t>organisational change that affects how this policy is used</a:t>
                      </a:r>
                    </a:p>
                  </a:txBody>
                  <a:tcPr marL="27014" marR="54028" marT="27014" marB="27014" anchor="ctr">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tc>
                  <a:txBody>
                    <a:bodyPr/>
                    <a:lstStyle/>
                    <a:p>
                      <a:pPr algn="ctr" fontAlgn="t"/>
                      <a:endParaRPr lang="en-GB" sz="1100" b="0">
                        <a:solidFill>
                          <a:srgbClr val="242424"/>
                        </a:solidFill>
                        <a:effectLst/>
                        <a:latin typeface="Calibri" panose="020F0502020204030204" pitchFamily="34" charset="0"/>
                        <a:cs typeface="Calibri" panose="020F0502020204030204" pitchFamily="34" charset="0"/>
                      </a:endParaRPr>
                    </a:p>
                    <a:p>
                      <a:pPr algn="ctr" fontAlgn="t"/>
                      <a:endParaRPr lang="en-GB" sz="1100" b="0">
                        <a:solidFill>
                          <a:srgbClr val="242424"/>
                        </a:solidFill>
                        <a:effectLst/>
                        <a:latin typeface="Calibri" panose="020F0502020204030204" pitchFamily="34" charset="0"/>
                        <a:cs typeface="Calibri" panose="020F0502020204030204" pitchFamily="34" charset="0"/>
                      </a:endParaRPr>
                    </a:p>
                    <a:p>
                      <a:pPr algn="ctr" fontAlgn="t"/>
                      <a:endParaRPr lang="en-GB" sz="1100" b="0">
                        <a:solidFill>
                          <a:srgbClr val="242424"/>
                        </a:solidFill>
                        <a:effectLst/>
                        <a:latin typeface="Calibri" panose="020F0502020204030204" pitchFamily="34" charset="0"/>
                        <a:cs typeface="Calibri" panose="020F0502020204030204" pitchFamily="34" charset="0"/>
                      </a:endParaRPr>
                    </a:p>
                    <a:p>
                      <a:pPr algn="ctr" fontAlgn="t"/>
                      <a:r>
                        <a:rPr lang="en-GB" sz="1100" b="0" dirty="0">
                          <a:solidFill>
                            <a:srgbClr val="242424"/>
                          </a:solidFill>
                          <a:effectLst/>
                          <a:latin typeface="Calibri"/>
                          <a:cs typeface="Calibri"/>
                        </a:rPr>
                        <a:t>5</a:t>
                      </a:r>
                    </a:p>
                    <a:p>
                      <a:pPr algn="ctr" fontAlgn="t"/>
                      <a:endParaRPr lang="en-GB" sz="1100" b="0">
                        <a:solidFill>
                          <a:srgbClr val="242424"/>
                        </a:solidFill>
                        <a:effectLst/>
                        <a:latin typeface="Calibri" panose="020F0502020204030204" pitchFamily="34" charset="0"/>
                        <a:cs typeface="Calibri" panose="020F0502020204030204" pitchFamily="34" charset="0"/>
                      </a:endParaRPr>
                    </a:p>
                    <a:p>
                      <a:pPr algn="ctr" fontAlgn="t"/>
                      <a:endParaRPr lang="en-GB" sz="1100" b="0">
                        <a:solidFill>
                          <a:srgbClr val="242424"/>
                        </a:solidFill>
                        <a:effectLst/>
                        <a:latin typeface="Calibri" panose="020F0502020204030204" pitchFamily="34" charset="0"/>
                        <a:cs typeface="Calibri" panose="020F0502020204030204" pitchFamily="34" charset="0"/>
                      </a:endParaRPr>
                    </a:p>
                  </a:txBody>
                  <a:tcPr marL="27014" marR="54028" marT="27014" marB="27014">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67590279"/>
                  </a:ext>
                </a:extLst>
              </a:tr>
              <a:tr h="1275841">
                <a:tc>
                  <a:txBody>
                    <a:bodyPr/>
                    <a:lstStyle/>
                    <a:p>
                      <a:pPr algn="ctr" fontAlgn="t"/>
                      <a:r>
                        <a:rPr lang="en-GB" sz="1100" b="0" dirty="0">
                          <a:solidFill>
                            <a:srgbClr val="242424"/>
                          </a:solidFill>
                          <a:effectLst/>
                          <a:latin typeface="Calibri"/>
                          <a:cs typeface="Calibri"/>
                        </a:rPr>
                        <a:t>Related Policies</a:t>
                      </a:r>
                    </a:p>
                  </a:txBody>
                  <a:tcPr marL="27014" marR="54028" marT="27014" marB="27014">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tc>
                  <a:txBody>
                    <a:bodyPr/>
                    <a:lstStyle/>
                    <a:p>
                      <a:pPr marL="0" indent="0" algn="ctr">
                        <a:buFont typeface="Arial" panose="020B0604020202020204" pitchFamily="34" charset="0"/>
                        <a:buNone/>
                      </a:pPr>
                      <a:r>
                        <a:rPr lang="en-GB" sz="1100" dirty="0">
                          <a:latin typeface="Arial"/>
                          <a:hlinkClick r:id="rId2"/>
                        </a:rPr>
                        <a:t>Equality, Diversity and Inclusion Policy</a:t>
                      </a:r>
                    </a:p>
                    <a:p>
                      <a:pPr marL="0" indent="0" algn="ctr">
                        <a:buFont typeface="Arial" panose="020B0604020202020204" pitchFamily="34" charset="0"/>
                        <a:buNone/>
                      </a:pPr>
                      <a:endParaRPr lang="en-GB" sz="1100">
                        <a:latin typeface="Arial" panose="020B0604020202020204" pitchFamily="34" charset="0"/>
                      </a:endParaRPr>
                    </a:p>
                    <a:p>
                      <a:pPr marL="0" indent="0" algn="ctr">
                        <a:buFont typeface="Arial" panose="020B0604020202020204" pitchFamily="34" charset="0"/>
                        <a:buNone/>
                      </a:pPr>
                      <a:r>
                        <a:rPr lang="en-GB" sz="1100" dirty="0">
                          <a:latin typeface="Arial"/>
                          <a:hlinkClick r:id="rId3"/>
                        </a:rPr>
                        <a:t>Complaints Procedure</a:t>
                      </a:r>
                      <a:br>
                        <a:rPr lang="en-GB" sz="1100" dirty="0">
                          <a:latin typeface="Arial"/>
                        </a:rPr>
                      </a:br>
                      <a:br>
                        <a:rPr lang="en-GB" sz="1100" dirty="0">
                          <a:latin typeface="Arial"/>
                        </a:rPr>
                      </a:br>
                      <a:r>
                        <a:rPr lang="en-GB" sz="1100" dirty="0">
                          <a:latin typeface="Arial"/>
                          <a:hlinkClick r:id="rId4"/>
                        </a:rPr>
                        <a:t>Disciplinary Policy</a:t>
                      </a:r>
                      <a:br>
                        <a:rPr lang="en-GB" sz="1100" dirty="0">
                          <a:latin typeface="Arial"/>
                        </a:rPr>
                      </a:br>
                      <a:br>
                        <a:rPr lang="en-GB" sz="1100" dirty="0">
                          <a:latin typeface="Arial"/>
                        </a:rPr>
                      </a:br>
                      <a:r>
                        <a:rPr lang="en-GB" sz="1100" dirty="0">
                          <a:latin typeface="Arial"/>
                          <a:hlinkClick r:id="rId5"/>
                        </a:rPr>
                        <a:t>Social Media Policy</a:t>
                      </a:r>
                      <a:br>
                        <a:rPr lang="en-GB" sz="1100" dirty="0">
                          <a:latin typeface="Arial"/>
                        </a:rPr>
                      </a:br>
                      <a:br>
                        <a:rPr lang="en-GB" sz="1100" dirty="0">
                          <a:latin typeface="Arial"/>
                        </a:rPr>
                      </a:br>
                      <a:r>
                        <a:rPr lang="en-GB" sz="1100" dirty="0">
                          <a:hlinkClick r:id="rId6"/>
                        </a:rPr>
                        <a:t>Recruitment and Selection Policy</a:t>
                      </a:r>
                      <a:br>
                        <a:rPr lang="en-GB" sz="1100" dirty="0">
                          <a:latin typeface="Arial"/>
                        </a:rPr>
                      </a:br>
                      <a:br>
                        <a:rPr lang="en-GB" sz="1100" dirty="0">
                          <a:latin typeface="Arial"/>
                        </a:rPr>
                      </a:br>
                      <a:r>
                        <a:rPr lang="en-GB" sz="1100" b="0" i="0" u="sng" kern="1200" dirty="0">
                          <a:solidFill>
                            <a:schemeClr val="tx1"/>
                          </a:solidFill>
                          <a:effectLst/>
                          <a:latin typeface="+mn-lt"/>
                          <a:ea typeface="+mn-ea"/>
                          <a:cs typeface="+mn-cs"/>
                          <a:hlinkClick r:id="rId7"/>
                        </a:rPr>
                        <a:t>DBS policy</a:t>
                      </a:r>
                    </a:p>
                    <a:p>
                      <a:pPr marL="0" indent="0" algn="ctr">
                        <a:buFont typeface="Arial" panose="020B0604020202020204" pitchFamily="34" charset="0"/>
                        <a:buNone/>
                      </a:pPr>
                      <a:br>
                        <a:rPr lang="en-GB" sz="1100" dirty="0">
                          <a:latin typeface="+mn-lt"/>
                        </a:rPr>
                      </a:br>
                      <a:r>
                        <a:rPr lang="en-GB" sz="1100" b="0" i="0" kern="1200" dirty="0">
                          <a:solidFill>
                            <a:schemeClr val="tx1"/>
                          </a:solidFill>
                          <a:effectLst/>
                          <a:latin typeface="+mn-lt"/>
                          <a:ea typeface="+mn-ea"/>
                          <a:cs typeface="+mn-cs"/>
                        </a:rPr>
                        <a:t>​​​​​​​</a:t>
                      </a:r>
                      <a:r>
                        <a:rPr lang="en-GB" sz="1100" b="0" i="0" u="sng" kern="1200" dirty="0">
                          <a:solidFill>
                            <a:schemeClr val="tx1"/>
                          </a:solidFill>
                          <a:effectLst/>
                          <a:latin typeface="+mn-lt"/>
                          <a:ea typeface="+mn-ea"/>
                          <a:cs typeface="+mn-cs"/>
                          <a:hlinkClick r:id="rId8"/>
                        </a:rPr>
                        <a:t>Code of conduct</a:t>
                      </a:r>
                      <a:endParaRPr lang="en-GB" sz="1100" b="0" dirty="0">
                        <a:solidFill>
                          <a:srgbClr val="242424"/>
                        </a:solidFill>
                        <a:effectLst/>
                        <a:latin typeface="+mn-lt"/>
                        <a:cs typeface="Calibri" panose="020F0502020204030204" pitchFamily="34" charset="0"/>
                        <a:hlinkClick r:id="rId8"/>
                      </a:endParaRPr>
                    </a:p>
                  </a:txBody>
                  <a:tcPr marL="27014" marR="54028" marT="27014" marB="27014" anchor="ctr">
                    <a:lnL w="15240" cap="flat" cmpd="sng" algn="ctr">
                      <a:solidFill>
                        <a:srgbClr val="000000"/>
                      </a:solidFill>
                      <a:prstDash val="solid"/>
                      <a:round/>
                      <a:headEnd type="none" w="med" len="med"/>
                      <a:tailEnd type="none" w="med" len="med"/>
                    </a:lnL>
                    <a:lnR w="15240" cap="flat" cmpd="sng" algn="ctr">
                      <a:solidFill>
                        <a:srgbClr val="000000"/>
                      </a:solidFill>
                      <a:prstDash val="solid"/>
                      <a:round/>
                      <a:headEnd type="none" w="med" len="med"/>
                      <a:tailEnd type="none" w="med" len="med"/>
                    </a:lnR>
                    <a:lnT w="15240" cap="flat" cmpd="sng" algn="ctr">
                      <a:solidFill>
                        <a:srgbClr val="000000"/>
                      </a:solidFill>
                      <a:prstDash val="solid"/>
                      <a:round/>
                      <a:headEnd type="none" w="med" len="med"/>
                      <a:tailEnd type="none" w="med" len="med"/>
                    </a:lnT>
                    <a:lnB w="1524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57687691"/>
                  </a:ext>
                </a:extLst>
              </a:tr>
            </a:tbl>
          </a:graphicData>
        </a:graphic>
      </p:graphicFrame>
    </p:spTree>
    <p:extLst>
      <p:ext uri="{BB962C8B-B14F-4D97-AF65-F5344CB8AC3E}">
        <p14:creationId xmlns:p14="http://schemas.microsoft.com/office/powerpoint/2010/main" val="107489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C90E6-8D23-481A-6EBB-0EDBA4BBEDE6}"/>
              </a:ext>
            </a:extLst>
          </p:cNvPr>
          <p:cNvSpPr>
            <a:spLocks noGrp="1"/>
          </p:cNvSpPr>
          <p:nvPr>
            <p:ph type="title"/>
          </p:nvPr>
        </p:nvSpPr>
        <p:spPr>
          <a:xfrm>
            <a:off x="1469186" y="2504387"/>
            <a:ext cx="8596668" cy="1228627"/>
          </a:xfrm>
        </p:spPr>
        <p:txBody>
          <a:bodyPr>
            <a:normAutofit/>
          </a:bodyPr>
          <a:lstStyle/>
          <a:p>
            <a:r>
              <a:rPr lang="en-GB" sz="2400" b="0" i="0">
                <a:solidFill>
                  <a:schemeClr val="accent6"/>
                </a:solidFill>
                <a:effectLst/>
                <a:latin typeface="+mn-lt"/>
              </a:rPr>
              <a:t>It is not up to you to decide whether a child or adult at risk* is suffering harm because of abuse or neglect, but it is up to you to report any concerns as soon as possible.</a:t>
            </a:r>
            <a:endParaRPr lang="en-GB" sz="2400">
              <a:solidFill>
                <a:schemeClr val="accent6"/>
              </a:solidFill>
              <a:latin typeface="+mn-lt"/>
            </a:endParaRPr>
          </a:p>
        </p:txBody>
      </p:sp>
      <p:sp>
        <p:nvSpPr>
          <p:cNvPr id="6" name="TextBox 5">
            <a:extLst>
              <a:ext uri="{FF2B5EF4-FFF2-40B4-BE49-F238E27FC236}">
                <a16:creationId xmlns:a16="http://schemas.microsoft.com/office/drawing/2014/main" id="{9D197F35-0D2F-922C-28C6-E39B5CFAEBF3}"/>
              </a:ext>
            </a:extLst>
          </p:cNvPr>
          <p:cNvSpPr txBox="1"/>
          <p:nvPr/>
        </p:nvSpPr>
        <p:spPr>
          <a:xfrm>
            <a:off x="1469185" y="5504155"/>
            <a:ext cx="7195421" cy="646331"/>
          </a:xfrm>
          <a:prstGeom prst="rect">
            <a:avLst/>
          </a:prstGeom>
          <a:noFill/>
        </p:spPr>
        <p:txBody>
          <a:bodyPr wrap="square">
            <a:spAutoFit/>
          </a:bodyPr>
          <a:lstStyle/>
          <a:p>
            <a:endParaRPr lang="en-US" sz="1200">
              <a:solidFill>
                <a:schemeClr val="accent2">
                  <a:lumMod val="50000"/>
                </a:schemeClr>
              </a:solidFill>
              <a:latin typeface="+mj-lt"/>
            </a:endParaRPr>
          </a:p>
          <a:p>
            <a:r>
              <a:rPr lang="en-US" sz="1200">
                <a:solidFill>
                  <a:schemeClr val="accent2">
                    <a:lumMod val="50000"/>
                  </a:schemeClr>
                </a:solidFill>
                <a:latin typeface="+mj-lt"/>
              </a:rPr>
              <a:t>* Formerly known as vulnerable adults, </a:t>
            </a:r>
            <a:r>
              <a:rPr lang="en-GB" sz="1200">
                <a:solidFill>
                  <a:schemeClr val="accent2">
                    <a:lumMod val="50000"/>
                  </a:schemeClr>
                </a:solidFill>
                <a:latin typeface="+mj-lt"/>
              </a:rPr>
              <a:t>i</a:t>
            </a:r>
            <a:r>
              <a:rPr lang="en-GB" sz="1200" i="0">
                <a:solidFill>
                  <a:schemeClr val="accent2">
                    <a:lumMod val="50000"/>
                  </a:schemeClr>
                </a:solidFill>
                <a:effectLst/>
                <a:latin typeface="+mj-lt"/>
              </a:rPr>
              <a:t>n line with the Care Act (2014) it is best practice to use “adults at risk.” You can see more information here: </a:t>
            </a:r>
            <a:r>
              <a:rPr lang="en-GB" sz="1200" i="0" u="sng">
                <a:solidFill>
                  <a:schemeClr val="accent2">
                    <a:lumMod val="50000"/>
                  </a:schemeClr>
                </a:solidFill>
                <a:effectLst/>
                <a:latin typeface="+mj-lt"/>
                <a:hlinkClick r:id="rId2">
                  <a:extLst>
                    <a:ext uri="{A12FA001-AC4F-418D-AE19-62706E023703}">
                      <ahyp:hlinkClr xmlns:ahyp="http://schemas.microsoft.com/office/drawing/2018/hyperlinkcolor" val="tx"/>
                    </a:ext>
                  </a:extLst>
                </a:hlinkClick>
              </a:rPr>
              <a:t>Ann Craft Trust definitions</a:t>
            </a:r>
            <a:endParaRPr lang="en-US" sz="1200">
              <a:solidFill>
                <a:schemeClr val="accent2">
                  <a:lumMod val="50000"/>
                </a:schemeClr>
              </a:solidFill>
              <a:latin typeface="+mj-lt"/>
            </a:endParaRPr>
          </a:p>
        </p:txBody>
      </p:sp>
    </p:spTree>
    <p:extLst>
      <p:ext uri="{BB962C8B-B14F-4D97-AF65-F5344CB8AC3E}">
        <p14:creationId xmlns:p14="http://schemas.microsoft.com/office/powerpoint/2010/main" val="2103610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E6FCC54E-28A9-7D96-E425-B5D2BA4F31E6}"/>
              </a:ext>
            </a:extLst>
          </p:cNvPr>
          <p:cNvSpPr txBox="1"/>
          <p:nvPr/>
        </p:nvSpPr>
        <p:spPr>
          <a:xfrm>
            <a:off x="6096000" y="901351"/>
            <a:ext cx="4392000" cy="5909310"/>
          </a:xfrm>
          <a:prstGeom prst="rect">
            <a:avLst/>
          </a:prstGeom>
          <a:noFill/>
          <a:ln>
            <a:noFill/>
          </a:ln>
        </p:spPr>
        <p:txBody>
          <a:bodyPr wrap="square" lIns="91440" tIns="45720" rIns="91440" bIns="45720" rtlCol="0" anchor="t">
            <a:spAutoFit/>
          </a:bodyPr>
          <a:lstStyle/>
          <a:p>
            <a:r>
              <a:rPr lang="en-GB" sz="1800" dirty="0">
                <a:effectLst/>
                <a:latin typeface="Arial"/>
                <a:ea typeface="Calibri"/>
                <a:cs typeface="Arial"/>
              </a:rPr>
              <a:t>	</a:t>
            </a:r>
          </a:p>
          <a:p>
            <a:r>
              <a:rPr lang="en-GB" sz="1800" dirty="0">
                <a:effectLst/>
                <a:latin typeface="Arial"/>
                <a:ea typeface="Calibri"/>
                <a:cs typeface="Arial"/>
              </a:rPr>
              <a:t>17. Training		</a:t>
            </a:r>
          </a:p>
          <a:p>
            <a:r>
              <a:rPr lang="en-GB" sz="1800" dirty="0">
                <a:effectLst/>
                <a:latin typeface="Arial"/>
                <a:ea typeface="Calibri"/>
                <a:cs typeface="Arial"/>
              </a:rPr>
              <a:t>18. Safeguarding Children	</a:t>
            </a:r>
          </a:p>
          <a:p>
            <a:r>
              <a:rPr lang="en-GB" sz="1800" dirty="0">
                <a:effectLst/>
                <a:latin typeface="Arial"/>
                <a:ea typeface="Calibri"/>
                <a:cs typeface="Arial"/>
              </a:rPr>
              <a:t>19. Safeguarding Adults at risk of harm</a:t>
            </a:r>
          </a:p>
          <a:p>
            <a:r>
              <a:rPr lang="en-GB" sz="1800" dirty="0">
                <a:effectLst/>
                <a:latin typeface="Arial"/>
                <a:ea typeface="Calibri"/>
                <a:cs typeface="Arial"/>
              </a:rPr>
              <a:t>20. Procedures for Safeguarding Children and adults at risk 	</a:t>
            </a:r>
          </a:p>
          <a:p>
            <a:r>
              <a:rPr lang="en-GB" sz="1800" dirty="0">
                <a:effectLst/>
                <a:latin typeface="Arial"/>
                <a:ea typeface="Calibri"/>
                <a:cs typeface="Arial"/>
              </a:rPr>
              <a:t>21. Responding to Allegations and Suspicions of Abuse 		</a:t>
            </a:r>
          </a:p>
          <a:p>
            <a:r>
              <a:rPr lang="en-GB" sz="1800" dirty="0">
                <a:effectLst/>
                <a:latin typeface="Arial"/>
                <a:ea typeface="Calibri"/>
                <a:cs typeface="Arial"/>
              </a:rPr>
              <a:t>22. Responding to Suspicions About an Employee or Member 	</a:t>
            </a:r>
          </a:p>
          <a:p>
            <a:r>
              <a:rPr lang="en-GB" sz="1800" dirty="0">
                <a:effectLst/>
                <a:latin typeface="Arial"/>
                <a:ea typeface="Calibri"/>
                <a:cs typeface="Arial"/>
              </a:rPr>
              <a:t>23. Safeguarding Code of Conduct and Good Practice	</a:t>
            </a:r>
          </a:p>
          <a:p>
            <a:pPr algn="just"/>
            <a:r>
              <a:rPr lang="en-GB" sz="1800" dirty="0">
                <a:effectLst/>
                <a:latin typeface="Arial"/>
                <a:ea typeface="Calibri"/>
                <a:cs typeface="Arial"/>
              </a:rPr>
              <a:t>24. Legislation /Guidance	</a:t>
            </a:r>
          </a:p>
          <a:p>
            <a:r>
              <a:rPr lang="en-GB" sz="1800" dirty="0">
                <a:effectLst/>
                <a:latin typeface="Arial"/>
                <a:ea typeface="Calibri"/>
                <a:cs typeface="Arial"/>
              </a:rPr>
              <a:t>25. Useful Contacts and Sources of information		</a:t>
            </a:r>
          </a:p>
          <a:p>
            <a:r>
              <a:rPr lang="en-GB" sz="1800" b="1" dirty="0">
                <a:solidFill>
                  <a:schemeClr val="accent6"/>
                </a:solidFill>
                <a:effectLst/>
                <a:latin typeface="Arial"/>
                <a:ea typeface="Arial" panose="020B0604020202020204" pitchFamily="34" charset="0"/>
                <a:cs typeface="Arial"/>
              </a:rPr>
              <a:t>Appendix A </a:t>
            </a:r>
            <a:r>
              <a:rPr lang="en-GB" sz="1800" dirty="0">
                <a:effectLst/>
                <a:latin typeface="Arial"/>
                <a:ea typeface="Arial" panose="020B0604020202020204" pitchFamily="34" charset="0"/>
                <a:cs typeface="Arial"/>
              </a:rPr>
              <a:t>Safeguarding Children Concern Form</a:t>
            </a:r>
            <a:r>
              <a:rPr lang="en-GB" sz="1800" b="1" dirty="0">
                <a:effectLst/>
                <a:latin typeface="Arial"/>
                <a:ea typeface="Arial" panose="020B0604020202020204" pitchFamily="34" charset="0"/>
                <a:cs typeface="Arial"/>
              </a:rPr>
              <a:t> </a:t>
            </a:r>
            <a:br>
              <a:rPr lang="en-GB" sz="1800" dirty="0">
                <a:effectLst/>
                <a:latin typeface="Calibri" panose="020F0502020204030204" pitchFamily="34" charset="0"/>
                <a:ea typeface="Calibri" panose="020F0502020204030204" pitchFamily="34" charset="0"/>
                <a:cs typeface="Arial" panose="020B0604020202020204" pitchFamily="34" charset="0"/>
              </a:rPr>
            </a:br>
            <a:r>
              <a:rPr lang="en-GB" sz="1800" b="1" dirty="0">
                <a:solidFill>
                  <a:schemeClr val="accent6"/>
                </a:solidFill>
                <a:effectLst/>
                <a:latin typeface="Arial"/>
                <a:ea typeface="Arial" panose="020B0604020202020204" pitchFamily="34" charset="0"/>
                <a:cs typeface="Arial"/>
              </a:rPr>
              <a:t>Appendix B</a:t>
            </a:r>
            <a:r>
              <a:rPr lang="en-GB" sz="1800" b="1" dirty="0">
                <a:effectLst/>
                <a:latin typeface="Arial"/>
                <a:ea typeface="Arial" panose="020B0604020202020204" pitchFamily="34" charset="0"/>
                <a:cs typeface="Arial"/>
              </a:rPr>
              <a:t> </a:t>
            </a:r>
            <a:r>
              <a:rPr lang="en-GB" sz="1800" dirty="0">
                <a:effectLst/>
                <a:latin typeface="Arial"/>
                <a:ea typeface="Arial" panose="020B0604020202020204" pitchFamily="34" charset="0"/>
                <a:cs typeface="Arial"/>
              </a:rPr>
              <a:t>Safeguarding Adult Concern Form</a:t>
            </a:r>
            <a:br>
              <a:rPr lang="en-GB" sz="1800" dirty="0">
                <a:effectLst/>
                <a:latin typeface="Calibri" panose="020F0502020204030204" pitchFamily="34" charset="0"/>
                <a:ea typeface="Calibri" panose="020F0502020204030204" pitchFamily="34" charset="0"/>
                <a:cs typeface="Arial" panose="020B0604020202020204" pitchFamily="34" charset="0"/>
              </a:rPr>
            </a:br>
            <a:r>
              <a:rPr lang="en-GB" sz="1800" b="1" dirty="0">
                <a:solidFill>
                  <a:schemeClr val="accent6"/>
                </a:solidFill>
                <a:effectLst/>
                <a:latin typeface="Arial"/>
                <a:ea typeface="Arial" panose="020B0604020202020204" pitchFamily="34" charset="0"/>
                <a:cs typeface="Arial"/>
              </a:rPr>
              <a:t>Appendix C</a:t>
            </a:r>
            <a:r>
              <a:rPr lang="en-GB" sz="1800" dirty="0">
                <a:effectLst/>
                <a:latin typeface="Arial"/>
                <a:ea typeface="Arial" panose="020B0604020202020204" pitchFamily="34" charset="0"/>
                <a:cs typeface="Arial"/>
              </a:rPr>
              <a:t> Safeguarding Procedure</a:t>
            </a:r>
            <a:br>
              <a:rPr lang="en-GB" sz="1800" dirty="0">
                <a:effectLst/>
                <a:latin typeface="Calibri" panose="020F0502020204030204" pitchFamily="34" charset="0"/>
                <a:ea typeface="Calibri" panose="020F0502020204030204" pitchFamily="34" charset="0"/>
                <a:cs typeface="Arial" panose="020B0604020202020204" pitchFamily="34" charset="0"/>
              </a:rPr>
            </a:br>
            <a:r>
              <a:rPr lang="en-GB" sz="1800" dirty="0">
                <a:effectLst/>
                <a:latin typeface="Arial"/>
                <a:ea typeface="Calibri"/>
                <a:cs typeface="Arial"/>
              </a:rPr>
              <a:t>		</a:t>
            </a:r>
          </a:p>
        </p:txBody>
      </p:sp>
      <p:sp>
        <p:nvSpPr>
          <p:cNvPr id="4" name="TextBox 3">
            <a:extLst>
              <a:ext uri="{FF2B5EF4-FFF2-40B4-BE49-F238E27FC236}">
                <a16:creationId xmlns:a16="http://schemas.microsoft.com/office/drawing/2014/main" id="{57729D1B-2A3C-021D-907F-1BDB1414227C}"/>
              </a:ext>
            </a:extLst>
          </p:cNvPr>
          <p:cNvSpPr txBox="1"/>
          <p:nvPr/>
        </p:nvSpPr>
        <p:spPr>
          <a:xfrm>
            <a:off x="728221" y="873071"/>
            <a:ext cx="4392000" cy="5909310"/>
          </a:xfrm>
          <a:prstGeom prst="rect">
            <a:avLst/>
          </a:prstGeom>
          <a:noFill/>
        </p:spPr>
        <p:txBody>
          <a:bodyPr wrap="square">
            <a:spAutoFit/>
          </a:bodyPr>
          <a:lstStyle/>
          <a:p>
            <a:r>
              <a:rPr lang="en-GB" b="1">
                <a:solidFill>
                  <a:schemeClr val="accent6"/>
                </a:solidFill>
              </a:rPr>
              <a:t>Contents</a:t>
            </a:r>
          </a:p>
          <a:p>
            <a:r>
              <a:rPr lang="en-GB"/>
              <a:t>1. Introduction		</a:t>
            </a:r>
          </a:p>
          <a:p>
            <a:r>
              <a:rPr lang="en-GB"/>
              <a:t>2. Policy Statement	</a:t>
            </a:r>
          </a:p>
          <a:p>
            <a:r>
              <a:rPr lang="en-GB"/>
              <a:t>3. Aim of the Policy	</a:t>
            </a:r>
          </a:p>
          <a:p>
            <a:r>
              <a:rPr lang="en-GB"/>
              <a:t>4. Scope of Policy	</a:t>
            </a:r>
          </a:p>
          <a:p>
            <a:r>
              <a:rPr lang="en-GB"/>
              <a:t>5. Prevent		</a:t>
            </a:r>
          </a:p>
          <a:p>
            <a:r>
              <a:rPr lang="en-GB"/>
              <a:t>6. Review		</a:t>
            </a:r>
          </a:p>
          <a:p>
            <a:r>
              <a:rPr lang="en-GB"/>
              <a:t>7. Responsibilities	</a:t>
            </a:r>
          </a:p>
          <a:p>
            <a:r>
              <a:rPr lang="en-GB"/>
              <a:t>8. Allegations Against </a:t>
            </a:r>
          </a:p>
          <a:p>
            <a:r>
              <a:rPr lang="en-GB"/>
              <a:t>    Employees or Members	</a:t>
            </a:r>
          </a:p>
          <a:p>
            <a:r>
              <a:rPr lang="en-GB"/>
              <a:t> 9. Funding and Grants	</a:t>
            </a:r>
          </a:p>
          <a:p>
            <a:r>
              <a:rPr lang="en-GB"/>
              <a:t>10. Hiring Facilities to Others </a:t>
            </a:r>
          </a:p>
          <a:p>
            <a:r>
              <a:rPr lang="en-GB"/>
              <a:t>11. Tendering and Contracting Out Services			 </a:t>
            </a:r>
          </a:p>
          <a:p>
            <a:r>
              <a:rPr lang="en-GB"/>
              <a:t>12. Out of Hours Working	</a:t>
            </a:r>
          </a:p>
          <a:p>
            <a:r>
              <a:rPr lang="en-GB"/>
              <a:t>13. Confidentiality		</a:t>
            </a:r>
          </a:p>
          <a:p>
            <a:r>
              <a:rPr lang="en-GB"/>
              <a:t>14. Information Sharing and </a:t>
            </a:r>
          </a:p>
          <a:p>
            <a:r>
              <a:rPr lang="en-GB"/>
              <a:t>      Record Keeping	</a:t>
            </a:r>
          </a:p>
          <a:p>
            <a:r>
              <a:rPr lang="en-GB"/>
              <a:t>15. Complaints Procedure</a:t>
            </a:r>
          </a:p>
          <a:p>
            <a:r>
              <a:rPr lang="en-GB" sz="1800">
                <a:effectLst/>
                <a:latin typeface="Arial" panose="020B0604020202020204" pitchFamily="34" charset="0"/>
                <a:ea typeface="Calibri" panose="020F0502020204030204" pitchFamily="34" charset="0"/>
                <a:cs typeface="Arial" panose="020B0604020202020204" pitchFamily="34" charset="0"/>
              </a:rPr>
              <a:t>16. Recruitment	</a:t>
            </a:r>
            <a:r>
              <a:rPr lang="en-GB"/>
              <a:t>	</a:t>
            </a:r>
          </a:p>
          <a:p>
            <a:endParaRPr lang="en-GB"/>
          </a:p>
        </p:txBody>
      </p:sp>
    </p:spTree>
    <p:extLst>
      <p:ext uri="{BB962C8B-B14F-4D97-AF65-F5344CB8AC3E}">
        <p14:creationId xmlns:p14="http://schemas.microsoft.com/office/powerpoint/2010/main" val="1461975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898FB-63D9-A3E0-A164-3CA15EFEBB73}"/>
              </a:ext>
            </a:extLst>
          </p:cNvPr>
          <p:cNvSpPr>
            <a:spLocks noGrp="1"/>
          </p:cNvSpPr>
          <p:nvPr>
            <p:ph type="title"/>
          </p:nvPr>
        </p:nvSpPr>
        <p:spPr>
          <a:xfrm>
            <a:off x="677334" y="609599"/>
            <a:ext cx="4252885" cy="5734639"/>
          </a:xfrm>
        </p:spPr>
        <p:txBody>
          <a:bodyPr>
            <a:normAutofit/>
          </a:bodyPr>
          <a:lstStyle/>
          <a:p>
            <a:pPr marR="1219200"/>
            <a:r>
              <a:rPr lang="en-GB" sz="1300" b="1" dirty="0">
                <a:solidFill>
                  <a:schemeClr val="accent6"/>
                </a:solidFill>
              </a:rPr>
              <a:t>1. Introduction</a:t>
            </a:r>
            <a:br>
              <a:rPr lang="en-GB" sz="1200" dirty="0">
                <a:solidFill>
                  <a:schemeClr val="tx1"/>
                </a:solidFill>
              </a:rPr>
            </a:br>
            <a:br>
              <a:rPr lang="en-GB" sz="1200" dirty="0">
                <a:solidFill>
                  <a:schemeClr val="tx1"/>
                </a:solidFill>
              </a:rPr>
            </a:br>
            <a:r>
              <a:rPr lang="en-GB" sz="1000" dirty="0">
                <a:solidFill>
                  <a:schemeClr val="tx1"/>
                </a:solidFill>
              </a:rPr>
              <a:t>1.1 East Hampshire District Council (EHDC) delivers a varied range of services and functions which can bring employees and members into contact with children or adults at risk. This could be either as the main part of their role or indirectly when they are carrying out their work such as during a home visit, working outdoors in a public space or seeing customers in a reception area.</a:t>
            </a:r>
            <a:br>
              <a:rPr lang="en-GB" sz="1000" dirty="0">
                <a:solidFill>
                  <a:schemeClr val="tx1"/>
                </a:solidFill>
              </a:rPr>
            </a:br>
            <a:br>
              <a:rPr lang="en-GB" sz="1000" dirty="0">
                <a:solidFill>
                  <a:schemeClr val="tx1"/>
                </a:solidFill>
              </a:rPr>
            </a:br>
            <a:r>
              <a:rPr lang="en-GB" sz="1000" dirty="0">
                <a:solidFill>
                  <a:schemeClr val="tx1"/>
                </a:solidFill>
              </a:rPr>
              <a:t>1.2 EHDC recognises that we all have a responsibility to protect children and adults at risk and has developed a safeguarding policy which includes the Prevent duties, (Counter Terrorism &amp; Security agenda) to ensure that effective practices are in place for all EHDC’s activities.</a:t>
            </a:r>
            <a:br>
              <a:rPr lang="en-GB" sz="1000" dirty="0">
                <a:solidFill>
                  <a:schemeClr val="tx1"/>
                </a:solidFill>
              </a:rPr>
            </a:br>
            <a:br>
              <a:rPr lang="en-GB" sz="1000" dirty="0">
                <a:solidFill>
                  <a:schemeClr val="tx1"/>
                </a:solidFill>
              </a:rPr>
            </a:br>
            <a:r>
              <a:rPr lang="en-GB" sz="1000" dirty="0">
                <a:solidFill>
                  <a:schemeClr val="tx1"/>
                </a:solidFill>
              </a:rPr>
              <a:t>1.3 EHDC believes that all children and adults at risk have the right to be safe, happy, and healthy and deserve protection from abuse. EHDC is committed to safeguarding all children and adults at risk using any of its services and involved in any of its activities, and to treat them with respect during their interactions with the council.</a:t>
            </a:r>
            <a:br>
              <a:rPr lang="en-GB" sz="1000" dirty="0">
                <a:solidFill>
                  <a:schemeClr val="tx1"/>
                </a:solidFill>
              </a:rPr>
            </a:br>
            <a:br>
              <a:rPr lang="en-GB" sz="1000" dirty="0">
                <a:solidFill>
                  <a:schemeClr val="tx1"/>
                </a:solidFill>
              </a:rPr>
            </a:br>
            <a:r>
              <a:rPr lang="en-GB" sz="1000" dirty="0">
                <a:solidFill>
                  <a:schemeClr val="tx1"/>
                </a:solidFill>
              </a:rPr>
              <a:t>1.4 This policy is written in accordance with The Children Act 2004, The Care Act 2014 and associated guidance.</a:t>
            </a:r>
            <a:br>
              <a:rPr lang="en-GB" sz="1200" dirty="0">
                <a:solidFill>
                  <a:schemeClr val="tx1"/>
                </a:solidFill>
              </a:rPr>
            </a:br>
            <a:endParaRPr lang="en-GB" sz="1200" dirty="0">
              <a:solidFill>
                <a:schemeClr val="tx1"/>
              </a:solidFill>
            </a:endParaRPr>
          </a:p>
        </p:txBody>
      </p:sp>
      <p:sp>
        <p:nvSpPr>
          <p:cNvPr id="5" name="TextBox 4">
            <a:extLst>
              <a:ext uri="{FF2B5EF4-FFF2-40B4-BE49-F238E27FC236}">
                <a16:creationId xmlns:a16="http://schemas.microsoft.com/office/drawing/2014/main" id="{B0B9FFFB-1AC4-2303-2E8B-AF229008A051}"/>
              </a:ext>
            </a:extLst>
          </p:cNvPr>
          <p:cNvSpPr txBox="1"/>
          <p:nvPr/>
        </p:nvSpPr>
        <p:spPr>
          <a:xfrm>
            <a:off x="5420238" y="676182"/>
            <a:ext cx="4392000" cy="6186309"/>
          </a:xfrm>
          <a:prstGeom prst="rect">
            <a:avLst/>
          </a:prstGeom>
          <a:noFill/>
        </p:spPr>
        <p:txBody>
          <a:bodyPr wrap="square">
            <a:spAutoFit/>
          </a:bodyPr>
          <a:lstStyle/>
          <a:p>
            <a:r>
              <a:rPr lang="en-GB" sz="1200" b="1">
                <a:solidFill>
                  <a:schemeClr val="accent6"/>
                </a:solidFill>
                <a:latin typeface="+mj-lt"/>
              </a:rPr>
              <a:t>2. Policy Statement</a:t>
            </a:r>
          </a:p>
          <a:p>
            <a:endParaRPr lang="en-GB" sz="1000">
              <a:latin typeface="+mj-lt"/>
            </a:endParaRPr>
          </a:p>
          <a:p>
            <a:r>
              <a:rPr lang="en-GB" sz="1000">
                <a:latin typeface="+mj-lt"/>
              </a:rPr>
              <a:t>2.1 EHDC is committed to practices that protect children and adults at risk from harm regardless of age, gender, disability, racial heritage, religious belief, sexual orientation, or any other protected characteristic as covered by the Equality Act 2010. Employees and members accept and recognise their responsibilities to develop self-awareness of the issues that cause harm to children and adults at risk.</a:t>
            </a:r>
          </a:p>
          <a:p>
            <a:endParaRPr lang="en-GB" sz="1200">
              <a:latin typeface="+mj-lt"/>
            </a:endParaRPr>
          </a:p>
          <a:p>
            <a:r>
              <a:rPr lang="en-GB" sz="1200" b="1">
                <a:solidFill>
                  <a:schemeClr val="accent6"/>
                </a:solidFill>
                <a:latin typeface="+mj-lt"/>
              </a:rPr>
              <a:t>3. Aim of the Policy</a:t>
            </a:r>
          </a:p>
          <a:p>
            <a:endParaRPr lang="en-GB" sz="1000">
              <a:latin typeface="+mj-lt"/>
            </a:endParaRPr>
          </a:p>
          <a:p>
            <a:r>
              <a:rPr lang="en-GB" sz="1000">
                <a:latin typeface="+mj-lt"/>
              </a:rPr>
              <a:t>3.1 The aims of the policy are to:</a:t>
            </a:r>
          </a:p>
          <a:p>
            <a:endParaRPr lang="en-GB" sz="1000">
              <a:latin typeface="+mj-lt"/>
            </a:endParaRPr>
          </a:p>
          <a:p>
            <a:r>
              <a:rPr lang="en-GB" sz="1000">
                <a:latin typeface="+mj-lt"/>
              </a:rPr>
              <a:t>• Clarify the roles and responsibilities of all parties within the scope of the policy. </a:t>
            </a:r>
          </a:p>
          <a:p>
            <a:endParaRPr lang="en-GB" sz="1000">
              <a:latin typeface="+mj-lt"/>
            </a:endParaRPr>
          </a:p>
          <a:p>
            <a:r>
              <a:rPr lang="en-GB" sz="1000">
                <a:latin typeface="+mj-lt"/>
              </a:rPr>
              <a:t>• Support the promotion of a safe working environment and a culture of care in which the rights of all children and adults at risk are protected and respected.</a:t>
            </a:r>
          </a:p>
          <a:p>
            <a:endParaRPr lang="en-GB" sz="1000">
              <a:latin typeface="+mj-lt"/>
            </a:endParaRPr>
          </a:p>
          <a:p>
            <a:r>
              <a:rPr lang="en-GB" sz="1000">
                <a:latin typeface="+mj-lt"/>
              </a:rPr>
              <a:t>• Promote procedures, codes of conduct and best practice in how employees and members interact with children and adults at risk while providing council services.</a:t>
            </a:r>
          </a:p>
          <a:p>
            <a:endParaRPr lang="en-GB" sz="1000">
              <a:latin typeface="+mj-lt"/>
            </a:endParaRPr>
          </a:p>
          <a:p>
            <a:r>
              <a:rPr lang="en-GB" sz="1000">
                <a:latin typeface="+mj-lt"/>
              </a:rPr>
              <a:t>• Develop clear guidance and procedures for those employees and members working with children and adults at risk and ensure through training and support that they are aware of these and can implement them.</a:t>
            </a:r>
          </a:p>
          <a:p>
            <a:endParaRPr lang="en-GB" sz="1000">
              <a:latin typeface="+mj-lt"/>
            </a:endParaRPr>
          </a:p>
          <a:p>
            <a:r>
              <a:rPr lang="en-GB" sz="1000">
                <a:latin typeface="+mj-lt"/>
              </a:rPr>
              <a:t>• Provide a framework for developing partnerships with appropriate external bodies’ e.g. Hampshire Safeguarding Children Partnership and Hampshire Safeguarding Adults Board to ensure that the policy continues to reflect legal and best practice requirements in respect of the responsibility of care of children and adults at risk</a:t>
            </a:r>
          </a:p>
          <a:p>
            <a:endParaRPr lang="en-GB" sz="1000">
              <a:latin typeface="+mj-lt"/>
            </a:endParaRPr>
          </a:p>
          <a:p>
            <a:r>
              <a:rPr lang="en-GB" sz="1000">
                <a:latin typeface="+mj-lt"/>
              </a:rPr>
              <a:t>• Enable information sharing about safeguarding concerns with relevant agencies whilst involving parents/carers, children, and adults at risk where applicable.</a:t>
            </a:r>
          </a:p>
          <a:p>
            <a:endParaRPr lang="en-GB" sz="1000">
              <a:latin typeface="+mj-lt"/>
            </a:endParaRPr>
          </a:p>
          <a:p>
            <a:endParaRPr lang="en-GB" sz="1000">
              <a:latin typeface="+mj-lt"/>
            </a:endParaRPr>
          </a:p>
        </p:txBody>
      </p:sp>
    </p:spTree>
    <p:extLst>
      <p:ext uri="{BB962C8B-B14F-4D97-AF65-F5344CB8AC3E}">
        <p14:creationId xmlns:p14="http://schemas.microsoft.com/office/powerpoint/2010/main" val="835115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979ADB3-DCA5-6FA7-9756-FCB2FA9A67A1}"/>
              </a:ext>
            </a:extLst>
          </p:cNvPr>
          <p:cNvSpPr txBox="1"/>
          <p:nvPr/>
        </p:nvSpPr>
        <p:spPr>
          <a:xfrm>
            <a:off x="163285" y="457200"/>
            <a:ext cx="4363047" cy="6460230"/>
          </a:xfrm>
          <a:prstGeom prst="rect">
            <a:avLst/>
          </a:prstGeom>
          <a:noFill/>
        </p:spPr>
        <p:txBody>
          <a:bodyPr wrap="square" lIns="91440" tIns="45720" rIns="91440" bIns="45720" anchor="t">
            <a:spAutoFit/>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ea typeface="+mn-ea"/>
                <a:cs typeface="+mn-cs"/>
              </a:rPr>
              <a:t>Support the procedures for the safe recruitment of employees and members in accordance with relevant legislation and guidance.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000" b="0" i="0" u="none" strike="noStrike" kern="1200" cap="none" spc="0" normalizeH="0" baseline="0" noProof="0" dirty="0">
                <a:ln>
                  <a:noFill/>
                </a:ln>
                <a:solidFill>
                  <a:prstClr val="black"/>
                </a:solidFill>
                <a:effectLst/>
                <a:uLnTx/>
                <a:uFillTx/>
                <a:ea typeface="+mn-ea"/>
                <a:cs typeface="+mn-cs"/>
              </a:rPr>
              <a:t>Provide effective management for employees through supervision, support, and training.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00" dirty="0">
              <a:solidFill>
                <a:prstClr val="black"/>
              </a:solidFill>
            </a:endParaRPr>
          </a:p>
          <a:p>
            <a:pPr>
              <a:spcBef>
                <a:spcPts val="1200"/>
              </a:spcBef>
              <a:spcAft>
                <a:spcPts val="300"/>
              </a:spcAft>
            </a:pPr>
            <a:r>
              <a:rPr lang="en-GB" sz="1200" b="1" kern="1600" dirty="0">
                <a:latin typeface="Arial" panose="020B0604020202020204" pitchFamily="34" charset="0"/>
                <a:ea typeface="Arial" panose="020B0604020202020204" pitchFamily="34" charset="0"/>
                <a:cs typeface="Arial" panose="020B0604020202020204" pitchFamily="34" charset="0"/>
              </a:rPr>
              <a:t>  </a:t>
            </a:r>
            <a:r>
              <a:rPr lang="en-GB" sz="1200" b="1" kern="1600" dirty="0">
                <a:solidFill>
                  <a:schemeClr val="accent6"/>
                </a:solidFill>
                <a:effectLst/>
                <a:latin typeface="Arial" panose="020B0604020202020204" pitchFamily="34" charset="0"/>
                <a:ea typeface="Arial" panose="020B0604020202020204" pitchFamily="34" charset="0"/>
                <a:cs typeface="Arial" panose="020B0604020202020204" pitchFamily="34" charset="0"/>
              </a:rPr>
              <a:t>4. Scope of Policy</a:t>
            </a:r>
            <a:endParaRPr lang="en-GB" sz="1200" b="1" kern="1600" dirty="0">
              <a:solidFill>
                <a:schemeClr val="accent6"/>
              </a:solidFill>
              <a:effectLst/>
              <a:latin typeface="Arial" panose="020B0604020202020204" pitchFamily="34" charset="0"/>
              <a:ea typeface="Times New Roman" panose="02020603050405020304" pitchFamily="18" charset="0"/>
              <a:cs typeface="Arial" panose="020B0604020202020204" pitchFamily="34" charset="0"/>
            </a:endParaRPr>
          </a:p>
          <a:p>
            <a:endParaRPr lang="en-GB" sz="1000" dirty="0">
              <a:effectLst/>
              <a:ea typeface="Calibri" panose="020F0502020204030204" pitchFamily="34" charset="0"/>
              <a:cs typeface="Arial" panose="020B0604020202020204" pitchFamily="34" charset="0"/>
            </a:endParaRPr>
          </a:p>
          <a:p>
            <a:pPr marL="76835"/>
            <a:r>
              <a:rPr lang="en-GB" sz="1000" dirty="0">
                <a:effectLst/>
                <a:ea typeface="Arial" panose="020B0604020202020204" pitchFamily="34" charset="0"/>
                <a:cs typeface="Arial" panose="020B0604020202020204" pitchFamily="34" charset="0"/>
              </a:rPr>
              <a:t>4.1     The policy is in respect of the council’s responsibility towards:</a:t>
            </a:r>
            <a:endParaRPr lang="en-GB" sz="1000" dirty="0">
              <a:effectLst/>
              <a:ea typeface="Calibri" panose="020F0502020204030204" pitchFamily="34" charset="0"/>
              <a:cs typeface="Arial" panose="020B0604020202020204" pitchFamily="34" charset="0"/>
            </a:endParaRPr>
          </a:p>
          <a:p>
            <a:pPr>
              <a:lnSpc>
                <a:spcPct val="212857"/>
              </a:lnSpc>
            </a:pPr>
            <a:endParaRPr lang="en-GB" sz="1000" dirty="0">
              <a:effectLst/>
              <a:ea typeface="Calibri" panose="020F0502020204030204" pitchFamily="34" charset="0"/>
              <a:cs typeface="Arial" panose="020B0604020202020204" pitchFamily="34" charset="0"/>
            </a:endParaRPr>
          </a:p>
          <a:p>
            <a:pPr marL="342900" marR="342900" lvl="0" indent="-342900">
              <a:lnSpc>
                <a:spcPct val="107000"/>
              </a:lnSpc>
              <a:spcAft>
                <a:spcPts val="0"/>
              </a:spcAft>
              <a:buFont typeface="Arial" panose="020B0604020202020204" pitchFamily="34" charset="0"/>
              <a:buChar char="•"/>
              <a:tabLst>
                <a:tab pos="526415" algn="l"/>
              </a:tabLst>
            </a:pPr>
            <a:r>
              <a:rPr lang="en-GB" sz="1000" dirty="0">
                <a:effectLst/>
                <a:ea typeface="Arial" panose="020B0604020202020204" pitchFamily="34" charset="0"/>
                <a:cs typeface="Arial" panose="020B0604020202020204" pitchFamily="34" charset="0"/>
              </a:rPr>
              <a:t>Children: legally defined as any person under the age of 18 including unborn children (The Children Act 2004). From this point the terms child or children will be used to refer to this group.</a:t>
            </a:r>
            <a:endParaRPr lang="en-GB" sz="1000" dirty="0">
              <a:effectLst/>
              <a:ea typeface="Calibri" panose="020F0502020204030204" pitchFamily="34" charset="0"/>
              <a:cs typeface="Arial" panose="020B0604020202020204" pitchFamily="34" charset="0"/>
            </a:endParaRPr>
          </a:p>
          <a:p>
            <a:pPr>
              <a:lnSpc>
                <a:spcPct val="99285"/>
              </a:lnSpc>
            </a:pPr>
            <a:endParaRPr lang="en-GB" sz="1000" dirty="0">
              <a:effectLst/>
              <a:ea typeface="Calibri" panose="020F0502020204030204" pitchFamily="34" charset="0"/>
              <a:cs typeface="Arial" panose="020B0604020202020204" pitchFamily="34" charset="0"/>
            </a:endParaRPr>
          </a:p>
          <a:p>
            <a:pPr marL="342900" marR="711200" lvl="0" indent="-342900">
              <a:lnSpc>
                <a:spcPct val="106000"/>
              </a:lnSpc>
              <a:spcAft>
                <a:spcPts val="0"/>
              </a:spcAft>
              <a:buFont typeface="Arial" panose="020B0604020202020204" pitchFamily="34" charset="0"/>
              <a:buChar char="•"/>
              <a:tabLst>
                <a:tab pos="526415" algn="l"/>
              </a:tabLst>
            </a:pPr>
            <a:r>
              <a:rPr lang="en-GB" sz="1000" dirty="0">
                <a:effectLst/>
                <a:ea typeface="Arial" panose="020B0604020202020204" pitchFamily="34" charset="0"/>
                <a:cs typeface="Arial" panose="020B0604020202020204" pitchFamily="34" charset="0"/>
              </a:rPr>
              <a:t>The Care Act 2014 refers to an ‘adult at risk’ of abuse or neglect with care and support needs. </a:t>
            </a:r>
            <a:r>
              <a:rPr lang="en-US" sz="1000" dirty="0">
                <a:latin typeface="+mj-lt"/>
              </a:rPr>
              <a:t> Formerly known as ‘vulnerable adults’, </a:t>
            </a:r>
            <a:r>
              <a:rPr lang="en-GB" sz="1000" i="0" dirty="0">
                <a:effectLst/>
                <a:latin typeface="+mj-lt"/>
              </a:rPr>
              <a:t>it is best practice to use ‘adults at risk of harm’ or ‘adults at risk’ and these terms will be used throughout this policy.</a:t>
            </a:r>
          </a:p>
          <a:p>
            <a:pPr marR="711200" lvl="0">
              <a:lnSpc>
                <a:spcPct val="106000"/>
              </a:lnSpc>
              <a:spcAft>
                <a:spcPts val="0"/>
              </a:spcAft>
              <a:tabLst>
                <a:tab pos="526415" algn="l"/>
              </a:tabLst>
            </a:pPr>
            <a:endParaRPr lang="en-GB" sz="1000" dirty="0">
              <a:effectLst/>
              <a:ea typeface="Calibri" panose="020F0502020204030204" pitchFamily="34" charset="0"/>
              <a:cs typeface="Arial" panose="020B0604020202020204" pitchFamily="34" charset="0"/>
            </a:endParaRPr>
          </a:p>
          <a:p>
            <a:pPr marL="342900" marR="342900" lvl="0" indent="-342900">
              <a:lnSpc>
                <a:spcPct val="114000"/>
              </a:lnSpc>
              <a:spcAft>
                <a:spcPts val="0"/>
              </a:spcAft>
              <a:buFont typeface="Arial" panose="020B0604020202020204" pitchFamily="34" charset="0"/>
              <a:buChar char="•"/>
              <a:tabLst>
                <a:tab pos="526415" algn="l"/>
              </a:tabLst>
            </a:pPr>
            <a:r>
              <a:rPr lang="en-GB" sz="1000" dirty="0">
                <a:effectLst/>
                <a:ea typeface="Arial" panose="020B0604020202020204" pitchFamily="34" charset="0"/>
                <a:cs typeface="Arial" panose="020B0604020202020204" pitchFamily="34" charset="0"/>
              </a:rPr>
              <a:t>The employees of the council who will encounter children or adults at risk during their work.</a:t>
            </a:r>
            <a:endParaRPr lang="en-GB" sz="1000" dirty="0">
              <a:effectLst/>
              <a:ea typeface="Calibri" panose="020F0502020204030204" pitchFamily="34" charset="0"/>
              <a:cs typeface="Arial" panose="020B0604020202020204" pitchFamily="34" charset="0"/>
            </a:endParaRPr>
          </a:p>
          <a:p>
            <a:pPr>
              <a:lnSpc>
                <a:spcPct val="145000"/>
              </a:lnSpc>
            </a:pPr>
            <a:endParaRPr lang="en-GB" sz="1000" dirty="0">
              <a:effectLs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21335" algn="l"/>
              </a:tabLst>
            </a:pPr>
            <a:r>
              <a:rPr lang="en-GB" sz="1000" dirty="0">
                <a:effectLst/>
                <a:ea typeface="Arial" panose="020B0604020202020204" pitchFamily="34" charset="0"/>
                <a:cs typeface="Arial" panose="020B0604020202020204" pitchFamily="34" charset="0"/>
              </a:rPr>
              <a:t>Members of the district council when on council business.</a:t>
            </a:r>
            <a:endParaRPr lang="en-GB" sz="1000" dirty="0">
              <a:effectLst/>
              <a:ea typeface="Calibri" panose="020F0502020204030204" pitchFamily="34" charset="0"/>
              <a:cs typeface="Arial" panose="020B0604020202020204" pitchFamily="34" charset="0"/>
            </a:endParaRPr>
          </a:p>
          <a:p>
            <a:pPr>
              <a:lnSpc>
                <a:spcPct val="145714"/>
              </a:lnSpc>
            </a:pPr>
            <a:endParaRPr lang="en-GB" sz="1000" dirty="0">
              <a:effectLs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21335" algn="l"/>
              </a:tabLst>
            </a:pPr>
            <a:r>
              <a:rPr lang="en-GB" sz="1000" dirty="0">
                <a:effectLst/>
                <a:ea typeface="Arial" panose="020B0604020202020204" pitchFamily="34" charset="0"/>
                <a:cs typeface="Arial" panose="020B0604020202020204" pitchFamily="34" charset="0"/>
              </a:rPr>
              <a:t>Contractors when carrying out work on behalf of East Hampshire District Council.</a:t>
            </a:r>
            <a:endParaRPr lang="en-GB" sz="1000" dirty="0">
              <a:effectLst/>
              <a:ea typeface="Calibri" panose="020F0502020204030204" pitchFamily="34" charset="0"/>
              <a:cs typeface="Arial" panose="020B0604020202020204" pitchFamily="34" charset="0"/>
            </a:endParaRPr>
          </a:p>
          <a:p>
            <a:pPr>
              <a:lnSpc>
                <a:spcPct val="211428"/>
              </a:lnSpc>
            </a:pPr>
            <a:endParaRPr lang="en-GB" sz="1000" dirty="0">
              <a:effectLst/>
              <a:ea typeface="Calibri" panose="020F0502020204030204" pitchFamily="34" charset="0"/>
              <a:cs typeface="Arial" panose="020B0604020202020204" pitchFamily="34" charset="0"/>
            </a:endParaRPr>
          </a:p>
          <a:p>
            <a:pPr marL="342900" marR="444500" lvl="0" indent="-342900">
              <a:lnSpc>
                <a:spcPct val="114000"/>
              </a:lnSpc>
              <a:spcAft>
                <a:spcPts val="0"/>
              </a:spcAft>
              <a:buFont typeface="Arial" panose="020B0604020202020204" pitchFamily="34" charset="0"/>
              <a:buChar char="•"/>
              <a:tabLst>
                <a:tab pos="526415" algn="l"/>
              </a:tabLst>
            </a:pPr>
            <a:r>
              <a:rPr lang="en-GB" sz="1000" dirty="0">
                <a:effectLst/>
                <a:ea typeface="Arial" panose="020B0604020202020204" pitchFamily="34" charset="0"/>
                <a:cs typeface="Arial" panose="020B0604020202020204" pitchFamily="34" charset="0"/>
              </a:rPr>
              <a:t>The term ‘parent/ carer’ is used throughout as a generic term to represent parents, carers and guardians for both children and adults at risk.</a:t>
            </a:r>
            <a:endParaRPr lang="en-GB" sz="1000" dirty="0">
              <a:effectLst/>
              <a:ea typeface="Calibri" panose="020F0502020204030204" pitchFamily="34" charset="0"/>
              <a:cs typeface="Arial" panose="020B0604020202020204" pitchFamily="34" charset="0"/>
            </a:endParaRPr>
          </a:p>
          <a:p>
            <a:pPr>
              <a:lnSpc>
                <a:spcPct val="145000"/>
              </a:lnSpc>
            </a:pPr>
            <a:endParaRPr lang="en-GB" sz="1000" dirty="0">
              <a:effectLs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21335" algn="l"/>
              </a:tabLst>
            </a:pPr>
            <a:r>
              <a:rPr lang="en-GB" sz="1000" dirty="0">
                <a:effectLst/>
                <a:ea typeface="Arial" panose="020B0604020202020204" pitchFamily="34" charset="0"/>
                <a:cs typeface="Arial" panose="020B0604020202020204" pitchFamily="34" charset="0"/>
              </a:rPr>
              <a:t>The policy covers all functions and services of the council.</a:t>
            </a:r>
            <a:endParaRPr lang="en-GB" sz="1000" dirty="0">
              <a:effectLst/>
              <a:ea typeface="Calibri" panose="020F0502020204030204" pitchFamily="34" charset="0"/>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000" b="0" i="0" u="none" strike="noStrike" kern="1200" cap="none" spc="0" normalizeH="0" baseline="0" noProof="0" dirty="0">
              <a:ln>
                <a:noFill/>
              </a:ln>
              <a:solidFill>
                <a:prstClr val="black"/>
              </a:solidFill>
              <a:effectLst/>
              <a:uLnTx/>
              <a:uFillTx/>
              <a:ea typeface="+mn-ea"/>
              <a:cs typeface="+mn-cs"/>
            </a:endParaRPr>
          </a:p>
        </p:txBody>
      </p:sp>
      <p:sp>
        <p:nvSpPr>
          <p:cNvPr id="7" name="TextBox 6">
            <a:extLst>
              <a:ext uri="{FF2B5EF4-FFF2-40B4-BE49-F238E27FC236}">
                <a16:creationId xmlns:a16="http://schemas.microsoft.com/office/drawing/2014/main" id="{4A1ED6F5-1ED1-9475-4107-BB679DDB25F4}"/>
              </a:ext>
            </a:extLst>
          </p:cNvPr>
          <p:cNvSpPr txBox="1"/>
          <p:nvPr/>
        </p:nvSpPr>
        <p:spPr>
          <a:xfrm>
            <a:off x="4898571" y="457200"/>
            <a:ext cx="5140084" cy="5016758"/>
          </a:xfrm>
          <a:prstGeom prst="rect">
            <a:avLst/>
          </a:prstGeom>
          <a:noFill/>
        </p:spPr>
        <p:txBody>
          <a:bodyPr wrap="square" lIns="91440" tIns="45720" rIns="91440" bIns="45720" anchor="t">
            <a:spAutoFit/>
          </a:bodyPr>
          <a:lstStyle/>
          <a:p>
            <a:r>
              <a:rPr lang="en-GB" sz="1000"/>
              <a:t>4.2 Child protection is defined in The Children Act 2004 as: </a:t>
            </a:r>
          </a:p>
          <a:p>
            <a:endParaRPr lang="en-GB" sz="1000"/>
          </a:p>
          <a:p>
            <a:r>
              <a:rPr lang="en-GB" sz="1000"/>
              <a:t>• Protecting individual children identified as either suffering, or likely to suffer, significant harm because of abuse or neglect. </a:t>
            </a:r>
          </a:p>
          <a:p>
            <a:endParaRPr lang="en-GB" sz="1000"/>
          </a:p>
          <a:p>
            <a:r>
              <a:rPr lang="en-GB" sz="1000"/>
              <a:t>4.3 Safeguarding and promoting the welfare of children is defined as:</a:t>
            </a:r>
          </a:p>
          <a:p>
            <a:endParaRPr lang="en-GB" sz="1000"/>
          </a:p>
          <a:p>
            <a:r>
              <a:rPr lang="en-GB" sz="1000"/>
              <a:t>• Protecting children from maltreatment</a:t>
            </a:r>
          </a:p>
          <a:p>
            <a:endParaRPr lang="en-GB" sz="1000"/>
          </a:p>
          <a:p>
            <a:r>
              <a:rPr lang="en-GB" sz="1000"/>
              <a:t>• Preventing impairment of children’s’ health or development</a:t>
            </a:r>
          </a:p>
          <a:p>
            <a:endParaRPr lang="en-GB" sz="1000"/>
          </a:p>
          <a:p>
            <a:r>
              <a:rPr lang="en-GB" sz="1000"/>
              <a:t>• Ensuring that children are growing up and living in circumstances consistent with the provision of safe and effective care</a:t>
            </a:r>
          </a:p>
          <a:p>
            <a:endParaRPr lang="en-GB" sz="1000"/>
          </a:p>
          <a:p>
            <a:r>
              <a:rPr lang="en-GB" sz="1000"/>
              <a:t>•Taking action to enable all children to have the best outcomes</a:t>
            </a:r>
          </a:p>
          <a:p>
            <a:endParaRPr lang="en-GB" sz="1000"/>
          </a:p>
          <a:p>
            <a:r>
              <a:rPr lang="en-GB" sz="1000"/>
              <a:t>4.4  It is also important to recognise that in providing services, the council is not       acting in loco parentis (in place of the parent)</a:t>
            </a:r>
          </a:p>
          <a:p>
            <a:endParaRPr lang="en-GB" sz="1000"/>
          </a:p>
          <a:p>
            <a:r>
              <a:rPr lang="en-GB" sz="1000"/>
              <a:t>4.5 Adult Safeguarding is defined in the Care Act 2014 as: </a:t>
            </a:r>
          </a:p>
          <a:p>
            <a:endParaRPr lang="en-GB" sz="1000"/>
          </a:p>
          <a:p>
            <a:r>
              <a:rPr lang="en-GB" sz="1000"/>
              <a:t>An adult at risk has:</a:t>
            </a:r>
          </a:p>
          <a:p>
            <a:endParaRPr lang="en-GB" sz="1000"/>
          </a:p>
          <a:p>
            <a:r>
              <a:rPr lang="en-GB" sz="1000"/>
              <a:t>• needs for care and support (whether the local authority is meeting these or not)</a:t>
            </a:r>
          </a:p>
          <a:p>
            <a:r>
              <a:rPr lang="en-GB" sz="1000"/>
              <a:t>is experiencing, or at risk of abuse or neglect</a:t>
            </a:r>
          </a:p>
          <a:p>
            <a:endParaRPr lang="en-GB" sz="1000"/>
          </a:p>
          <a:p>
            <a:r>
              <a:rPr lang="en-GB" sz="1000" b="1"/>
              <a:t>and</a:t>
            </a:r>
          </a:p>
          <a:p>
            <a:endParaRPr lang="en-GB" sz="1000"/>
          </a:p>
          <a:p>
            <a:r>
              <a:rPr lang="en-GB" sz="1000"/>
              <a:t>•as a result of these needs is unable to protect themselves against the abuse or neglect or risk of it.</a:t>
            </a:r>
          </a:p>
          <a:p>
            <a:endParaRPr lang="en-GB" sz="1000"/>
          </a:p>
          <a:p>
            <a:r>
              <a:rPr lang="en-GB" sz="1000"/>
              <a:t>.</a:t>
            </a:r>
          </a:p>
        </p:txBody>
      </p:sp>
    </p:spTree>
    <p:extLst>
      <p:ext uri="{BB962C8B-B14F-4D97-AF65-F5344CB8AC3E}">
        <p14:creationId xmlns:p14="http://schemas.microsoft.com/office/powerpoint/2010/main" val="1778380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36E4B-D9A6-8338-3C21-51235A2CC4BF}"/>
              </a:ext>
            </a:extLst>
          </p:cNvPr>
          <p:cNvSpPr>
            <a:spLocks noGrp="1"/>
          </p:cNvSpPr>
          <p:nvPr>
            <p:ph type="title"/>
          </p:nvPr>
        </p:nvSpPr>
        <p:spPr>
          <a:xfrm>
            <a:off x="535933" y="306458"/>
            <a:ext cx="4392000" cy="5580000"/>
          </a:xfrm>
        </p:spPr>
        <p:txBody>
          <a:bodyPr>
            <a:noAutofit/>
          </a:bodyPr>
          <a:lstStyle/>
          <a:p>
            <a:r>
              <a:rPr lang="en-GB" sz="1000">
                <a:solidFill>
                  <a:schemeClr val="tx1"/>
                </a:solidFill>
                <a:latin typeface="Arial"/>
                <a:cs typeface="Arial"/>
              </a:rPr>
              <a:t>4.6 The Mental Capacity Act 2015 and Code of Practice should be adhered to by employees who work with members of the public who lack capacity.</a:t>
            </a:r>
            <a:br>
              <a:rPr lang="en-GB" sz="1000">
                <a:latin typeface="Arial" panose="020B0604020202020204" pitchFamily="34" charset="0"/>
              </a:rPr>
            </a:b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4.7 This policy is to be used in conjunction with the district council’s:</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Equality Policy</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Complaints Procedure</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Disciplinary Policy</a:t>
            </a:r>
            <a:br>
              <a:rPr lang="en-GB" sz="1000">
                <a:latin typeface="Arial" panose="020B0604020202020204" pitchFamily="34" charset="0"/>
              </a:rPr>
            </a:br>
            <a:br>
              <a:rPr lang="en-GB" sz="1000">
                <a:highlight>
                  <a:srgbClr val="FFFF00"/>
                </a:highlight>
                <a:latin typeface="Arial" panose="020B0604020202020204" pitchFamily="34" charset="0"/>
              </a:rPr>
            </a:br>
            <a:r>
              <a:rPr lang="en-GB" sz="1000">
                <a:solidFill>
                  <a:schemeClr val="tx1"/>
                </a:solidFill>
                <a:latin typeface="Arial"/>
                <a:cs typeface="Arial"/>
              </a:rPr>
              <a:t>•	Whistleblowing Policy </a:t>
            </a:r>
            <a:br>
              <a:rPr lang="en-GB" sz="1000">
                <a:highlight>
                  <a:srgbClr val="FFFF00"/>
                </a:highlight>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Social Media Policy</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ICT Security Policy</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Lone Working Procedures (individual team versions)</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Recruitment Policy</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DBS Policy</a:t>
            </a: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	Code of Conduct</a:t>
            </a:r>
            <a:br>
              <a:rPr lang="en-GB" sz="1000">
                <a:latin typeface="Arial" panose="020B0604020202020204" pitchFamily="34" charset="0"/>
              </a:rPr>
            </a:br>
            <a:br>
              <a:rPr lang="en-GB" sz="1000">
                <a:latin typeface="Arial" panose="020B0604020202020204" pitchFamily="34" charset="0"/>
              </a:rPr>
            </a:br>
            <a:br>
              <a:rPr lang="en-GB" sz="1000">
                <a:latin typeface="Arial" panose="020B0604020202020204" pitchFamily="34" charset="0"/>
              </a:rPr>
            </a:br>
            <a:r>
              <a:rPr lang="en-GB" sz="1000">
                <a:solidFill>
                  <a:schemeClr val="tx1"/>
                </a:solidFill>
                <a:latin typeface="Arial"/>
                <a:cs typeface="Arial"/>
              </a:rPr>
              <a:t>EHDC is committed to regularly reviewing its policies and good practice.</a:t>
            </a:r>
          </a:p>
        </p:txBody>
      </p:sp>
      <p:sp>
        <p:nvSpPr>
          <p:cNvPr id="11" name="TextBox 10">
            <a:extLst>
              <a:ext uri="{FF2B5EF4-FFF2-40B4-BE49-F238E27FC236}">
                <a16:creationId xmlns:a16="http://schemas.microsoft.com/office/drawing/2014/main" id="{0C017938-BAAA-6167-5D50-3005965745F9}"/>
              </a:ext>
            </a:extLst>
          </p:cNvPr>
          <p:cNvSpPr txBox="1"/>
          <p:nvPr/>
        </p:nvSpPr>
        <p:spPr>
          <a:xfrm>
            <a:off x="5561639" y="1106450"/>
            <a:ext cx="4392000" cy="5110886"/>
          </a:xfrm>
          <a:prstGeom prst="rect">
            <a:avLst/>
          </a:prstGeom>
          <a:noFill/>
        </p:spPr>
        <p:txBody>
          <a:bodyPr wrap="square" lIns="91440" tIns="45720" rIns="91440" bIns="45720" anchor="t">
            <a:spAutoFit/>
          </a:bodyPr>
          <a:lstStyle/>
          <a:p>
            <a:pPr>
              <a:lnSpc>
                <a:spcPct val="107000"/>
              </a:lnSpc>
              <a:spcAft>
                <a:spcPts val="800"/>
              </a:spcAft>
            </a:pPr>
            <a:r>
              <a:rPr lang="en-GB" sz="1200" b="1">
                <a:solidFill>
                  <a:schemeClr val="accent6"/>
                </a:solidFill>
                <a:effectLst/>
                <a:ea typeface="Calibri" panose="020F0502020204030204" pitchFamily="34" charset="0"/>
                <a:cs typeface="Times New Roman" panose="02020603050405020304" pitchFamily="18" charset="0"/>
              </a:rPr>
              <a:t>5. Prevent</a:t>
            </a:r>
            <a:endParaRPr lang="en-GB" sz="1200">
              <a:solidFill>
                <a:schemeClr val="accent6"/>
              </a:solidFill>
              <a:effectLst/>
              <a:ea typeface="Calibri" panose="020F0502020204030204" pitchFamily="34" charset="0"/>
              <a:cs typeface="Times New Roman" panose="02020603050405020304" pitchFamily="18" charset="0"/>
            </a:endParaRPr>
          </a:p>
          <a:p>
            <a:pPr>
              <a:lnSpc>
                <a:spcPct val="107000"/>
              </a:lnSpc>
              <a:spcAft>
                <a:spcPts val="800"/>
              </a:spcAft>
            </a:pPr>
            <a:r>
              <a:rPr lang="en-GB" sz="1000" dirty="0">
                <a:effectLst/>
                <a:latin typeface="Arial"/>
                <a:ea typeface="Calibri"/>
                <a:cs typeface="Times New Roman"/>
              </a:rPr>
              <a:t> 5.1 Prevent is a requirement of the Counter Terrorism &amp; Security Act 2015 and places a duty on specified authorities in the exercise of their functions to have due regard to the need to prevent people from being drawn into extremism and terrorism. In accordance with guidance, Prevent is included as part of our responsibilities to safeguard vulnerable groups and when using this policy should be considered in the same context as any other safeguarding concern.</a:t>
            </a:r>
          </a:p>
          <a:p>
            <a:pPr>
              <a:lnSpc>
                <a:spcPct val="107000"/>
              </a:lnSpc>
              <a:spcAft>
                <a:spcPts val="800"/>
              </a:spcAft>
            </a:pPr>
            <a:r>
              <a:rPr lang="en-GB" sz="1000">
                <a:effectLst/>
                <a:latin typeface="Arial" panose="020B0604020202020204" pitchFamily="34" charset="0"/>
                <a:ea typeface="Calibri" panose="020F0502020204030204" pitchFamily="34" charset="0"/>
                <a:cs typeface="Times New Roman" panose="02020603050405020304" pitchFamily="18" charset="0"/>
              </a:rPr>
              <a:t>5.2 Extremists are known to target vulnerable children and adults to radicalise them to their ideology.</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000" dirty="0">
                <a:effectLst/>
                <a:latin typeface="Arial"/>
                <a:ea typeface="Calibri"/>
                <a:cs typeface="Times New Roman"/>
              </a:rPr>
              <a:t>5.3 Radicalisation is usually a process not an event. During that process, behaviours as well as opinions are likely to change. These changes may be apparent to the friends, families and work colleagues of the person concerned and may include a change of ideology and beliefs held, appearance, language used, peer groups and interests.</a:t>
            </a:r>
          </a:p>
          <a:p>
            <a:pPr>
              <a:lnSpc>
                <a:spcPct val="107000"/>
              </a:lnSpc>
              <a:spcAft>
                <a:spcPts val="800"/>
              </a:spcAft>
            </a:pPr>
            <a:r>
              <a:rPr lang="en-GB" sz="1000" dirty="0">
                <a:effectLst/>
                <a:latin typeface="Arial"/>
                <a:ea typeface="Calibri"/>
                <a:cs typeface="Times New Roman"/>
              </a:rPr>
              <a:t>5.4 EHDC  is a specified authority and required to:</a:t>
            </a:r>
          </a:p>
          <a:p>
            <a:pPr>
              <a:lnSpc>
                <a:spcPct val="107000"/>
              </a:lnSpc>
              <a:spcAft>
                <a:spcPts val="800"/>
              </a:spcAft>
              <a:tabLst>
                <a:tab pos="914400" algn="l"/>
              </a:tabLst>
            </a:pPr>
            <a:r>
              <a:rPr lang="en-GB" sz="1000">
                <a:effectLst/>
                <a:latin typeface="Arial"/>
                <a:ea typeface="Calibri"/>
                <a:cs typeface="Times New Roman"/>
              </a:rPr>
              <a:t>Offer training of staff to understand Prevent</a:t>
            </a:r>
          </a:p>
          <a:p>
            <a:pPr>
              <a:lnSpc>
                <a:spcPct val="107000"/>
              </a:lnSpc>
              <a:spcAft>
                <a:spcPts val="800"/>
              </a:spcAft>
              <a:tabLst>
                <a:tab pos="914400" algn="l"/>
              </a:tabLst>
            </a:pPr>
            <a:r>
              <a:rPr lang="en-GB" sz="1000">
                <a:latin typeface="Arial"/>
                <a:ea typeface="Calibri" panose="020F0502020204030204" pitchFamily="34" charset="0"/>
                <a:cs typeface="Arial"/>
              </a:rPr>
              <a:t>Report any concerns via the agreed reporting procedure which in Hampshire will follow the same process as used to report safeguarding concerns into the Multi Agency Safeguarding Hub.</a:t>
            </a:r>
          </a:p>
          <a:p>
            <a:pPr>
              <a:lnSpc>
                <a:spcPct val="107000"/>
              </a:lnSpc>
              <a:spcAft>
                <a:spcPts val="800"/>
              </a:spcAft>
              <a:tabLst>
                <a:tab pos="914400" algn="l"/>
              </a:tabLst>
            </a:pPr>
            <a:r>
              <a:rPr lang="en-GB" sz="1000" dirty="0">
                <a:latin typeface="Arial"/>
                <a:ea typeface="Calibri"/>
                <a:cs typeface="Arial"/>
              </a:rPr>
              <a:t> Feed into Channel Panel as required with a multi-agency approach to identify and provide voluntary support to individuals who are at risk of being drawn into terrorism.</a:t>
            </a:r>
          </a:p>
          <a:p>
            <a:pPr>
              <a:lnSpc>
                <a:spcPct val="107000"/>
              </a:lnSpc>
              <a:spcAft>
                <a:spcPts val="800"/>
              </a:spcAft>
              <a:tabLst>
                <a:tab pos="914400" algn="l"/>
              </a:tabLst>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24865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375E1D-909E-9C1E-ADE0-FF643B4312EA}"/>
              </a:ext>
            </a:extLst>
          </p:cNvPr>
          <p:cNvSpPr txBox="1"/>
          <p:nvPr/>
        </p:nvSpPr>
        <p:spPr>
          <a:xfrm>
            <a:off x="586818" y="623282"/>
            <a:ext cx="4392000" cy="5101333"/>
          </a:xfrm>
          <a:prstGeom prst="rect">
            <a:avLst/>
          </a:prstGeom>
          <a:noFill/>
        </p:spPr>
        <p:txBody>
          <a:bodyPr wrap="square" lIns="91440" tIns="45720" rIns="91440" bIns="45720" anchor="t">
            <a:spAutoFit/>
          </a:bodyPr>
          <a:lstStyle/>
          <a:p>
            <a:pPr>
              <a:spcBef>
                <a:spcPts val="1200"/>
              </a:spcBef>
              <a:spcAft>
                <a:spcPts val="300"/>
              </a:spcAft>
            </a:pPr>
            <a:r>
              <a:rPr lang="en-GB" sz="1200" b="1" kern="1600" dirty="0">
                <a:solidFill>
                  <a:schemeClr val="accent6"/>
                </a:solidFill>
                <a:effectLst/>
                <a:ea typeface="Times New Roman" panose="02020603050405020304" pitchFamily="18" charset="0"/>
                <a:cs typeface="Times New Roman"/>
              </a:rPr>
              <a:t>6</a:t>
            </a:r>
            <a:r>
              <a:rPr lang="en-GB" sz="1200" b="1" kern="1600" dirty="0">
                <a:solidFill>
                  <a:schemeClr val="accent6"/>
                </a:solidFill>
                <a:effectLst/>
                <a:ea typeface="Arial" panose="020B0604020202020204" pitchFamily="34" charset="0"/>
                <a:cs typeface="Times New Roman"/>
              </a:rPr>
              <a:t>. Review</a:t>
            </a:r>
            <a:endParaRPr lang="en-GB" sz="1200" b="1" kern="1600" dirty="0">
              <a:solidFill>
                <a:schemeClr val="accent6"/>
              </a:solidFill>
              <a:effectLst/>
              <a:ea typeface="Times New Roman" panose="02020603050405020304" pitchFamily="18" charset="0"/>
              <a:cs typeface="Times New Roman"/>
            </a:endParaRPr>
          </a:p>
          <a:p>
            <a:pPr>
              <a:lnSpc>
                <a:spcPct val="200000"/>
              </a:lnSpc>
            </a:pPr>
            <a:endParaRPr lang="en-GB" sz="1000">
              <a:effectLst/>
              <a:ea typeface="Calibri" panose="020F0502020204030204" pitchFamily="34" charset="0"/>
              <a:cs typeface="Arial" panose="020B0604020202020204" pitchFamily="34" charset="0"/>
            </a:endParaRPr>
          </a:p>
          <a:p>
            <a:pPr marL="76835" marR="101600">
              <a:lnSpc>
                <a:spcPct val="105000"/>
              </a:lnSpc>
              <a:spcAft>
                <a:spcPts val="0"/>
              </a:spcAft>
            </a:pPr>
            <a:r>
              <a:rPr lang="en-GB" sz="1000" dirty="0">
                <a:effectLst/>
                <a:ea typeface="Arial" panose="020B0604020202020204" pitchFamily="34" charset="0"/>
                <a:cs typeface="Arial"/>
              </a:rPr>
              <a:t>6.1 This policy and associated guidance will be reviewed annually or whenever there is a change in the related legislation. This will ensure the document is fit for purpose and up to date and compliant with our Section 11 duties of the Children Act 2004 and any other relevant legislation.</a:t>
            </a:r>
            <a:endParaRPr lang="en-GB" sz="1000" dirty="0">
              <a:effectLst/>
              <a:ea typeface="Calibri" panose="020F0502020204030204" pitchFamily="34" charset="0"/>
              <a:cs typeface="Arial"/>
            </a:endParaRPr>
          </a:p>
          <a:p>
            <a:pPr>
              <a:spcBef>
                <a:spcPts val="1200"/>
              </a:spcBef>
              <a:spcAft>
                <a:spcPts val="300"/>
              </a:spcAft>
            </a:pPr>
            <a:r>
              <a:rPr lang="en-GB" sz="1200" b="1" dirty="0">
                <a:solidFill>
                  <a:schemeClr val="accent6"/>
                </a:solidFill>
                <a:effectLst/>
                <a:latin typeface="+mj-lt"/>
                <a:ea typeface="Arial" panose="020B0604020202020204" pitchFamily="34" charset="0"/>
                <a:cs typeface="Arial"/>
              </a:rPr>
              <a:t> </a:t>
            </a:r>
            <a:r>
              <a:rPr lang="en-GB" sz="1200" b="1" kern="1600" dirty="0">
                <a:solidFill>
                  <a:schemeClr val="accent6"/>
                </a:solidFill>
                <a:latin typeface="+mj-lt"/>
                <a:ea typeface="Arial" panose="020B0604020202020204" pitchFamily="34" charset="0"/>
                <a:cs typeface="Times New Roman"/>
              </a:rPr>
              <a:t>7. </a:t>
            </a:r>
            <a:r>
              <a:rPr lang="en-GB" sz="1200" b="1" kern="1600" dirty="0">
                <a:solidFill>
                  <a:schemeClr val="accent6"/>
                </a:solidFill>
                <a:effectLst/>
                <a:latin typeface="+mj-lt"/>
                <a:ea typeface="Arial" panose="020B0604020202020204" pitchFamily="34" charset="0"/>
                <a:cs typeface="Times New Roman"/>
              </a:rPr>
              <a:t>Responsibilities</a:t>
            </a:r>
            <a:endParaRPr lang="en-GB" sz="1200" b="1" kern="1600" dirty="0">
              <a:solidFill>
                <a:schemeClr val="accent6"/>
              </a:solidFill>
              <a:effectLst/>
              <a:latin typeface="+mj-lt"/>
              <a:ea typeface="Times New Roman" panose="02020603050405020304" pitchFamily="18" charset="0"/>
              <a:cs typeface="Times New Roman"/>
            </a:endParaRPr>
          </a:p>
          <a:p>
            <a:pPr>
              <a:lnSpc>
                <a:spcPct val="110317"/>
              </a:lnSpc>
            </a:pPr>
            <a:endParaRPr lang="en-GB" sz="1800">
              <a:effectLst/>
              <a:latin typeface="Calibri" panose="020F0502020204030204" pitchFamily="34" charset="0"/>
              <a:ea typeface="Calibri" panose="020F0502020204030204" pitchFamily="34" charset="0"/>
              <a:cs typeface="Arial" panose="020B0604020202020204" pitchFamily="34" charset="0"/>
            </a:endParaRPr>
          </a:p>
          <a:p>
            <a:pPr marL="76835">
              <a:lnSpc>
                <a:spcPct val="105000"/>
              </a:lnSpc>
            </a:pPr>
            <a:r>
              <a:rPr lang="en-GB" sz="1000" dirty="0">
                <a:effectLst/>
                <a:latin typeface="+mj-lt"/>
                <a:ea typeface="Arial" panose="020B0604020202020204" pitchFamily="34" charset="0"/>
                <a:cs typeface="Arial"/>
              </a:rPr>
              <a:t>7.1 Responsibility for the implementation of this policy lies at all levels of EHDC. We have a duty to comply with and take part in any multi-agency safeguarding arrangements put in place with regards the vulnerable groups we are working with such as attendance at statutory protection conferences.</a:t>
            </a:r>
            <a:endParaRPr lang="en-GB" sz="1000" dirty="0">
              <a:effectLst/>
              <a:latin typeface="+mj-lt"/>
              <a:ea typeface="Calibri" panose="020F0502020204030204" pitchFamily="34" charset="0"/>
              <a:cs typeface="Arial"/>
            </a:endParaRPr>
          </a:p>
          <a:p>
            <a:pPr>
              <a:lnSpc>
                <a:spcPct val="155714"/>
              </a:lnSpc>
            </a:pPr>
            <a:endParaRPr lang="en-GB" sz="1000">
              <a:effectLst/>
              <a:latin typeface="+mj-lt"/>
              <a:ea typeface="Calibri" panose="020F0502020204030204" pitchFamily="34" charset="0"/>
              <a:cs typeface="Arial" panose="020B0604020202020204" pitchFamily="34" charset="0"/>
            </a:endParaRPr>
          </a:p>
          <a:p>
            <a:pPr marL="76835" marR="457200" algn="just">
              <a:lnSpc>
                <a:spcPct val="107000"/>
              </a:lnSpc>
              <a:spcAft>
                <a:spcPts val="0"/>
              </a:spcAft>
            </a:pPr>
            <a:r>
              <a:rPr lang="en-GB" sz="1000" dirty="0">
                <a:solidFill>
                  <a:schemeClr val="accent6"/>
                </a:solidFill>
                <a:effectLst/>
                <a:latin typeface="+mj-lt"/>
                <a:ea typeface="Arial" panose="020B0604020202020204" pitchFamily="34" charset="0"/>
                <a:cs typeface="Arial"/>
              </a:rPr>
              <a:t>7.2</a:t>
            </a:r>
            <a:r>
              <a:rPr lang="en-GB" sz="1000" b="1" dirty="0">
                <a:solidFill>
                  <a:schemeClr val="accent6"/>
                </a:solidFill>
                <a:effectLst/>
                <a:latin typeface="+mj-lt"/>
                <a:ea typeface="Arial" panose="020B0604020202020204" pitchFamily="34" charset="0"/>
                <a:cs typeface="Arial"/>
              </a:rPr>
              <a:t> Cabinet </a:t>
            </a:r>
            <a:r>
              <a:rPr lang="en-GB" sz="1000" dirty="0">
                <a:effectLst/>
                <a:latin typeface="+mj-lt"/>
                <a:ea typeface="Arial" panose="020B0604020202020204" pitchFamily="34" charset="0"/>
                <a:cs typeface="Arial"/>
              </a:rPr>
              <a:t>are responsible for ensuring that EHDC has a policy, which adequately</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provides protection for children and adults at risk in receipt of its services and for the regular review of this policy in the light of changes to legislation.</a:t>
            </a:r>
            <a:endParaRPr lang="en-GB" sz="1000" dirty="0">
              <a:effectLst/>
              <a:latin typeface="+mj-lt"/>
              <a:ea typeface="Calibri" panose="020F0502020204030204" pitchFamily="34" charset="0"/>
              <a:cs typeface="Arial"/>
            </a:endParaRPr>
          </a:p>
          <a:p>
            <a:pPr>
              <a:lnSpc>
                <a:spcPct val="150714"/>
              </a:lnSpc>
            </a:pPr>
            <a:endParaRPr lang="en-GB" sz="1000">
              <a:effectLst/>
              <a:latin typeface="+mj-lt"/>
              <a:ea typeface="Calibri" panose="020F0502020204030204" pitchFamily="34" charset="0"/>
              <a:cs typeface="Arial" panose="020B0604020202020204" pitchFamily="34" charset="0"/>
            </a:endParaRPr>
          </a:p>
          <a:p>
            <a:pPr marL="76835" marR="304800">
              <a:lnSpc>
                <a:spcPct val="115000"/>
              </a:lnSpc>
              <a:spcAft>
                <a:spcPts val="0"/>
              </a:spcAft>
            </a:pPr>
            <a:r>
              <a:rPr lang="en-GB" sz="1000" dirty="0">
                <a:solidFill>
                  <a:schemeClr val="accent6"/>
                </a:solidFill>
                <a:effectLst/>
                <a:latin typeface="+mj-lt"/>
                <a:ea typeface="Arial" panose="020B0604020202020204" pitchFamily="34" charset="0"/>
                <a:cs typeface="Arial"/>
              </a:rPr>
              <a:t>7.3</a:t>
            </a:r>
            <a:r>
              <a:rPr lang="en-GB" sz="1000" b="1" dirty="0">
                <a:solidFill>
                  <a:schemeClr val="accent6"/>
                </a:solidFill>
                <a:effectLst/>
                <a:latin typeface="+mj-lt"/>
                <a:ea typeface="Arial" panose="020B0604020202020204" pitchFamily="34" charset="0"/>
                <a:cs typeface="Arial"/>
              </a:rPr>
              <a:t> Members</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are responsible for ensuring that they are familiar with and understand the</a:t>
            </a:r>
            <a:r>
              <a:rPr lang="en-GB" sz="1000" b="1" dirty="0">
                <a:effectLst/>
                <a:latin typeface="+mj-lt"/>
                <a:ea typeface="Arial" panose="020B0604020202020204" pitchFamily="34" charset="0"/>
                <a:cs typeface="Arial"/>
              </a:rPr>
              <a:t> </a:t>
            </a:r>
            <a:r>
              <a:rPr lang="en-GB" sz="1000" dirty="0">
                <a:effectLst/>
                <a:latin typeface="+mj-lt"/>
                <a:ea typeface="Arial" panose="020B0604020202020204" pitchFamily="34" charset="0"/>
                <a:cs typeface="Arial"/>
              </a:rPr>
              <a:t>policies and procedures relating to their role which may bring them into contact with children and adults at risk either directly or indirectly and raise any concerns appropriately.</a:t>
            </a:r>
            <a:endParaRPr lang="en-GB" sz="1000" dirty="0">
              <a:effectLst/>
              <a:latin typeface="+mj-lt"/>
              <a:ea typeface="Calibri" panose="020F0502020204030204" pitchFamily="34" charset="0"/>
              <a:cs typeface="Arial"/>
            </a:endParaRPr>
          </a:p>
          <a:p>
            <a:pPr marR="88900">
              <a:lnSpc>
                <a:spcPct val="116000"/>
              </a:lnSpc>
            </a:pPr>
            <a:br>
              <a:rPr lang="en-GB" sz="1000" dirty="0">
                <a:effectLst/>
                <a:latin typeface="+mj-lt"/>
                <a:ea typeface="Calibri" panose="020F0502020204030204" pitchFamily="34" charset="0"/>
                <a:cs typeface="Arial" panose="020B0604020202020204" pitchFamily="34" charset="0"/>
              </a:rPr>
            </a:br>
            <a:endParaRPr lang="en-GB" sz="1000">
              <a:effectLst/>
              <a:latin typeface="+mj-lt"/>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E57BF3A6-3537-147F-DA3E-CE03296F0719}"/>
              </a:ext>
            </a:extLst>
          </p:cNvPr>
          <p:cNvSpPr txBox="1"/>
          <p:nvPr/>
        </p:nvSpPr>
        <p:spPr>
          <a:xfrm>
            <a:off x="5253087" y="944321"/>
            <a:ext cx="4392000" cy="5331396"/>
          </a:xfrm>
          <a:prstGeom prst="rect">
            <a:avLst/>
          </a:prstGeom>
          <a:noFill/>
        </p:spPr>
        <p:txBody>
          <a:bodyPr wrap="square" lIns="91440" tIns="45720" rIns="91440" bIns="45720" anchor="t">
            <a:spAutoFit/>
          </a:bodyPr>
          <a:lstStyle/>
          <a:p>
            <a:pPr marL="0" marR="88900" lvl="0" indent="0" algn="l" defTabSz="914400" rtl="0" eaLnBrk="1" fontAlgn="auto" latinLnBrk="0" hangingPunct="1">
              <a:lnSpc>
                <a:spcPct val="116000"/>
              </a:lnSpc>
              <a:spcBef>
                <a:spcPts val="0"/>
              </a:spcBef>
              <a:spcAft>
                <a:spcPts val="0"/>
              </a:spcAft>
              <a:buClrTx/>
              <a:buSzTx/>
              <a:buFontTx/>
              <a:buNone/>
              <a:tabLst/>
              <a:defRPr/>
            </a:pPr>
            <a:r>
              <a:rPr kumimoji="0" lang="en-GB" sz="1000" b="0" i="0" u="none" strike="noStrike" kern="1200" cap="none" spc="0" normalizeH="0" baseline="0" noProof="0" dirty="0">
                <a:ln>
                  <a:noFill/>
                </a:ln>
                <a:solidFill>
                  <a:schemeClr val="accent6"/>
                </a:solidFill>
                <a:effectLst/>
                <a:uLnTx/>
                <a:uFillTx/>
                <a:latin typeface="Arial"/>
                <a:ea typeface="Arial" panose="020B0604020202020204" pitchFamily="34" charset="0"/>
                <a:cs typeface="Arial"/>
              </a:rPr>
              <a:t>7.4</a:t>
            </a:r>
            <a:r>
              <a:rPr kumimoji="0" lang="en-GB" sz="1000" b="1" i="0" u="none" strike="noStrike" kern="1200" cap="none" spc="0" normalizeH="0" baseline="0" noProof="0" dirty="0">
                <a:ln>
                  <a:noFill/>
                </a:ln>
                <a:solidFill>
                  <a:schemeClr val="accent6"/>
                </a:solidFill>
                <a:effectLst/>
                <a:uLnTx/>
                <a:uFillTx/>
                <a:latin typeface="Arial"/>
                <a:ea typeface="Arial" panose="020B0604020202020204" pitchFamily="34" charset="0"/>
                <a:cs typeface="Arial"/>
              </a:rPr>
              <a:t> Directors </a:t>
            </a: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are responsible for assisting HR and other related officers in performing</a:t>
            </a:r>
            <a:r>
              <a:rPr kumimoji="0" lang="en-GB" sz="1000" b="1"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 </a:t>
            </a: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their safeguarding functions primarily around:</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33571"/>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139700" lvl="0" indent="-342900" algn="l" defTabSz="914400" rtl="0" eaLnBrk="1" fontAlgn="auto" latinLnBrk="0" hangingPunct="1">
              <a:lnSpc>
                <a:spcPct val="115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Identifying those services and posts that are likely to have an involvement with children and adults at risk.</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37857"/>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266700" lvl="0" indent="-342900" algn="l" defTabSz="914400" rtl="0" eaLnBrk="1" fontAlgn="auto" latinLnBrk="0" hangingPunct="1">
              <a:lnSpc>
                <a:spcPct val="107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Ensuring that employees whose duties will involve contact with children or adults at risk are screened at the appropriate level and are appropriately qualified and/or trained in working with these groups. </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457200" marR="0" lvl="0" indent="0" algn="l"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266700" lvl="0" indent="-342900" algn="l" defTabSz="914400" rtl="0" eaLnBrk="1" fontAlgn="auto" latinLnBrk="0" hangingPunct="1">
              <a:lnSpc>
                <a:spcPct val="107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Ensure a risk assessment is carried out and updated regularly for any staff member who is recruited for whom there has been information released on their DBS.</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20000"/>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114300" lvl="0" indent="-342900" algn="l" defTabSz="914400" rtl="0" eaLnBrk="1" fontAlgn="auto" latinLnBrk="0" hangingPunct="1">
              <a:lnSpc>
                <a:spcPct val="107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Ensuring that all necessary procedures and practices are in place to provide adequate protection both for children and adults at risk and protection for the employees working with them.</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53571"/>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76200" lvl="0" indent="-342900" algn="l" defTabSz="914400" rtl="0" eaLnBrk="1" fontAlgn="auto" latinLnBrk="0" hangingPunct="1">
              <a:lnSpc>
                <a:spcPct val="107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Ensuring that proper records are kept of any incidents occurring within their directorate and that these are held securely and passed on to the Safeguarding Lead or the Monitoring Officer if the incident involves an employee.</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444500" marR="76200" lvl="0" indent="0" algn="l" defTabSz="914400" rtl="0" eaLnBrk="1" fontAlgn="auto" latinLnBrk="0" hangingPunct="1">
              <a:lnSpc>
                <a:spcPct val="107000"/>
              </a:lnSpc>
              <a:spcBef>
                <a:spcPts val="0"/>
              </a:spcBef>
              <a:spcAft>
                <a:spcPts val="0"/>
              </a:spcAft>
              <a:buClrTx/>
              <a:buSzTx/>
              <a:buFontTx/>
              <a:buNone/>
              <a:tabLst>
                <a:tab pos="441325" algn="l"/>
              </a:tabLst>
              <a:defRPr/>
            </a:pPr>
            <a:endParaRPr kumimoji="0"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76200" lvl="0" indent="-342900" algn="l" defTabSz="914400" rtl="0" eaLnBrk="1" fontAlgn="auto" latinLnBrk="0" hangingPunct="1">
              <a:lnSpc>
                <a:spcPct val="107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Ensure managers across their service have undertaken Safer Recruitment Training if they have teams who come in to contact with members of the public.</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50714"/>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34285"/>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68026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F83B2D-9A5B-3386-D7E6-FE9D659817F8}"/>
              </a:ext>
            </a:extLst>
          </p:cNvPr>
          <p:cNvSpPr txBox="1"/>
          <p:nvPr/>
        </p:nvSpPr>
        <p:spPr>
          <a:xfrm>
            <a:off x="454844" y="457874"/>
            <a:ext cx="4392000" cy="6735113"/>
          </a:xfrm>
          <a:prstGeom prst="rect">
            <a:avLst/>
          </a:prstGeom>
          <a:noFill/>
        </p:spPr>
        <p:txBody>
          <a:bodyPr wrap="square" lIns="91440" tIns="45720" rIns="91440" bIns="4572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accent6"/>
                </a:solidFill>
                <a:effectLst/>
                <a:uLnTx/>
                <a:uFillTx/>
                <a:latin typeface="Arial"/>
                <a:ea typeface="Arial" panose="020B0604020202020204" pitchFamily="34" charset="0"/>
                <a:cs typeface="Arial"/>
              </a:rPr>
              <a:t>7.5 Human Resources Service is responsible for:</a:t>
            </a:r>
            <a:endParaRPr lang="en-GB" sz="1200" b="1" i="0" u="none" strike="noStrike" kern="1200" cap="none" spc="0" normalizeH="0" baseline="0" noProof="0">
              <a:ln>
                <a:noFill/>
              </a:ln>
              <a:solidFill>
                <a:schemeClr val="accent6"/>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99285"/>
              </a:lnSpc>
              <a:spcBef>
                <a:spcPts val="0"/>
              </a:spcBef>
              <a:spcAft>
                <a:spcPts val="0"/>
              </a:spcAft>
              <a:buClrTx/>
              <a:buSzTx/>
              <a:buFontTx/>
              <a:buNone/>
              <a:tabLst/>
              <a:defRPr/>
            </a:pPr>
            <a:endParaRPr lang="en-GB" sz="1000" b="0" i="0" u="none" strike="noStrike" kern="1200" cap="none" spc="0" normalizeH="0" baseline="0" noProof="0" dirty="0">
              <a:ln>
                <a:noFill/>
              </a:ln>
              <a:solidFill>
                <a:schemeClr val="accent6"/>
              </a:solidFill>
              <a:effectLst/>
              <a:uLnTx/>
              <a:uFillTx/>
              <a:latin typeface="Arial"/>
              <a:ea typeface="Calibri" panose="020F0502020204030204" pitchFamily="34" charset="0"/>
              <a:cs typeface="Arial" panose="020B0604020202020204" pitchFamily="34" charset="0"/>
            </a:endParaRPr>
          </a:p>
          <a:p>
            <a:pPr marL="342900" marR="152400" lvl="0" indent="-342900" algn="just" defTabSz="914400" rtl="0" eaLnBrk="1" fontAlgn="auto" latinLnBrk="0" hangingPunct="1">
              <a:lnSpc>
                <a:spcPct val="107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Working with </a:t>
            </a:r>
            <a:r>
              <a:rPr lang="en-GB" sz="1000" dirty="0">
                <a:solidFill>
                  <a:prstClr val="black"/>
                </a:solidFill>
                <a:latin typeface="Arial"/>
                <a:ea typeface="Arial" panose="020B0604020202020204" pitchFamily="34" charset="0"/>
                <a:cs typeface="Arial"/>
              </a:rPr>
              <a:t>Di</a:t>
            </a: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rectors in maintaining a record of those posts that are likely to work with children or adults at risk and identifying the level of involvement and the appropriate level of screening required.</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52142"/>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558800" lvl="0" indent="-342900" algn="l" defTabSz="914400" rtl="0" eaLnBrk="1" fontAlgn="auto" latinLnBrk="0" hangingPunct="1">
              <a:lnSpc>
                <a:spcPct val="115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Ensuring that recruitment procedures are robust and that information pertinent to working with these groups is obtained during the recruitment procedure.</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37857"/>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241300" lvl="0" indent="-342900" algn="l" defTabSz="914400" rtl="0" eaLnBrk="1" fontAlgn="auto" latinLnBrk="0" hangingPunct="1">
              <a:lnSpc>
                <a:spcPct val="115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Ensuring that all safeguarding and DBS checks are carried out and repeated after 3 years at the level required in respect of every role identified involving contact with children and adults at risk.</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37857"/>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76200" lvl="0" indent="-342900" algn="l" defTabSz="914400" rtl="0" eaLnBrk="1" fontAlgn="auto" latinLnBrk="0" hangingPunct="1">
              <a:lnSpc>
                <a:spcPct val="115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Ensuring that employees in contact with these groups are adequately trained and aware of their responsibilities in this area.</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37857"/>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444500"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Supporting Directors in dealing with allegations of abuse or lack of care by staff.</a:t>
            </a:r>
            <a:endParaRPr kumimoji="0" lang="en-GB" sz="1000" b="0" i="0" u="none" strike="noStrike" kern="1200" cap="none" spc="0" normalizeH="0" baseline="0" noProof="0" dirty="0">
              <a:ln>
                <a:noFill/>
              </a:ln>
              <a:solidFill>
                <a:prstClr val="black"/>
              </a:solidFill>
              <a:effectLst/>
              <a:uLnTx/>
              <a:uFillTx/>
              <a:latin typeface="Arial"/>
              <a:ea typeface="Calibri" panose="020F0502020204030204" pitchFamily="34" charset="0"/>
              <a:cs typeface="Arial"/>
            </a:endParaRPr>
          </a:p>
          <a:p>
            <a:pPr marL="0" marR="0" lvl="0" indent="0" algn="l" defTabSz="914400" rtl="0" eaLnBrk="1" fontAlgn="auto" latinLnBrk="0" hangingPunct="1">
              <a:lnSpc>
                <a:spcPct val="197142"/>
              </a:lnSpc>
              <a:spcBef>
                <a:spcPts val="0"/>
              </a:spcBef>
              <a:spcAft>
                <a:spcPts val="0"/>
              </a:spcAft>
              <a:buClrTx/>
              <a:buSzTx/>
              <a:buFontTx/>
              <a:buNone/>
              <a:tabLst/>
              <a:defRPr/>
            </a:pPr>
            <a:endParaRPr lang="en-GB" sz="1000" b="0" i="0" u="none" strike="noStrike" kern="1200" cap="none" spc="0" normalizeH="0" baseline="0" noProof="0">
              <a:ln>
                <a:noFill/>
              </a:ln>
              <a:solidFill>
                <a:prstClr val="black"/>
              </a:solidFill>
              <a:effectLst/>
              <a:uLnTx/>
              <a:uFillTx/>
              <a:latin typeface="Arial"/>
              <a:ea typeface="Calibri" panose="020F0502020204030204" pitchFamily="34" charset="0"/>
              <a:cs typeface="Arial" panose="020B0604020202020204" pitchFamily="34" charset="0"/>
            </a:endParaRPr>
          </a:p>
          <a:p>
            <a:pPr marL="342900" marR="190500" lvl="0" indent="-342900" algn="l" defTabSz="914400" rtl="0" eaLnBrk="1" fontAlgn="auto" latinLnBrk="0" hangingPunct="1">
              <a:lnSpc>
                <a:spcPct val="115000"/>
              </a:lnSpc>
              <a:spcBef>
                <a:spcPts val="0"/>
              </a:spcBef>
              <a:spcAft>
                <a:spcPts val="0"/>
              </a:spcAft>
              <a:buClrTx/>
              <a:buSzTx/>
              <a:buFont typeface="Arial" panose="020B0604020202020204" pitchFamily="34" charset="0"/>
              <a:buChar char="•"/>
              <a:tabLst>
                <a:tab pos="441325" algn="l"/>
              </a:tabLst>
              <a:defRPr/>
            </a:pPr>
            <a:r>
              <a:rPr kumimoji="0"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rPr>
              <a:t>Referring any information about individuals who may pose a risk to the DBS</a:t>
            </a:r>
            <a:endParaRPr lang="en-GB" sz="1000" b="0" i="0" u="none" strike="noStrike" kern="1200" cap="none" spc="0" normalizeH="0" baseline="0" noProof="0" dirty="0">
              <a:ln>
                <a:noFill/>
              </a:ln>
              <a:solidFill>
                <a:prstClr val="black"/>
              </a:solidFill>
              <a:effectLst/>
              <a:uLnTx/>
              <a:uFillTx/>
              <a:latin typeface="Arial"/>
              <a:ea typeface="Arial" panose="020B0604020202020204" pitchFamily="34" charset="0"/>
              <a:cs typeface="Arial"/>
            </a:endParaRPr>
          </a:p>
          <a:p>
            <a:pPr marL="342900" marR="190500" lvl="0" indent="-342900" algn="l" defTabSz="914400" rtl="0" eaLnBrk="1" fontAlgn="auto" latinLnBrk="0" hangingPunct="1">
              <a:lnSpc>
                <a:spcPct val="115000"/>
              </a:lnSpc>
              <a:spcBef>
                <a:spcPts val="0"/>
              </a:spcBef>
              <a:spcAft>
                <a:spcPts val="0"/>
              </a:spcAft>
              <a:buClrTx/>
              <a:buSzTx/>
              <a:buFont typeface="Arial" panose="020B0604020202020204" pitchFamily="34" charset="0"/>
              <a:buChar char="•"/>
              <a:tabLst>
                <a:tab pos="441325" algn="l"/>
              </a:tabLst>
              <a:defRPr/>
            </a:pPr>
            <a:endParaRPr kumimoji="0" lang="en-GB" sz="1200" b="1" i="0" u="none" strike="noStrike" kern="1200" cap="none" spc="0" normalizeH="0" baseline="0" noProof="0">
              <a:ln>
                <a:noFill/>
              </a:ln>
              <a:solidFill>
                <a:prstClr val="black"/>
              </a:solidFill>
              <a:effectLst/>
              <a:uLnTx/>
              <a:uFillTx/>
              <a:ea typeface="Arial" panose="020B0604020202020204" pitchFamily="34" charset="0"/>
              <a:cs typeface="Arial" panose="020B0604020202020204" pitchFamily="34" charset="0"/>
            </a:endParaRPr>
          </a:p>
          <a:p>
            <a:pPr marR="88900">
              <a:lnSpc>
                <a:spcPct val="116000"/>
              </a:lnSpc>
            </a:pPr>
            <a:r>
              <a:rPr lang="en-GB" sz="1200" b="1" dirty="0">
                <a:solidFill>
                  <a:schemeClr val="accent6"/>
                </a:solidFill>
                <a:effectLst/>
                <a:latin typeface="+mj-lt"/>
                <a:ea typeface="Arial" panose="020B0604020202020204" pitchFamily="34" charset="0"/>
                <a:cs typeface="Arial"/>
              </a:rPr>
              <a:t>7.6 All Employees and particularly those encountering </a:t>
            </a:r>
            <a:r>
              <a:rPr lang="en-GB" sz="1200" b="1" dirty="0">
                <a:solidFill>
                  <a:schemeClr val="accent6"/>
                </a:solidFill>
                <a:latin typeface="+mj-lt"/>
                <a:ea typeface="Arial" panose="020B0604020202020204" pitchFamily="34" charset="0"/>
                <a:cs typeface="Arial"/>
              </a:rPr>
              <a:t>    </a:t>
            </a:r>
            <a:r>
              <a:rPr lang="en-GB" sz="1200" b="1" dirty="0">
                <a:solidFill>
                  <a:schemeClr val="accent6"/>
                </a:solidFill>
                <a:effectLst/>
                <a:latin typeface="+mj-lt"/>
                <a:ea typeface="Arial" panose="020B0604020202020204" pitchFamily="34" charset="0"/>
                <a:cs typeface="Arial"/>
              </a:rPr>
              <a:t>children and adults at risk are responsible for:</a:t>
            </a:r>
            <a:endParaRPr lang="en-GB" sz="1200" b="1">
              <a:solidFill>
                <a:schemeClr val="accent6"/>
              </a:solidFill>
              <a:effectLst/>
              <a:latin typeface="+mj-lt"/>
              <a:ea typeface="Calibri" panose="020F0502020204030204" pitchFamily="34" charset="0"/>
              <a:cs typeface="Arial"/>
            </a:endParaRPr>
          </a:p>
          <a:p>
            <a:pPr>
              <a:lnSpc>
                <a:spcPct val="137857"/>
              </a:lnSpc>
            </a:pPr>
            <a:endParaRPr lang="en-GB" sz="1000" dirty="0">
              <a:solidFill>
                <a:schemeClr val="accent6"/>
              </a:solidFill>
              <a:effectLst/>
              <a:latin typeface="+mj-lt"/>
              <a:ea typeface="Calibri" panose="020F0502020204030204" pitchFamily="34" charset="0"/>
              <a:cs typeface="Arial" panose="020B0604020202020204" pitchFamily="34" charset="0"/>
            </a:endParaRPr>
          </a:p>
          <a:p>
            <a:pPr marL="342900" marR="101600" lvl="0" indent="-342900">
              <a:lnSpc>
                <a:spcPct val="105000"/>
              </a:lnSpc>
              <a:spcAft>
                <a:spcPts val="0"/>
              </a:spcAft>
              <a:buFont typeface="Arial" panose="020B0604020202020204" pitchFamily="34" charset="0"/>
              <a:buChar char="•"/>
              <a:tabLst>
                <a:tab pos="441325" algn="l"/>
              </a:tabLst>
            </a:pPr>
            <a:r>
              <a:rPr lang="en-GB" sz="1000" dirty="0">
                <a:effectLst/>
                <a:latin typeface="+mj-lt"/>
                <a:ea typeface="Arial" panose="020B0604020202020204" pitchFamily="34" charset="0"/>
                <a:cs typeface="Arial"/>
              </a:rPr>
              <a:t>Ensuring that they are familiar with and understand the policies and procedures relating to their work which brings them into contact with children and adults at risk either directly or indirectly and raise any concerns about their level of knowledge with their managers in order that this may be addressed.</a:t>
            </a:r>
            <a:endParaRPr lang="en-GB" sz="1000" dirty="0">
              <a:effectLst/>
              <a:latin typeface="+mj-lt"/>
              <a:ea typeface="Calibri" panose="020F0502020204030204" pitchFamily="34" charset="0"/>
              <a:cs typeface="Arial"/>
            </a:endParaRPr>
          </a:p>
          <a:p>
            <a:pPr>
              <a:lnSpc>
                <a:spcPct val="157142"/>
              </a:lnSpc>
            </a:pPr>
            <a:endParaRPr lang="en-GB" sz="1000">
              <a:effectLst/>
              <a:latin typeface="+mj-lt"/>
              <a:ea typeface="Calibri" panose="020F0502020204030204" pitchFamily="34" charset="0"/>
              <a:cs typeface="Arial" panose="020B0604020202020204" pitchFamily="34" charset="0"/>
            </a:endParaRPr>
          </a:p>
          <a:p>
            <a:pPr marR="190500" lvl="0" algn="l" defTabSz="914400" rtl="0" eaLnBrk="1" fontAlgn="auto" latinLnBrk="0" hangingPunct="1">
              <a:lnSpc>
                <a:spcPct val="115000"/>
              </a:lnSpc>
              <a:spcBef>
                <a:spcPts val="0"/>
              </a:spcBef>
              <a:spcAft>
                <a:spcPts val="0"/>
              </a:spcAft>
              <a:buClrTx/>
              <a:buSzTx/>
              <a:tabLst>
                <a:tab pos="441325" algn="l"/>
              </a:tabLst>
              <a:defRPr/>
            </a:pPr>
            <a:endParaRPr lang="en-GB" sz="1000"/>
          </a:p>
        </p:txBody>
      </p:sp>
      <p:sp>
        <p:nvSpPr>
          <p:cNvPr id="5" name="TextBox 4">
            <a:extLst>
              <a:ext uri="{FF2B5EF4-FFF2-40B4-BE49-F238E27FC236}">
                <a16:creationId xmlns:a16="http://schemas.microsoft.com/office/drawing/2014/main" id="{1B6A27EE-9DC5-0E2E-DC40-CB2E99E4D20D}"/>
              </a:ext>
            </a:extLst>
          </p:cNvPr>
          <p:cNvSpPr txBox="1"/>
          <p:nvPr/>
        </p:nvSpPr>
        <p:spPr>
          <a:xfrm>
            <a:off x="5580668" y="457874"/>
            <a:ext cx="4392000" cy="6378221"/>
          </a:xfrm>
          <a:prstGeom prst="rect">
            <a:avLst/>
          </a:prstGeom>
          <a:noFill/>
        </p:spPr>
        <p:txBody>
          <a:bodyPr wrap="square" lIns="91440" tIns="45720" rIns="91440" bIns="45720" anchor="t">
            <a:spAutoFit/>
          </a:bodyPr>
          <a:lstStyle/>
          <a:p>
            <a:pPr marL="342900" marR="63500" lvl="0" indent="-342900">
              <a:lnSpc>
                <a:spcPct val="115000"/>
              </a:lnSpc>
              <a:spcAft>
                <a:spcPts val="0"/>
              </a:spcAft>
              <a:buFont typeface="Arial" panose="020B0604020202020204" pitchFamily="34" charset="0"/>
              <a:buChar char="•"/>
              <a:tabLst>
                <a:tab pos="441325" algn="l"/>
              </a:tabLst>
            </a:pPr>
            <a:r>
              <a:rPr lang="en-GB" sz="1000" dirty="0">
                <a:effectLst/>
                <a:latin typeface="+mj-lt"/>
                <a:ea typeface="Times New Roman" panose="02020603050405020304" pitchFamily="18" charset="0"/>
                <a:cs typeface="Arial"/>
              </a:rPr>
              <a:t> </a:t>
            </a:r>
            <a:r>
              <a:rPr lang="en-GB" sz="1000" dirty="0">
                <a:effectLst/>
                <a:latin typeface="+mj-lt"/>
                <a:ea typeface="Arial" panose="020B0604020202020204" pitchFamily="34" charset="0"/>
                <a:cs typeface="Arial"/>
              </a:rPr>
              <a:t>Treating all children and adults at risk with respect when they encounter them whilst carrying out their work.</a:t>
            </a:r>
            <a:endParaRPr lang="en-GB" sz="1000" dirty="0">
              <a:latin typeface="+mj-lt"/>
              <a:ea typeface="Arial" panose="020B0604020202020204" pitchFamily="34" charset="0"/>
              <a:cs typeface="Arial"/>
            </a:endParaRPr>
          </a:p>
          <a:p>
            <a:pPr marL="342900" marR="63500" lvl="0" indent="-342900">
              <a:lnSpc>
                <a:spcPct val="115000"/>
              </a:lnSpc>
              <a:spcAft>
                <a:spcPts val="0"/>
              </a:spcAft>
              <a:buFont typeface="Arial" panose="020B0604020202020204" pitchFamily="34" charset="0"/>
              <a:buChar char="•"/>
              <a:tabLst>
                <a:tab pos="441325" algn="l"/>
              </a:tabLst>
            </a:pPr>
            <a:endParaRPr lang="en-GB" sz="1000">
              <a:effectLst/>
              <a:latin typeface="+mj-lt"/>
              <a:ea typeface="Arial" panose="020B0604020202020204" pitchFamily="34" charset="0"/>
              <a:cs typeface="Arial" panose="020B0604020202020204" pitchFamily="34" charset="0"/>
            </a:endParaRPr>
          </a:p>
          <a:p>
            <a:pPr marL="342900" marR="63500" lvl="0" indent="-342900">
              <a:lnSpc>
                <a:spcPct val="115000"/>
              </a:lnSpc>
              <a:spcAft>
                <a:spcPts val="0"/>
              </a:spcAft>
              <a:buFont typeface="Arial" panose="020B0604020202020204" pitchFamily="34" charset="0"/>
              <a:buChar char="•"/>
              <a:tabLst>
                <a:tab pos="441325" algn="l"/>
              </a:tabLst>
            </a:pPr>
            <a:r>
              <a:rPr lang="en-GB" sz="1000" dirty="0">
                <a:effectLst/>
                <a:latin typeface="+mj-lt"/>
                <a:ea typeface="Arial" panose="020B0604020202020204" pitchFamily="34" charset="0"/>
                <a:cs typeface="Arial"/>
              </a:rPr>
              <a:t>Reporting to their manager or the Safeguarding Lead any concerns they may have about abuse or a lack of care of children or adults at risk.</a:t>
            </a:r>
            <a:endParaRPr lang="en-GB" sz="1000" dirty="0">
              <a:effectLst/>
              <a:latin typeface="+mj-lt"/>
              <a:ea typeface="Calibri" panose="020F0502020204030204" pitchFamily="34" charset="0"/>
              <a:cs typeface="Arial"/>
            </a:endParaRPr>
          </a:p>
          <a:p>
            <a:pPr>
              <a:lnSpc>
                <a:spcPct val="117142"/>
              </a:lnSpc>
            </a:pPr>
            <a:endParaRPr lang="en-GB" sz="1000">
              <a:effectLst/>
              <a:latin typeface="+mj-lt"/>
              <a:ea typeface="Calibri" panose="020F0502020204030204" pitchFamily="34" charset="0"/>
              <a:cs typeface="Arial" panose="020B0604020202020204" pitchFamily="34" charset="0"/>
            </a:endParaRPr>
          </a:p>
          <a:p>
            <a:pPr marL="76200">
              <a:tabLst>
                <a:tab pos="444500" algn="l"/>
              </a:tabLst>
            </a:pPr>
            <a:endParaRPr lang="en-GB" sz="1200" b="1" dirty="0">
              <a:solidFill>
                <a:schemeClr val="accent6"/>
              </a:solidFill>
              <a:effectLst/>
              <a:latin typeface="+mj-lt"/>
              <a:ea typeface="Arial" panose="020B0604020202020204" pitchFamily="34" charset="0"/>
              <a:cs typeface="Arial" panose="020B0604020202020204" pitchFamily="34" charset="0"/>
            </a:endParaRPr>
          </a:p>
          <a:p>
            <a:pPr marL="76200">
              <a:tabLst>
                <a:tab pos="444500" algn="l"/>
              </a:tabLst>
            </a:pPr>
            <a:r>
              <a:rPr lang="en-GB" sz="1200" b="1" dirty="0">
                <a:solidFill>
                  <a:schemeClr val="accent6"/>
                </a:solidFill>
                <a:effectLst/>
                <a:latin typeface="+mj-lt"/>
                <a:ea typeface="Arial" panose="020B0604020202020204" pitchFamily="34" charset="0"/>
                <a:cs typeface="Arial"/>
              </a:rPr>
              <a:t>7.7</a:t>
            </a:r>
            <a:r>
              <a:rPr lang="en-GB" sz="1200" b="1" dirty="0">
                <a:solidFill>
                  <a:schemeClr val="accent6"/>
                </a:solidFill>
                <a:effectLst/>
                <a:latin typeface="+mj-lt"/>
                <a:ea typeface="Times New Roman" panose="02020603050405020304" pitchFamily="18" charset="0"/>
                <a:cs typeface="Arial"/>
              </a:rPr>
              <a:t>	</a:t>
            </a:r>
            <a:r>
              <a:rPr lang="en-GB" sz="1200" b="1" dirty="0">
                <a:solidFill>
                  <a:schemeClr val="accent6"/>
                </a:solidFill>
                <a:effectLst/>
                <a:latin typeface="+mj-lt"/>
                <a:ea typeface="Arial" panose="020B0604020202020204" pitchFamily="34" charset="0"/>
                <a:cs typeface="Arial"/>
              </a:rPr>
              <a:t>The designated Safeguarding Lead has the 	responsibility to:</a:t>
            </a:r>
            <a:endParaRPr lang="en-GB" sz="1200" b="1" dirty="0">
              <a:solidFill>
                <a:schemeClr val="accent6"/>
              </a:solidFill>
              <a:effectLst/>
              <a:latin typeface="+mj-lt"/>
              <a:ea typeface="Calibri" panose="020F0502020204030204" pitchFamily="34" charset="0"/>
              <a:cs typeface="Arial"/>
            </a:endParaRPr>
          </a:p>
          <a:p>
            <a:pPr>
              <a:lnSpc>
                <a:spcPct val="209285"/>
              </a:lnSpc>
            </a:pPr>
            <a:endParaRPr lang="en-GB" sz="1000" b="1">
              <a:effectLst/>
              <a:latin typeface="+mj-lt"/>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58800" algn="l"/>
              </a:tabLst>
            </a:pPr>
            <a:r>
              <a:rPr lang="en-GB" sz="1000" dirty="0">
                <a:effectLst/>
                <a:latin typeface="+mj-lt"/>
                <a:ea typeface="Arial" panose="020B0604020202020204" pitchFamily="34" charset="0"/>
                <a:cs typeface="Arial"/>
              </a:rPr>
              <a:t>Provide advice and information relating to safeguarding concerns</a:t>
            </a:r>
            <a:endParaRPr lang="en-GB" sz="1000" dirty="0">
              <a:effectLst/>
              <a:latin typeface="+mj-lt"/>
              <a:ea typeface="Calibri" panose="020F0502020204030204" pitchFamily="34" charset="0"/>
              <a:cs typeface="Arial"/>
            </a:endParaRPr>
          </a:p>
          <a:p>
            <a:pPr>
              <a:lnSpc>
                <a:spcPct val="212857"/>
              </a:lnSpc>
            </a:pPr>
            <a:endParaRPr lang="en-GB" sz="1000">
              <a:effectLst/>
              <a:latin typeface="+mj-lt"/>
              <a:ea typeface="Calibri" panose="020F0502020204030204" pitchFamily="34" charset="0"/>
              <a:cs typeface="Arial" panose="020B0604020202020204" pitchFamily="34" charset="0"/>
            </a:endParaRPr>
          </a:p>
          <a:p>
            <a:pPr marL="342900" marR="355600" lvl="0" indent="-342900">
              <a:lnSpc>
                <a:spcPct val="115000"/>
              </a:lnSpc>
              <a:spcAft>
                <a:spcPts val="0"/>
              </a:spcAft>
              <a:buFont typeface="Arial" panose="020B0604020202020204" pitchFamily="34" charset="0"/>
              <a:buChar char="•"/>
              <a:tabLst>
                <a:tab pos="563880" algn="l"/>
              </a:tabLst>
            </a:pPr>
            <a:r>
              <a:rPr lang="en-GB" sz="1000" dirty="0">
                <a:effectLst/>
                <a:latin typeface="+mj-lt"/>
                <a:ea typeface="Arial" panose="020B0604020202020204" pitchFamily="34" charset="0"/>
                <a:cs typeface="Arial"/>
              </a:rPr>
              <a:t>Receive and record information from employees, members, children, adults at risk or parents and carers who have safeguarding concerns.</a:t>
            </a:r>
            <a:endParaRPr lang="en-GB" sz="1000" dirty="0">
              <a:effectLst/>
              <a:latin typeface="+mj-lt"/>
              <a:ea typeface="Calibri" panose="020F0502020204030204" pitchFamily="34" charset="0"/>
              <a:cs typeface="Arial"/>
            </a:endParaRPr>
          </a:p>
          <a:p>
            <a:pPr marL="342900" marR="355600" indent="-342900">
              <a:lnSpc>
                <a:spcPct val="114999"/>
              </a:lnSpc>
              <a:buFont typeface="Arial" panose="020B0604020202020204" pitchFamily="34" charset="0"/>
              <a:buChar char="•"/>
              <a:tabLst>
                <a:tab pos="563880" algn="l"/>
              </a:tabLst>
            </a:pPr>
            <a:endParaRPr lang="en-GB" sz="1000">
              <a:latin typeface="+mj-lt"/>
              <a:ea typeface="Arial" panose="020B0604020202020204" pitchFamily="34" charset="0"/>
              <a:cs typeface="Arial"/>
            </a:endParaRPr>
          </a:p>
          <a:p>
            <a:pPr marL="342900" marR="50800" lvl="0" indent="-342900">
              <a:lnSpc>
                <a:spcPct val="115000"/>
              </a:lnSpc>
              <a:spcAft>
                <a:spcPts val="0"/>
              </a:spcAft>
              <a:buFont typeface="Arial" panose="020B0604020202020204" pitchFamily="34" charset="0"/>
              <a:buChar char="•"/>
              <a:tabLst>
                <a:tab pos="563880" algn="l"/>
              </a:tabLst>
            </a:pPr>
            <a:r>
              <a:rPr lang="en-GB" sz="1000" dirty="0">
                <a:effectLst/>
                <a:latin typeface="+mj-lt"/>
                <a:ea typeface="Arial" panose="020B0604020202020204" pitchFamily="34" charset="0"/>
                <a:cs typeface="Arial"/>
              </a:rPr>
              <a:t>Assess the information promptly and carefully, clarifying or obtaining more information about the matter as appropriate.</a:t>
            </a:r>
            <a:endParaRPr lang="en-GB" sz="1000" dirty="0">
              <a:effectLst/>
              <a:latin typeface="+mj-lt"/>
              <a:ea typeface="Calibri" panose="020F0502020204030204" pitchFamily="34" charset="0"/>
              <a:cs typeface="Arial"/>
            </a:endParaRPr>
          </a:p>
          <a:p>
            <a:pPr>
              <a:lnSpc>
                <a:spcPct val="150714"/>
              </a:lnSpc>
            </a:pPr>
            <a:endParaRPr lang="en-GB" sz="1000">
              <a:effectLst/>
              <a:latin typeface="+mj-lt"/>
              <a:ea typeface="Calibri" panose="020F0502020204030204" pitchFamily="34" charset="0"/>
              <a:cs typeface="Arial" panose="020B0604020202020204" pitchFamily="34" charset="0"/>
            </a:endParaRPr>
          </a:p>
          <a:p>
            <a:pPr marL="342900" marR="304800" lvl="0" indent="-342900">
              <a:lnSpc>
                <a:spcPct val="107000"/>
              </a:lnSpc>
              <a:spcAft>
                <a:spcPts val="0"/>
              </a:spcAft>
              <a:buFont typeface="Arial" panose="020B0604020202020204" pitchFamily="34" charset="0"/>
              <a:buChar char="•"/>
              <a:tabLst>
                <a:tab pos="563880" algn="l"/>
              </a:tabLst>
            </a:pPr>
            <a:r>
              <a:rPr lang="en-GB" sz="1000" dirty="0">
                <a:effectLst/>
                <a:latin typeface="+mj-lt"/>
                <a:ea typeface="Arial" panose="020B0604020202020204" pitchFamily="34" charset="0"/>
                <a:cs typeface="Arial"/>
              </a:rPr>
              <a:t>Ensure a formal referral to a statutory agency or the police has been made without delay and ensure the proper transfer of information relating to dealings with children and adults at risk, where necessary.</a:t>
            </a:r>
            <a:endParaRPr lang="en-GB" sz="1000" dirty="0">
              <a:effectLst/>
              <a:latin typeface="+mj-lt"/>
              <a:ea typeface="Calibri" panose="020F0502020204030204" pitchFamily="34" charset="0"/>
              <a:cs typeface="Arial"/>
            </a:endParaRPr>
          </a:p>
          <a:p>
            <a:pPr marL="457200"/>
            <a:endParaRPr lang="en-GB" sz="1000">
              <a:effectLst/>
              <a:latin typeface="+mj-lt"/>
              <a:ea typeface="Calibri" panose="020F0502020204030204" pitchFamily="34" charset="0"/>
              <a:cs typeface="Arial" panose="020B0604020202020204" pitchFamily="34" charset="0"/>
            </a:endParaRPr>
          </a:p>
          <a:p>
            <a:pPr marL="342900" marR="304800" lvl="0" indent="-342900">
              <a:lnSpc>
                <a:spcPct val="107000"/>
              </a:lnSpc>
              <a:spcAft>
                <a:spcPts val="0"/>
              </a:spcAft>
              <a:buFont typeface="Symbol" panose="05050102010706020507" pitchFamily="18" charset="2"/>
              <a:buChar char=""/>
              <a:tabLst>
                <a:tab pos="563880" algn="l"/>
              </a:tabLst>
            </a:pPr>
            <a:r>
              <a:rPr lang="en-GB" sz="1000" dirty="0">
                <a:effectLst/>
                <a:latin typeface="+mj-lt"/>
                <a:ea typeface="Times New Roman" panose="02020603050405020304" pitchFamily="18" charset="0"/>
                <a:cs typeface="Arial"/>
              </a:rPr>
              <a:t>Collate information from relevant services to inform a chronology for the purpose of a Local Child Safeguarding Practice Review or Safeguarding Adult Review. </a:t>
            </a:r>
            <a:endParaRPr lang="en-GB" sz="1000" dirty="0">
              <a:effectLst/>
              <a:latin typeface="+mj-lt"/>
              <a:ea typeface="Calibri" panose="020F0502020204030204" pitchFamily="34" charset="0"/>
              <a:cs typeface="Arial"/>
            </a:endParaRPr>
          </a:p>
          <a:p>
            <a:pPr marR="304800">
              <a:lnSpc>
                <a:spcPct val="107000"/>
              </a:lnSpc>
              <a:tabLst>
                <a:tab pos="563880" algn="l"/>
              </a:tabLst>
            </a:pPr>
            <a:endParaRPr lang="en-GB" sz="1000">
              <a:effectLst/>
              <a:latin typeface="+mj-lt"/>
              <a:ea typeface="Calibri" panose="020F0502020204030204" pitchFamily="34" charset="0"/>
              <a:cs typeface="Arial" panose="020B0604020202020204" pitchFamily="34" charset="0"/>
            </a:endParaRPr>
          </a:p>
          <a:p>
            <a:pPr marL="342900" marR="304800" lvl="0" indent="-342900">
              <a:lnSpc>
                <a:spcPct val="107000"/>
              </a:lnSpc>
              <a:spcAft>
                <a:spcPts val="0"/>
              </a:spcAft>
              <a:buFont typeface="Symbol" panose="05050102010706020507" pitchFamily="18" charset="2"/>
              <a:buChar char=""/>
              <a:tabLst>
                <a:tab pos="563880" algn="l"/>
              </a:tabLst>
            </a:pPr>
            <a:r>
              <a:rPr lang="en-GB" sz="1000" dirty="0">
                <a:effectLst/>
                <a:latin typeface="+mj-lt"/>
                <a:ea typeface="Times New Roman" panose="02020603050405020304" pitchFamily="18" charset="0"/>
                <a:cs typeface="Arial"/>
              </a:rPr>
              <a:t>Ensure that recommendations from any reviews the council has been involved in are implemented.</a:t>
            </a:r>
            <a:endParaRPr lang="en-GB" sz="1000" dirty="0">
              <a:effectLst/>
              <a:latin typeface="+mj-lt"/>
              <a:ea typeface="Calibri" panose="020F0502020204030204" pitchFamily="34" charset="0"/>
              <a:cs typeface="Arial"/>
            </a:endParaRPr>
          </a:p>
          <a:p>
            <a:pPr>
              <a:lnSpc>
                <a:spcPct val="167857"/>
              </a:lnSpc>
            </a:pPr>
            <a:endParaRPr lang="en-GB" sz="1000">
              <a:effectLst/>
              <a:latin typeface="+mj-lt"/>
              <a:ea typeface="Calibri" panose="020F0502020204030204" pitchFamily="34" charset="0"/>
              <a:cs typeface="Arial" panose="020B0604020202020204" pitchFamily="34" charset="0"/>
            </a:endParaRPr>
          </a:p>
          <a:p>
            <a:pPr marL="342900" marR="50800" lvl="0" indent="-342900">
              <a:lnSpc>
                <a:spcPct val="113000"/>
              </a:lnSpc>
              <a:spcAft>
                <a:spcPts val="0"/>
              </a:spcAft>
              <a:buFont typeface="Arial" panose="020B0604020202020204" pitchFamily="34" charset="0"/>
              <a:buChar char="•"/>
              <a:tabLst>
                <a:tab pos="563880" algn="l"/>
              </a:tabLst>
            </a:pPr>
            <a:r>
              <a:rPr lang="en-GB" sz="1000" dirty="0">
                <a:effectLst/>
                <a:latin typeface="+mj-lt"/>
                <a:ea typeface="Arial" panose="020B0604020202020204" pitchFamily="34" charset="0"/>
                <a:cs typeface="Arial"/>
              </a:rPr>
              <a:t>Ensure the councils’ safeguarding policies and procedures are up to date and compliant with legislation and guidance.</a:t>
            </a:r>
            <a:endParaRPr lang="en-GB" sz="1000" dirty="0">
              <a:effectLst/>
              <a:latin typeface="+mj-lt"/>
              <a:ea typeface="Calibri" panose="020F0502020204030204" pitchFamily="34" charset="0"/>
              <a:cs typeface="Arial"/>
            </a:endParaRPr>
          </a:p>
        </p:txBody>
      </p:sp>
    </p:spTree>
    <p:extLst>
      <p:ext uri="{BB962C8B-B14F-4D97-AF65-F5344CB8AC3E}">
        <p14:creationId xmlns:p14="http://schemas.microsoft.com/office/powerpoint/2010/main" val="1041520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C970D05-394A-9DA7-E3B3-2BEBA0D84B0C}"/>
              </a:ext>
            </a:extLst>
          </p:cNvPr>
          <p:cNvSpPr txBox="1"/>
          <p:nvPr/>
        </p:nvSpPr>
        <p:spPr>
          <a:xfrm>
            <a:off x="454843" y="377072"/>
            <a:ext cx="4392000" cy="6551024"/>
          </a:xfrm>
          <a:prstGeom prst="rect">
            <a:avLst/>
          </a:prstGeom>
          <a:noFill/>
        </p:spPr>
        <p:txBody>
          <a:bodyPr wrap="square" lIns="91440" tIns="45720" rIns="91440" bIns="45720" anchor="t">
            <a:spAutoFit/>
          </a:bodyPr>
          <a:lstStyle/>
          <a:p>
            <a:pPr marL="342900" lvl="0" indent="-342900">
              <a:buFont typeface="Arial" panose="020B0604020202020204" pitchFamily="34" charset="0"/>
              <a:buChar char="•"/>
              <a:tabLst>
                <a:tab pos="558800" algn="l"/>
              </a:tabLst>
            </a:pPr>
            <a:r>
              <a:rPr lang="en-GB" sz="1000">
                <a:effectLst/>
                <a:latin typeface="+mj-lt"/>
                <a:ea typeface="Arial" panose="020B0604020202020204" pitchFamily="34" charset="0"/>
                <a:cs typeface="Arial" panose="020B0604020202020204" pitchFamily="34" charset="0"/>
              </a:rPr>
              <a:t>Ensure appropriate training is available for employees and members.</a:t>
            </a:r>
            <a:endParaRPr lang="en-GB" sz="1000">
              <a:effectLst/>
              <a:latin typeface="+mj-lt"/>
              <a:ea typeface="Calibri" panose="020F0502020204030204" pitchFamily="34" charset="0"/>
              <a:cs typeface="Arial" panose="020B0604020202020204" pitchFamily="34" charset="0"/>
            </a:endParaRPr>
          </a:p>
          <a:p>
            <a:pPr>
              <a:lnSpc>
                <a:spcPct val="212857"/>
              </a:lnSpc>
            </a:pPr>
            <a:endParaRPr lang="en-GB" sz="1000">
              <a:effectLst/>
              <a:latin typeface="+mj-lt"/>
              <a:ea typeface="Calibri" panose="020F0502020204030204" pitchFamily="34" charset="0"/>
              <a:cs typeface="Arial" panose="020B0604020202020204" pitchFamily="34" charset="0"/>
            </a:endParaRPr>
          </a:p>
          <a:p>
            <a:pPr marL="342900" lvl="0" indent="-342900" algn="just">
              <a:lnSpc>
                <a:spcPct val="107000"/>
              </a:lnSpc>
              <a:buFont typeface="Arial" panose="020B0604020202020204" pitchFamily="34" charset="0"/>
              <a:buChar char="•"/>
              <a:tabLst>
                <a:tab pos="563880" algn="l"/>
              </a:tabLst>
            </a:pPr>
            <a:r>
              <a:rPr lang="en-GB" sz="1000">
                <a:effectLst/>
                <a:latin typeface="+mj-lt"/>
                <a:ea typeface="Arial" panose="020B0604020202020204" pitchFamily="34" charset="0"/>
                <a:cs typeface="Arial" panose="020B0604020202020204" pitchFamily="34" charset="0"/>
              </a:rPr>
              <a:t>Be responsible for ensuring any internal safeguarding allegations are reported to the Hampshire County Council Local Authority Designated Officer (LADO) if the staff member is in a position of trust and in accordance with Working Together to Safeguard Children 2018.</a:t>
            </a:r>
            <a:endParaRPr lang="en-GB" sz="1000">
              <a:effectLst/>
              <a:latin typeface="+mj-lt"/>
              <a:ea typeface="Calibri" panose="020F0502020204030204" pitchFamily="34" charset="0"/>
              <a:cs typeface="Arial" panose="020B0604020202020204" pitchFamily="34" charset="0"/>
            </a:endParaRPr>
          </a:p>
          <a:p>
            <a:pPr>
              <a:lnSpc>
                <a:spcPct val="167857"/>
              </a:lnSpc>
            </a:pPr>
            <a:endParaRPr lang="en-GB" sz="1000">
              <a:effectLst/>
              <a:latin typeface="+mj-lt"/>
              <a:ea typeface="Calibri" panose="020F0502020204030204" pitchFamily="34" charset="0"/>
              <a:cs typeface="Arial" panose="020B0604020202020204" pitchFamily="34" charset="0"/>
            </a:endParaRPr>
          </a:p>
          <a:p>
            <a:pPr marL="342900" marR="50800" lvl="0" indent="-342900">
              <a:lnSpc>
                <a:spcPct val="113000"/>
              </a:lnSpc>
              <a:spcAft>
                <a:spcPts val="0"/>
              </a:spcAft>
              <a:buFont typeface="Arial" panose="020B0604020202020204" pitchFamily="34" charset="0"/>
              <a:buChar char="•"/>
              <a:tabLst>
                <a:tab pos="563880" algn="l"/>
              </a:tabLst>
            </a:pPr>
            <a:r>
              <a:rPr lang="en-GB" sz="1000">
                <a:effectLst/>
                <a:latin typeface="+mj-lt"/>
                <a:ea typeface="Arial" panose="020B0604020202020204" pitchFamily="34" charset="0"/>
                <a:cs typeface="Arial" panose="020B0604020202020204" pitchFamily="34" charset="0"/>
              </a:rPr>
              <a:t>Liaise with the Community Safety Manager regarding Prevent as required.</a:t>
            </a:r>
            <a:endParaRPr lang="en-GB" sz="1000">
              <a:effectLst/>
              <a:latin typeface="+mj-lt"/>
              <a:ea typeface="Calibri" panose="020F0502020204030204" pitchFamily="34" charset="0"/>
              <a:cs typeface="Arial" panose="020B0604020202020204" pitchFamily="34" charset="0"/>
            </a:endParaRPr>
          </a:p>
          <a:p>
            <a:pPr>
              <a:lnSpc>
                <a:spcPct val="169285"/>
              </a:lnSpc>
            </a:pPr>
            <a:endParaRPr lang="en-GB" sz="1000">
              <a:effectLst/>
              <a:latin typeface="+mj-lt"/>
              <a:ea typeface="Calibri" panose="020F0502020204030204" pitchFamily="34" charset="0"/>
              <a:cs typeface="Arial" panose="020B0604020202020204" pitchFamily="34" charset="0"/>
            </a:endParaRPr>
          </a:p>
          <a:p>
            <a:r>
              <a:rPr lang="en-GB" sz="1000">
                <a:effectLst/>
                <a:latin typeface="+mj-lt"/>
                <a:ea typeface="Arial" panose="020B0604020202020204" pitchFamily="34" charset="0"/>
                <a:cs typeface="Arial" panose="020B0604020202020204" pitchFamily="34" charset="0"/>
              </a:rPr>
              <a:t>7.8 The designated Safeguarding Lead should be aware of the local child and adult at risk protection networks, the role of the Hampshire Safeguarding Children Partnership and The Hampshire Safeguarding Adult Board and the existence of local safeguarding procedures.</a:t>
            </a:r>
            <a:endParaRPr lang="en-GB" sz="1000">
              <a:effectLst/>
              <a:latin typeface="+mj-lt"/>
              <a:ea typeface="Calibri" panose="020F0502020204030204" pitchFamily="34" charset="0"/>
              <a:cs typeface="Arial" panose="020B0604020202020204" pitchFamily="34" charset="0"/>
            </a:endParaRPr>
          </a:p>
          <a:p>
            <a:r>
              <a:rPr lang="en-GB" sz="1000">
                <a:effectLst/>
                <a:latin typeface="+mj-lt"/>
                <a:ea typeface="Arial" panose="020B0604020202020204" pitchFamily="34" charset="0"/>
              </a:rPr>
              <a:t>It is essential for the designated Safeguarding Lead to have received training in child protection and safeguarding adults at risk.</a:t>
            </a:r>
          </a:p>
          <a:p>
            <a:endParaRPr lang="en-GB" sz="1200" b="1">
              <a:latin typeface="+mj-lt"/>
              <a:ea typeface="Arial" panose="020B0604020202020204" pitchFamily="34" charset="0"/>
            </a:endParaRPr>
          </a:p>
          <a:p>
            <a:pPr>
              <a:spcBef>
                <a:spcPts val="1200"/>
              </a:spcBef>
              <a:spcAft>
                <a:spcPts val="300"/>
              </a:spcAft>
            </a:pPr>
            <a:r>
              <a:rPr lang="en-GB" sz="1200" b="1" kern="1600">
                <a:solidFill>
                  <a:schemeClr val="accent6"/>
                </a:solidFill>
                <a:effectLst/>
                <a:latin typeface="Arial" panose="020B0604020202020204" pitchFamily="34" charset="0"/>
                <a:ea typeface="Arial" panose="020B0604020202020204" pitchFamily="34" charset="0"/>
                <a:cs typeface="Arial" panose="020B0604020202020204" pitchFamily="34" charset="0"/>
              </a:rPr>
              <a:t>8. Allegations Against Employees or Members</a:t>
            </a:r>
            <a:endParaRPr lang="en-GB" sz="1200" b="1" kern="1600">
              <a:solidFill>
                <a:schemeClr val="accent6"/>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200000"/>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76200" algn="just">
              <a:lnSpc>
                <a:spcPct val="115000"/>
              </a:lnSpc>
            </a:pPr>
            <a:r>
              <a:rPr lang="en-GB" sz="1000">
                <a:effectLst/>
                <a:latin typeface="Arial" panose="020B0604020202020204" pitchFamily="34" charset="0"/>
                <a:ea typeface="Arial" panose="020B0604020202020204" pitchFamily="34" charset="0"/>
                <a:cs typeface="Arial" panose="020B0604020202020204" pitchFamily="34" charset="0"/>
              </a:rPr>
              <a:t>8.1 Where there is an allegation against employees or members concerning children or adults at risk in which it is alleged that an employee or member has:</a:t>
            </a:r>
            <a:endParaRPr lang="en-GB" sz="1000">
              <a:effectLst/>
              <a:latin typeface="Calibri" panose="020F0502020204030204" pitchFamily="34" charset="0"/>
              <a:ea typeface="Calibri" panose="020F0502020204030204" pitchFamily="34" charset="0"/>
              <a:cs typeface="Arial" panose="020B0604020202020204" pitchFamily="34" charset="0"/>
            </a:endParaRPr>
          </a:p>
          <a:p>
            <a:pPr>
              <a:lnSpc>
                <a:spcPct val="146428"/>
              </a:lnSpc>
            </a:pP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96900" algn="l"/>
              </a:tabLst>
            </a:pPr>
            <a:r>
              <a:rPr lang="en-GB" sz="1000">
                <a:effectLst/>
                <a:latin typeface="Arial" panose="020B0604020202020204" pitchFamily="34" charset="0"/>
                <a:ea typeface="Arial" panose="020B0604020202020204" pitchFamily="34" charset="0"/>
                <a:cs typeface="Arial" panose="020B0604020202020204" pitchFamily="34" charset="0"/>
              </a:rPr>
              <a:t>Behaved in a way that has harmed, or may have harmed a child or adult at risk</a:t>
            </a: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tabLst>
                <a:tab pos="596900" algn="l"/>
              </a:tabLst>
            </a:pPr>
            <a:r>
              <a:rPr lang="en-GB" sz="1000">
                <a:effectLst/>
                <a:latin typeface="Arial" panose="020B0604020202020204" pitchFamily="34" charset="0"/>
                <a:ea typeface="Arial" panose="020B0604020202020204" pitchFamily="34" charset="0"/>
                <a:cs typeface="Arial" panose="020B0604020202020204" pitchFamily="34" charset="0"/>
              </a:rPr>
              <a:t>Possibly committed a criminal offence against, or related to, a child or vulnerable adult</a:t>
            </a: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lvl="0" indent="-342900">
              <a:buFont typeface="Arial" panose="020B0604020202020204" pitchFamily="34" charset="0"/>
              <a:buChar char="•"/>
            </a:pPr>
            <a:r>
              <a:rPr lang="en-GB" sz="1000">
                <a:effectLst/>
                <a:latin typeface="Arial" panose="020B0604020202020204" pitchFamily="34" charset="0"/>
                <a:ea typeface="Times New Roman" panose="02020603050405020304" pitchFamily="18" charset="0"/>
                <a:cs typeface="Arial" panose="020B0604020202020204" pitchFamily="34" charset="0"/>
              </a:rPr>
              <a:t>Behaved towards a child or children in a way that indicates they may pose a risk of harm  to children or adults at risk</a:t>
            </a:r>
            <a:endParaRPr lang="en-GB" sz="1000">
              <a:effectLst/>
              <a:latin typeface="Calibri" panose="020F0502020204030204" pitchFamily="34" charset="0"/>
              <a:ea typeface="Calibri" panose="020F0502020204030204" pitchFamily="34" charset="0"/>
              <a:cs typeface="Arial" panose="020B0604020202020204" pitchFamily="34" charset="0"/>
            </a:endParaRPr>
          </a:p>
          <a:p>
            <a:pPr marL="342900" marR="50800" lvl="0" indent="-342900">
              <a:lnSpc>
                <a:spcPct val="115000"/>
              </a:lnSpc>
              <a:spcAft>
                <a:spcPts val="0"/>
              </a:spcAft>
              <a:buFont typeface="Arial" panose="020B0604020202020204" pitchFamily="34" charset="0"/>
              <a:buChar char="•"/>
              <a:tabLst>
                <a:tab pos="601980" algn="l"/>
              </a:tabLst>
            </a:pPr>
            <a:r>
              <a:rPr lang="en-GB" sz="1000">
                <a:effectLst/>
                <a:latin typeface="Arial" panose="020B0604020202020204" pitchFamily="34" charset="0"/>
                <a:ea typeface="Arial" panose="020B0604020202020204" pitchFamily="34" charset="0"/>
                <a:cs typeface="Arial" panose="020B0604020202020204" pitchFamily="34" charset="0"/>
              </a:rPr>
              <a:t>Behaved in a way that indicates they are unsuitable to work with children or adults at risk</a:t>
            </a:r>
            <a:endParaRPr lang="en-GB" sz="1000">
              <a:effectLst/>
              <a:latin typeface="Calibri" panose="020F0502020204030204" pitchFamily="34" charset="0"/>
              <a:ea typeface="Calibri" panose="020F0502020204030204" pitchFamily="34" charset="0"/>
              <a:cs typeface="Arial" panose="020B0604020202020204" pitchFamily="34" charset="0"/>
            </a:endParaRPr>
          </a:p>
          <a:p>
            <a:endParaRPr lang="en-GB" sz="1000">
              <a:effectLst/>
              <a:latin typeface="+mj-lt"/>
              <a:ea typeface="Arial" panose="020B0604020202020204" pitchFamily="34" charset="0"/>
            </a:endParaRPr>
          </a:p>
          <a:p>
            <a:endParaRPr lang="en-GB" sz="1000">
              <a:latin typeface="+mj-lt"/>
              <a:ea typeface="Calibri" panose="020F0502020204030204" pitchFamily="34" charset="0"/>
              <a:cs typeface="Arial" panose="020B0604020202020204" pitchFamily="34" charset="0"/>
            </a:endParaRPr>
          </a:p>
          <a:p>
            <a:endParaRPr lang="en-GB" sz="1000">
              <a:effectLst/>
              <a:latin typeface="+mj-lt"/>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A44959AB-D67D-46AA-1AFD-E4DB672E1981}"/>
              </a:ext>
            </a:extLst>
          </p:cNvPr>
          <p:cNvSpPr txBox="1"/>
          <p:nvPr/>
        </p:nvSpPr>
        <p:spPr>
          <a:xfrm>
            <a:off x="5149159" y="235671"/>
            <a:ext cx="4392000" cy="6657720"/>
          </a:xfrm>
          <a:prstGeom prst="rect">
            <a:avLst/>
          </a:prstGeom>
          <a:noFill/>
        </p:spPr>
        <p:txBody>
          <a:bodyPr wrap="square" lIns="91440" tIns="45720" rIns="91440" bIns="45720" anchor="t">
            <a:spAutoFit/>
          </a:bodyPr>
          <a:lstStyle/>
          <a:p>
            <a:pPr>
              <a:spcBef>
                <a:spcPts val="1200"/>
              </a:spcBef>
              <a:spcAft>
                <a:spcPts val="300"/>
              </a:spcAft>
            </a:pPr>
            <a:r>
              <a:rPr lang="en-GB" sz="1800">
                <a:effectLst/>
                <a:latin typeface="Times New Roman" panose="02020603050405020304" pitchFamily="18" charset="0"/>
                <a:ea typeface="Times New Roman" panose="02020603050405020304" pitchFamily="18" charset="0"/>
                <a:cs typeface="Arial" panose="020B0604020202020204" pitchFamily="34" charset="0"/>
              </a:rPr>
              <a:t> </a:t>
            </a:r>
            <a:r>
              <a:rPr lang="en-GB" sz="1000">
                <a:effectLst/>
                <a:ea typeface="Arial" panose="020B0604020202020204" pitchFamily="34" charset="0"/>
                <a:cs typeface="Arial" panose="020B0604020202020204" pitchFamily="34" charset="0"/>
              </a:rPr>
              <a:t>The following shall apply:</a:t>
            </a:r>
            <a:endParaRPr lang="en-GB" sz="1000">
              <a:effectLst/>
              <a:ea typeface="Calibri" panose="020F0502020204030204" pitchFamily="34" charset="0"/>
              <a:cs typeface="Arial" panose="020B0604020202020204" pitchFamily="34" charset="0"/>
            </a:endParaRPr>
          </a:p>
          <a:p>
            <a:pPr>
              <a:lnSpc>
                <a:spcPct val="195000"/>
              </a:lnSpc>
            </a:pPr>
            <a:endParaRPr lang="en-GB" sz="1000">
              <a:effectLst/>
              <a:ea typeface="Calibri" panose="020F0502020204030204" pitchFamily="34" charset="0"/>
              <a:cs typeface="Arial" panose="020B0604020202020204" pitchFamily="34" charset="0"/>
            </a:endParaRPr>
          </a:p>
          <a:p>
            <a:pPr marL="76200" algn="just">
              <a:lnSpc>
                <a:spcPct val="116000"/>
              </a:lnSpc>
            </a:pPr>
            <a:r>
              <a:rPr lang="en-GB" sz="1000">
                <a:effectLst/>
                <a:ea typeface="Arial" panose="020B0604020202020204" pitchFamily="34" charset="0"/>
                <a:cs typeface="Arial" panose="020B0604020202020204" pitchFamily="34" charset="0"/>
              </a:rPr>
              <a:t>8.2</a:t>
            </a:r>
            <a:r>
              <a:rPr lang="en-GB" sz="1000" b="1">
                <a:effectLst/>
                <a:ea typeface="Arial" panose="020B0604020202020204" pitchFamily="34" charset="0"/>
                <a:cs typeface="Arial" panose="020B0604020202020204" pitchFamily="34" charset="0"/>
              </a:rPr>
              <a:t> </a:t>
            </a:r>
            <a:r>
              <a:rPr lang="en-GB" sz="1000">
                <a:effectLst/>
                <a:ea typeface="Arial" panose="020B0604020202020204" pitchFamily="34" charset="0"/>
                <a:cs typeface="Arial" panose="020B0604020202020204" pitchFamily="34" charset="0"/>
              </a:rPr>
              <a:t>The Human Resources service will be responsible if the allegation concerns an employee</a:t>
            </a:r>
            <a:r>
              <a:rPr lang="en-GB" sz="1000" b="1">
                <a:effectLst/>
                <a:ea typeface="Arial" panose="020B0604020202020204" pitchFamily="34" charset="0"/>
                <a:cs typeface="Arial" panose="020B0604020202020204" pitchFamily="34" charset="0"/>
              </a:rPr>
              <a:t> </a:t>
            </a:r>
            <a:r>
              <a:rPr lang="en-GB" sz="1000">
                <a:effectLst/>
                <a:ea typeface="Arial" panose="020B0604020202020204" pitchFamily="34" charset="0"/>
                <a:cs typeface="Arial" panose="020B0604020202020204" pitchFamily="34" charset="0"/>
              </a:rPr>
              <a:t>and the normal employment procedures would apply.</a:t>
            </a:r>
          </a:p>
          <a:p>
            <a:pPr marL="76200" algn="just">
              <a:lnSpc>
                <a:spcPct val="116000"/>
              </a:lnSpc>
            </a:pPr>
            <a:endParaRPr lang="en-GB" sz="1000">
              <a:effectLst/>
              <a:ea typeface="Calibri" panose="020F0502020204030204" pitchFamily="34" charset="0"/>
              <a:cs typeface="Arial" panose="020B0604020202020204" pitchFamily="34" charset="0"/>
            </a:endParaRPr>
          </a:p>
          <a:p>
            <a:pPr>
              <a:lnSpc>
                <a:spcPct val="42142"/>
              </a:lnSpc>
            </a:pPr>
            <a:endParaRPr lang="en-GB" sz="1000">
              <a:effectLst/>
              <a:ea typeface="Calibri" panose="020F0502020204030204" pitchFamily="34" charset="0"/>
              <a:cs typeface="Arial" panose="020B0604020202020204" pitchFamily="34" charset="0"/>
            </a:endParaRPr>
          </a:p>
          <a:p>
            <a:pPr marL="76200" algn="just">
              <a:lnSpc>
                <a:spcPct val="107000"/>
              </a:lnSpc>
            </a:pPr>
            <a:r>
              <a:rPr lang="en-GB" sz="1000">
                <a:effectLst/>
                <a:ea typeface="Arial" panose="020B0604020202020204" pitchFamily="34" charset="0"/>
                <a:cs typeface="Arial" panose="020B0604020202020204" pitchFamily="34" charset="0"/>
              </a:rPr>
              <a:t>8.3</a:t>
            </a:r>
            <a:r>
              <a:rPr lang="en-GB" sz="1000" b="1">
                <a:effectLst/>
                <a:ea typeface="Arial" panose="020B0604020202020204" pitchFamily="34" charset="0"/>
                <a:cs typeface="Arial" panose="020B0604020202020204" pitchFamily="34" charset="0"/>
              </a:rPr>
              <a:t> </a:t>
            </a:r>
            <a:r>
              <a:rPr lang="en-GB" sz="1000">
                <a:effectLst/>
                <a:ea typeface="Arial" panose="020B0604020202020204" pitchFamily="34" charset="0"/>
                <a:cs typeface="Arial" panose="020B0604020202020204" pitchFamily="34" charset="0"/>
              </a:rPr>
              <a:t>If the allegation relates to a member, the council’s Monitoring Officer will be responsible</a:t>
            </a:r>
            <a:r>
              <a:rPr lang="en-GB" sz="1000" b="1">
                <a:effectLst/>
                <a:ea typeface="Arial" panose="020B0604020202020204" pitchFamily="34" charset="0"/>
                <a:cs typeface="Arial" panose="020B0604020202020204" pitchFamily="34" charset="0"/>
              </a:rPr>
              <a:t> </a:t>
            </a:r>
            <a:r>
              <a:rPr lang="en-GB" sz="1000">
                <a:effectLst/>
                <a:ea typeface="Arial" panose="020B0604020202020204" pitchFamily="34" charset="0"/>
                <a:cs typeface="Arial" panose="020B0604020202020204" pitchFamily="34" charset="0"/>
              </a:rPr>
              <a:t>in accordance with the normal procedures relating to an allegation of a failure to comply with the Member Code of Conduct.</a:t>
            </a:r>
            <a:endParaRPr lang="en-GB" sz="1000">
              <a:effectLst/>
              <a:ea typeface="Calibri" panose="020F0502020204030204" pitchFamily="34" charset="0"/>
              <a:cs typeface="Arial" panose="020B0604020202020204" pitchFamily="34" charset="0"/>
            </a:endParaRPr>
          </a:p>
          <a:p>
            <a:pPr>
              <a:lnSpc>
                <a:spcPct val="150714"/>
              </a:lnSpc>
            </a:pPr>
            <a:endParaRPr lang="en-GB" sz="1000">
              <a:effectLst/>
              <a:ea typeface="Calibri" panose="020F0502020204030204" pitchFamily="34" charset="0"/>
              <a:cs typeface="Arial" panose="020B0604020202020204" pitchFamily="34" charset="0"/>
            </a:endParaRPr>
          </a:p>
          <a:p>
            <a:pPr marL="76200" algn="just">
              <a:lnSpc>
                <a:spcPct val="105000"/>
              </a:lnSpc>
            </a:pPr>
            <a:r>
              <a:rPr lang="en-GB" sz="1000">
                <a:effectLst/>
                <a:ea typeface="Arial" panose="020B0604020202020204" pitchFamily="34" charset="0"/>
                <a:cs typeface="Arial" panose="020B0604020202020204" pitchFamily="34" charset="0"/>
              </a:rPr>
              <a:t>8.4</a:t>
            </a:r>
            <a:r>
              <a:rPr lang="en-GB" sz="1000" b="1">
                <a:effectLst/>
                <a:ea typeface="Arial" panose="020B0604020202020204" pitchFamily="34" charset="0"/>
                <a:cs typeface="Arial" panose="020B0604020202020204" pitchFamily="34" charset="0"/>
              </a:rPr>
              <a:t> </a:t>
            </a:r>
            <a:r>
              <a:rPr lang="en-GB" sz="1000">
                <a:effectLst/>
                <a:ea typeface="Arial" panose="020B0604020202020204" pitchFamily="34" charset="0"/>
                <a:cs typeface="Arial" panose="020B0604020202020204" pitchFamily="34" charset="0"/>
              </a:rPr>
              <a:t>In each case it shall be the responsibility of the Human Resources service or the</a:t>
            </a:r>
            <a:r>
              <a:rPr lang="en-GB" sz="1000" b="1">
                <a:effectLst/>
                <a:ea typeface="Arial" panose="020B0604020202020204" pitchFamily="34" charset="0"/>
                <a:cs typeface="Arial" panose="020B0604020202020204" pitchFamily="34" charset="0"/>
              </a:rPr>
              <a:t> </a:t>
            </a:r>
            <a:r>
              <a:rPr lang="en-GB" sz="1000">
                <a:effectLst/>
                <a:ea typeface="Arial" panose="020B0604020202020204" pitchFamily="34" charset="0"/>
                <a:cs typeface="Arial" panose="020B0604020202020204" pitchFamily="34" charset="0"/>
              </a:rPr>
              <a:t>Monitoring Officer, as appropriate, to make any required report to the Hampshire County Council Local Authority Designated Officer (LADO) for children or Designated Safeguarding Adult Officer for adults. Section 22 sets out further guidance regarding the reporting process.</a:t>
            </a:r>
          </a:p>
          <a:p>
            <a:pPr marL="76200" algn="just">
              <a:lnSpc>
                <a:spcPct val="105000"/>
              </a:lnSpc>
            </a:pPr>
            <a:endParaRPr lang="en-GB" sz="1000">
              <a:effectLst/>
              <a:ea typeface="Arial" panose="020B0604020202020204" pitchFamily="34" charset="0"/>
              <a:cs typeface="Arial" panose="020B0604020202020204" pitchFamily="34" charset="0"/>
            </a:endParaRPr>
          </a:p>
          <a:p>
            <a:pPr>
              <a:spcBef>
                <a:spcPts val="1200"/>
              </a:spcBef>
              <a:spcAft>
                <a:spcPts val="300"/>
              </a:spcAft>
            </a:pPr>
            <a:r>
              <a:rPr lang="en-GB" sz="1200" b="1" kern="1600">
                <a:solidFill>
                  <a:schemeClr val="accent6"/>
                </a:solidFill>
                <a:effectLst/>
                <a:latin typeface="+mj-lt"/>
                <a:ea typeface="Arial" panose="020B0604020202020204" pitchFamily="34" charset="0"/>
                <a:cs typeface="Times New Roman" panose="02020603050405020304" pitchFamily="18" charset="0"/>
              </a:rPr>
              <a:t>9. Funding and Grants</a:t>
            </a:r>
            <a:endParaRPr lang="en-GB" sz="1200" b="1" kern="1600">
              <a:solidFill>
                <a:schemeClr val="accent6"/>
              </a:solidFill>
              <a:effectLst/>
              <a:latin typeface="+mj-lt"/>
              <a:ea typeface="Times New Roman" panose="02020603050405020304" pitchFamily="18" charset="0"/>
              <a:cs typeface="Times New Roman" panose="02020603050405020304" pitchFamily="18" charset="0"/>
            </a:endParaRPr>
          </a:p>
          <a:p>
            <a:pPr>
              <a:lnSpc>
                <a:spcPct val="196428"/>
              </a:lnSpc>
            </a:pPr>
            <a:endParaRPr lang="en-GB" sz="1000">
              <a:effectLst/>
              <a:latin typeface="+mj-lt"/>
              <a:ea typeface="Calibri" panose="020F0502020204030204" pitchFamily="34" charset="0"/>
              <a:cs typeface="Arial" panose="020B0604020202020204" pitchFamily="34" charset="0"/>
            </a:endParaRPr>
          </a:p>
          <a:p>
            <a:pPr marL="76200" algn="just">
              <a:lnSpc>
                <a:spcPct val="102000"/>
              </a:lnSpc>
            </a:pPr>
            <a:r>
              <a:rPr lang="en-GB" sz="1000">
                <a:effectLst/>
                <a:latin typeface="+mj-lt"/>
                <a:ea typeface="Arial" panose="020B0604020202020204" pitchFamily="34" charset="0"/>
                <a:cs typeface="Arial" panose="020B0604020202020204" pitchFamily="34" charset="0"/>
              </a:rPr>
              <a:t>9.1</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Where organisations and groups that work with children or adults at risk apply to the</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council for grant assistance, the granting of funds will be subject to a safeguarding policy being in place by the recipient organisation checked on application by a self-declaration to this effect. Guidance for organisations or groups regarding adopting a safeguarding policy can be provided by the Safeguarding Lead if needed.</a:t>
            </a:r>
          </a:p>
          <a:p>
            <a:pPr marL="76200" algn="just">
              <a:lnSpc>
                <a:spcPct val="102000"/>
              </a:lnSpc>
            </a:pPr>
            <a:endParaRPr lang="en-GB" sz="1000">
              <a:effectLst/>
              <a:latin typeface="+mj-lt"/>
              <a:ea typeface="Calibri" panose="020F0502020204030204" pitchFamily="34" charset="0"/>
              <a:cs typeface="Arial" panose="020B0604020202020204" pitchFamily="34" charset="0"/>
            </a:endParaRPr>
          </a:p>
          <a:p>
            <a:pPr marL="76200" algn="just">
              <a:lnSpc>
                <a:spcPct val="102000"/>
              </a:lnSpc>
            </a:pPr>
            <a:endParaRPr lang="en-GB" sz="1200">
              <a:solidFill>
                <a:schemeClr val="accent6"/>
              </a:solidFill>
              <a:effectLst/>
              <a:latin typeface="+mj-lt"/>
              <a:ea typeface="Calibri" panose="020F0502020204030204" pitchFamily="34" charset="0"/>
              <a:cs typeface="Arial" panose="020B0604020202020204" pitchFamily="34" charset="0"/>
            </a:endParaRPr>
          </a:p>
          <a:p>
            <a:pPr>
              <a:lnSpc>
                <a:spcPct val="76785"/>
              </a:lnSpc>
            </a:pPr>
            <a:r>
              <a:rPr lang="en-GB" sz="1200">
                <a:solidFill>
                  <a:schemeClr val="accent6"/>
                </a:solidFill>
                <a:effectLst/>
                <a:latin typeface="+mj-lt"/>
                <a:ea typeface="Times New Roman" panose="02020603050405020304" pitchFamily="18" charset="0"/>
                <a:cs typeface="Arial" panose="020B0604020202020204" pitchFamily="34" charset="0"/>
              </a:rPr>
              <a:t> </a:t>
            </a:r>
            <a:r>
              <a:rPr lang="en-GB" sz="1200" b="1" kern="1600">
                <a:solidFill>
                  <a:schemeClr val="accent6"/>
                </a:solidFill>
                <a:effectLst/>
                <a:latin typeface="+mj-lt"/>
                <a:ea typeface="Arial" panose="020B0604020202020204" pitchFamily="34" charset="0"/>
                <a:cs typeface="Times New Roman" panose="02020603050405020304" pitchFamily="18" charset="0"/>
              </a:rPr>
              <a:t>10. Hiring Facilities to Others</a:t>
            </a:r>
            <a:endParaRPr lang="en-GB" sz="1200" b="1" kern="1600">
              <a:solidFill>
                <a:schemeClr val="accent6"/>
              </a:solidFill>
              <a:effectLst/>
              <a:latin typeface="+mj-lt"/>
              <a:ea typeface="Times New Roman" panose="02020603050405020304" pitchFamily="18" charset="0"/>
              <a:cs typeface="Times New Roman" panose="02020603050405020304" pitchFamily="18" charset="0"/>
            </a:endParaRPr>
          </a:p>
          <a:p>
            <a:pPr>
              <a:lnSpc>
                <a:spcPct val="197857"/>
              </a:lnSpc>
            </a:pPr>
            <a:endParaRPr lang="en-GB" sz="1000">
              <a:effectLst/>
              <a:latin typeface="+mj-lt"/>
              <a:ea typeface="Calibri" panose="020F0502020204030204" pitchFamily="34" charset="0"/>
              <a:cs typeface="Arial" panose="020B0604020202020204" pitchFamily="34" charset="0"/>
            </a:endParaRPr>
          </a:p>
          <a:p>
            <a:pPr marL="76200" algn="just">
              <a:lnSpc>
                <a:spcPct val="105000"/>
              </a:lnSpc>
            </a:pPr>
            <a:r>
              <a:rPr lang="en-GB" sz="1000">
                <a:effectLst/>
                <a:latin typeface="+mj-lt"/>
                <a:ea typeface="Arial" panose="020B0604020202020204" pitchFamily="34" charset="0"/>
                <a:cs typeface="Arial" panose="020B0604020202020204" pitchFamily="34" charset="0"/>
              </a:rPr>
              <a:t>10.1</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Any hirer who provides activities for children must state this fact on the booking form and</a:t>
            </a:r>
            <a:r>
              <a:rPr lang="en-GB" sz="1000" b="1">
                <a:effectLst/>
                <a:latin typeface="+mj-lt"/>
                <a:ea typeface="Arial" panose="020B0604020202020204" pitchFamily="34" charset="0"/>
                <a:cs typeface="Arial" panose="020B0604020202020204" pitchFamily="34" charset="0"/>
              </a:rPr>
              <a:t> </a:t>
            </a:r>
            <a:r>
              <a:rPr lang="en-GB" sz="1000">
                <a:effectLst/>
                <a:latin typeface="+mj-lt"/>
                <a:ea typeface="Arial" panose="020B0604020202020204" pitchFamily="34" charset="0"/>
                <a:cs typeface="Arial" panose="020B0604020202020204" pitchFamily="34" charset="0"/>
              </a:rPr>
              <a:t>sign a self-declaration that they are aware of safeguarding procedures or have their own safeguarding policy in place. </a:t>
            </a:r>
            <a:endParaRPr lang="en-GB" sz="1000">
              <a:effectLst/>
              <a:latin typeface="+mj-lt"/>
              <a:ea typeface="Calibri" panose="020F0502020204030204" pitchFamily="34" charset="0"/>
              <a:cs typeface="Arial" panose="020B0604020202020204" pitchFamily="34" charset="0"/>
            </a:endParaRPr>
          </a:p>
          <a:p>
            <a:pPr>
              <a:lnSpc>
                <a:spcPct val="96031"/>
              </a:lnSpc>
            </a:pPr>
            <a:endParaRPr lang="en-GB" sz="1800">
              <a:effectLst/>
              <a:latin typeface="Calibri" panose="020F0502020204030204" pitchFamily="34" charset="0"/>
              <a:ea typeface="Calibri" panose="020F0502020204030204" pitchFamily="34" charset="0"/>
              <a:cs typeface="Arial" panose="020B0604020202020204" pitchFamily="34" charset="0"/>
            </a:endParaRPr>
          </a:p>
          <a:p>
            <a:pPr marL="76200" algn="just">
              <a:lnSpc>
                <a:spcPct val="105000"/>
              </a:lnSpc>
            </a:pPr>
            <a:endParaRPr lang="en-GB" sz="1000">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42202192"/>
      </p:ext>
    </p:extLst>
  </p:cSld>
  <p:clrMapOvr>
    <a:masterClrMapping/>
  </p:clrMapOvr>
</p:sld>
</file>

<file path=ppt/theme/theme1.xml><?xml version="1.0" encoding="utf-8"?>
<a:theme xmlns:a="http://schemas.openxmlformats.org/drawingml/2006/main" name="Facet">
  <a:themeElements>
    <a:clrScheme name="ehdc brand">
      <a:dk1>
        <a:sysClr val="windowText" lastClr="000000"/>
      </a:dk1>
      <a:lt1>
        <a:sysClr val="window" lastClr="FFFFFF"/>
      </a:lt1>
      <a:dk2>
        <a:srgbClr val="252731"/>
      </a:dk2>
      <a:lt2>
        <a:srgbClr val="EAE7E4"/>
      </a:lt2>
      <a:accent1>
        <a:srgbClr val="0A534B"/>
      </a:accent1>
      <a:accent2>
        <a:srgbClr val="21FF06"/>
      </a:accent2>
      <a:accent3>
        <a:srgbClr val="FFBA00"/>
      </a:accent3>
      <a:accent4>
        <a:srgbClr val="99CC00"/>
      </a:accent4>
      <a:accent5>
        <a:srgbClr val="528A02"/>
      </a:accent5>
      <a:accent6>
        <a:srgbClr val="1FAA0D"/>
      </a:accent6>
      <a:hlink>
        <a:srgbClr val="108040"/>
      </a:hlink>
      <a:folHlink>
        <a:srgbClr val="108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txDef>
      <a:spPr>
        <a:noFill/>
      </a:spPr>
      <a:bodyPr wrap="square">
        <a:spAutoFit/>
      </a:bodyPr>
      <a:lstStyle>
        <a:defPPr algn="l">
          <a:spcBef>
            <a:spcPts val="1200"/>
          </a:spcBef>
          <a:spcAft>
            <a:spcPts val="300"/>
          </a:spcAft>
          <a:defRPr sz="1200" b="1" kern="1600" dirty="0">
            <a:effectLst/>
            <a:ea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892578B5EF7C44E899DA95076435963" ma:contentTypeVersion="3" ma:contentTypeDescription="Create a new document." ma:contentTypeScope="" ma:versionID="703281c150bd6743e4f95824dd10175d">
  <xsd:schema xmlns:xsd="http://www.w3.org/2001/XMLSchema" xmlns:xs="http://www.w3.org/2001/XMLSchema" xmlns:p="http://schemas.microsoft.com/office/2006/metadata/properties" xmlns:ns2="c735faf6-1651-4e37-a2aa-fec2343611c9" targetNamespace="http://schemas.microsoft.com/office/2006/metadata/properties" ma:root="true" ma:fieldsID="ec8a94fd30eb9a957488967d6b4ac7b3" ns2:_="">
    <xsd:import namespace="c735faf6-1651-4e37-a2aa-fec2343611c9"/>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35faf6-1651-4e37-a2aa-fec2343611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B23F33-D510-439D-8550-FE064B38B058}">
  <ds:schemaRefs>
    <ds:schemaRef ds:uri="http://schemas.microsoft.com/sharepoint/v3/contenttype/forms"/>
  </ds:schemaRefs>
</ds:datastoreItem>
</file>

<file path=customXml/itemProps2.xml><?xml version="1.0" encoding="utf-8"?>
<ds:datastoreItem xmlns:ds="http://schemas.openxmlformats.org/officeDocument/2006/customXml" ds:itemID="{A7BAE9F0-EF1F-4C81-889A-6A44F389BC42}">
  <ds:schemaRefs>
    <ds:schemaRef ds:uri="http://schemas.microsoft.com/office/2006/metadata/properties"/>
    <ds:schemaRef ds:uri="http://purl.org/dc/elements/1.1/"/>
    <ds:schemaRef ds:uri="http://www.w3.org/XML/1998/namespace"/>
    <ds:schemaRef ds:uri="http://schemas.microsoft.com/office/2006/documentManagement/types"/>
    <ds:schemaRef ds:uri="http://schemas.microsoft.com/office/infopath/2007/PartnerControls"/>
    <ds:schemaRef ds:uri="76bc6ef9-b2b8-4ffa-8aba-7f5bff70494f"/>
    <ds:schemaRef ds:uri="http://purl.org/dc/dcmitype/"/>
    <ds:schemaRef ds:uri="63d34f40-56d2-4352-b2ae-d230e253614f"/>
    <ds:schemaRef ds:uri="810d99c4-caf4-462d-80cc-24878c5bfbd6"/>
    <ds:schemaRef ds:uri="http://schemas.openxmlformats.org/package/2006/metadata/core-properties"/>
    <ds:schemaRef ds:uri="be8ae8de-7e6f-43f2-ad0c-eb2c5df425ba"/>
    <ds:schemaRef ds:uri="http://purl.org/dc/terms/"/>
  </ds:schemaRefs>
</ds:datastoreItem>
</file>

<file path=customXml/itemProps3.xml><?xml version="1.0" encoding="utf-8"?>
<ds:datastoreItem xmlns:ds="http://schemas.openxmlformats.org/officeDocument/2006/customXml" ds:itemID="{FE0E3CEB-F43A-42C9-92D0-AD1C832A26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35faf6-1651-4e37-a2aa-fec234361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7359</Words>
  <Application>Microsoft Office PowerPoint</Application>
  <PresentationFormat>Widescreen</PresentationFormat>
  <Paragraphs>582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Facet</vt:lpstr>
      <vt:lpstr>Safeguarding Children and  Adults at Risk of Harm Policy </vt:lpstr>
      <vt:lpstr>It is not up to you to decide whether a child or adult at risk* is suffering harm because of abuse or neglect, but it is up to you to report any concerns as soon as possible.</vt:lpstr>
      <vt:lpstr>PowerPoint Presentation</vt:lpstr>
      <vt:lpstr>1. Introduction  1.1 East Hampshire District Council (EHDC) delivers a varied range of services and functions which can bring employees and members into contact with children or adults at risk. This could be either as the main part of their role or indirectly when they are carrying out their work such as during a home visit, working outdoors in a public space or seeing customers in a reception area.  1.2 EHDC recognises that we all have a responsibility to protect children and adults at risk and has developed a safeguarding policy which includes the Prevent duties, (Counter Terrorism &amp; Security agenda) to ensure that effective practices are in place for all EHDC’s activities.  1.3 EHDC believes that all children and adults at risk have the right to be safe, happy, and healthy and deserve protection from abuse. EHDC is committed to safeguarding all children and adults at risk using any of its services and involved in any of its activities, and to treat them with respect during their interactions with the council.  1.4 This policy is written in accordance with The Children Act 2004, The Care Act 2014 and associated guidance. </vt:lpstr>
      <vt:lpstr>PowerPoint Presentation</vt:lpstr>
      <vt:lpstr>4.6 The Mental Capacity Act 2015 and Code of Practice should be adhered to by employees who work with members of the public who lack capacity.   4.7 This policy is to be used in conjunction with the district council’s:  • Equality Policy  • Complaints Procedure  • Disciplinary Policy  • Whistleblowing Policy   • Social Media Policy  • ICT Security Policy  • Lone Working Procedures (individual team versions)  • Recruitment Policy  • DBS Policy  • Code of Conduct   EHDC is committed to regularly reviewing its policies and good practice.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Working Styles Project  Staff Update  28th May 2021  Simon Jenkins Executive Director</dc:title>
  <dc:creator>Tickner, Caroline</dc:creator>
  <cp:lastModifiedBy>Lara Nolan</cp:lastModifiedBy>
  <cp:revision>623</cp:revision>
  <dcterms:created xsi:type="dcterms:W3CDTF">2021-05-21T12:54:50Z</dcterms:created>
  <dcterms:modified xsi:type="dcterms:W3CDTF">2026-05-19T16:21:39Z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0x010100C892578B5EF7C44E899DA95076435963</vt:lpwstr>
  </property>
  <property fmtid="{D5CDD505-2E9C-101B-9397-08002B2CF9AE}" pid="3" name="MediaServiceImageTags">
    <vt:lpwstr/>
  </property>
</Properties>
</file>